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325" r:id="rId5"/>
    <p:sldId id="339" r:id="rId6"/>
    <p:sldId id="315" r:id="rId7"/>
    <p:sldId id="343" r:id="rId8"/>
    <p:sldId id="340" r:id="rId9"/>
    <p:sldId id="342" r:id="rId10"/>
    <p:sldId id="341" r:id="rId11"/>
    <p:sldId id="344" r:id="rId12"/>
    <p:sldId id="350" r:id="rId13"/>
    <p:sldId id="351" r:id="rId14"/>
    <p:sldId id="345" r:id="rId15"/>
    <p:sldId id="346" r:id="rId16"/>
    <p:sldId id="354" r:id="rId17"/>
    <p:sldId id="355" r:id="rId18"/>
    <p:sldId id="349" r:id="rId19"/>
    <p:sldId id="352" r:id="rId20"/>
    <p:sldId id="35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E020E25-93DA-F449-9535-08568918B13A}">
          <p14:sldIdLst>
            <p14:sldId id="325"/>
            <p14:sldId id="339"/>
          </p14:sldIdLst>
        </p14:section>
        <p14:section name="Untitled Section" id="{871ED324-DED7-D144-9785-839F7D72A324}">
          <p14:sldIdLst>
            <p14:sldId id="315"/>
            <p14:sldId id="343"/>
            <p14:sldId id="340"/>
            <p14:sldId id="342"/>
            <p14:sldId id="341"/>
            <p14:sldId id="344"/>
            <p14:sldId id="350"/>
            <p14:sldId id="351"/>
            <p14:sldId id="345"/>
            <p14:sldId id="346"/>
            <p14:sldId id="354"/>
            <p14:sldId id="355"/>
            <p14:sldId id="349"/>
            <p14:sldId id="352"/>
            <p14:sldId id="353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2650"/>
    <a:srgbClr val="FABD0F"/>
    <a:srgbClr val="BA1F34"/>
    <a:srgbClr val="FBBD10"/>
    <a:srgbClr val="AE9254"/>
    <a:srgbClr val="FFD579"/>
    <a:srgbClr val="009193"/>
    <a:srgbClr val="00FDFF"/>
    <a:srgbClr val="FF85FF"/>
    <a:srgbClr val="943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79"/>
    <p:restoredTop sz="85840"/>
  </p:normalViewPr>
  <p:slideViewPr>
    <p:cSldViewPr snapToGrid="0" snapToObjects="1">
      <p:cViewPr>
        <p:scale>
          <a:sx n="102" d="100"/>
          <a:sy n="102" d="100"/>
        </p:scale>
        <p:origin x="416" y="336"/>
      </p:cViewPr>
      <p:guideLst/>
    </p:cSldViewPr>
  </p:slideViewPr>
  <p:outlineViewPr>
    <p:cViewPr>
      <p:scale>
        <a:sx n="33" d="100"/>
        <a:sy n="33" d="100"/>
      </p:scale>
      <p:origin x="0" y="-1340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88" d="100"/>
          <a:sy n="88" d="100"/>
        </p:scale>
        <p:origin x="266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3A3-DD42-A905-438119EADF5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3A3-DD42-A905-438119EADF5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3A3-DD42-A905-438119EADF5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3A3-DD42-A905-438119EADF50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3A3-DD42-A905-438119EADF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>
                  <a:lumMod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058634352219098E-2"/>
          <c:y val="3.8938053097345132E-2"/>
          <c:w val="0.94788273129556178"/>
          <c:h val="0.77888871855619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18-BA48-A794-5420EB3BE64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E18-BA48-A794-5420EB3BE64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E18-BA48-A794-5420EB3BE64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3.2</c:v>
                </c:pt>
                <c:pt idx="1">
                  <c:v>3</c:v>
                </c:pt>
                <c:pt idx="2">
                  <c:v>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E18-BA48-A794-5420EB3BE6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13782015"/>
        <c:axId val="1113821359"/>
      </c:barChart>
      <c:catAx>
        <c:axId val="111378201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113821359"/>
        <c:crosses val="autoZero"/>
        <c:auto val="1"/>
        <c:lblAlgn val="ctr"/>
        <c:lblOffset val="100"/>
        <c:noMultiLvlLbl val="0"/>
      </c:catAx>
      <c:valAx>
        <c:axId val="111382135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accent4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113782015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9.8525485380852498E-2"/>
          <c:y val="0.87140866127910377"/>
          <c:w val="0.80590523156888072"/>
          <c:h val="9.47807280386685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>
                  <a:lumMod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854CC67-1E9B-4C4E-B5D1-7D7729F5F80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EE74E3-15AF-CB4E-A155-EB0F5B59EF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728A25-1BAA-A74E-AC84-5453BCE91025}" type="datetimeFigureOut">
              <a:rPr lang="en-US" smtClean="0"/>
              <a:t>8/4/26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B8721A-5977-B143-8AB1-2715B114406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C52D89-0639-B248-B2AE-D88CCFDEC90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8F83FD-F661-8C46-B7DE-28696DF12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1860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A1A44-ACB7-774B-9A64-64B42C3402D6}" type="datetimeFigureOut">
              <a:rPr lang="en-US" smtClean="0"/>
              <a:t>8/4/26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64D6FF-E85B-FF4F-B2E6-59386CDF9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118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4D6FF-E85B-FF4F-B2E6-59386CDF929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385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4D6FF-E85B-FF4F-B2E6-59386CDF929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5904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4D6FF-E85B-FF4F-B2E6-59386CDF929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7005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4D6FF-E85B-FF4F-B2E6-59386CDF929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7007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4D6FF-E85B-FF4F-B2E6-59386CDF929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8502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0BEEA-9949-FCA4-0FDE-31B22FCC9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5C491E-2248-CE78-C3F9-A36E33E281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B532B7-FBB5-5FCE-03D1-1A0EB821D5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339820-135D-69D3-F5CB-1151409049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4D6FF-E85B-FF4F-B2E6-59386CDF929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863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44D0E2-8292-D46E-F6BA-C65A35065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D4A214-F70A-2F97-E0F5-55FF11CACC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3FF10D-2372-CC2C-6219-854BA72CAD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E8045E-E41B-BE99-2957-A1B92CA5C4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4D6FF-E85B-FF4F-B2E6-59386CDF929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6353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4D6FF-E85B-FF4F-B2E6-59386CDF929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468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A22C951-416A-1442-8F3A-220C4BD0C557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E908B9-9AF8-094E-B6F0-BA0132A3F2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924" y="838200"/>
            <a:ext cx="10891875" cy="228456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400" b="1" i="0" spc="10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59C2B5-FD32-5E49-900B-B13AFC4BAF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0924" y="3238578"/>
            <a:ext cx="10891875" cy="53873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2000" b="1" i="0" spc="50" baseline="0">
                <a:solidFill>
                  <a:srgbClr val="FABD0F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794D79B-4955-544D-9341-1E1E443C43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4800" y="4728727"/>
            <a:ext cx="10891875" cy="389812"/>
          </a:xfrm>
        </p:spPr>
        <p:txBody>
          <a:bodyPr anchor="b" anchorCtr="0"/>
          <a:lstStyle>
            <a:lvl1pPr marL="0" indent="0">
              <a:buNone/>
              <a:defRPr sz="1400" b="0" i="0" spc="200" baseline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MONTH XX, YEAR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C5DBD6-B755-CC4D-8D1E-AC4651E761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188B6BB-1D3C-A42A-C869-DE8183C552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53575" y="6057900"/>
            <a:ext cx="19431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4485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call-out box – 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6CA14FC-D5E3-E847-A5CB-16350B11C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E50E892-DFEC-B148-BD77-F7F79A8B6B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24600" y="1591200"/>
            <a:ext cx="5170199" cy="2560124"/>
          </a:xfrm>
          <a:prstGeom prst="roundRect">
            <a:avLst>
              <a:gd name="adj" fmla="val 193"/>
            </a:avLst>
          </a:prstGeom>
          <a:solidFill>
            <a:schemeClr val="accent1"/>
          </a:solidFill>
          <a:ln w="12700">
            <a:noFill/>
          </a:ln>
        </p:spPr>
        <p:txBody>
          <a:bodyPr wrap="square" lIns="457200" tIns="457200" rIns="457200" bIns="457200" anchor="t" anchorCtr="0">
            <a:spAutoFit/>
          </a:bodyPr>
          <a:lstStyle>
            <a:lvl1pPr marL="0" indent="0">
              <a:lnSpc>
                <a:spcPts val="2560"/>
              </a:lnSpc>
              <a:spcBef>
                <a:spcPts val="0"/>
              </a:spcBef>
              <a:spcAft>
                <a:spcPts val="0"/>
              </a:spcAft>
              <a:buNone/>
              <a:defRPr b="1" i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magna at </a:t>
            </a:r>
            <a:r>
              <a:rPr lang="en-US" dirty="0" err="1"/>
              <a:t>neque</a:t>
            </a:r>
            <a:r>
              <a:rPr lang="en-US" dirty="0"/>
              <a:t> convallis, id vestibulum nisi </a:t>
            </a:r>
            <a:r>
              <a:rPr lang="en-US" dirty="0" err="1"/>
              <a:t>vulputate</a:t>
            </a:r>
            <a:r>
              <a:rPr lang="en-US" dirty="0"/>
              <a:t>. Sed fermentum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A88CE5-A779-0641-85F6-BEC2C1831B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5711D0-D8F4-4A49-9587-EDE19A5ED6DB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9453333-0FCD-FF41-A359-6DE7E02F2E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1547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call-out box – re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6CA14FC-D5E3-E847-A5CB-16350B11C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E50E892-DFEC-B148-BD77-F7F79A8B6B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24600" y="1591200"/>
            <a:ext cx="5170199" cy="2560124"/>
          </a:xfrm>
          <a:prstGeom prst="roundRect">
            <a:avLst>
              <a:gd name="adj" fmla="val 193"/>
            </a:avLst>
          </a:prstGeom>
          <a:solidFill>
            <a:schemeClr val="tx2"/>
          </a:solidFill>
          <a:ln w="12700">
            <a:noFill/>
          </a:ln>
        </p:spPr>
        <p:txBody>
          <a:bodyPr wrap="square" lIns="457200" tIns="457200" rIns="457200" bIns="457200" anchor="t" anchorCtr="0">
            <a:spAutoFit/>
          </a:bodyPr>
          <a:lstStyle>
            <a:lvl1pPr marL="0" indent="0">
              <a:lnSpc>
                <a:spcPts val="2560"/>
              </a:lnSpc>
              <a:spcBef>
                <a:spcPts val="0"/>
              </a:spcBef>
              <a:spcAft>
                <a:spcPts val="0"/>
              </a:spcAft>
              <a:buNone/>
              <a:defRPr b="1" i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magna at </a:t>
            </a:r>
            <a:r>
              <a:rPr lang="en-US" dirty="0" err="1"/>
              <a:t>neque</a:t>
            </a:r>
            <a:r>
              <a:rPr lang="en-US" dirty="0"/>
              <a:t> convallis, id vestibulum nisi </a:t>
            </a:r>
            <a:r>
              <a:rPr lang="en-US" dirty="0" err="1"/>
              <a:t>vulputate</a:t>
            </a:r>
            <a:r>
              <a:rPr lang="en-US" dirty="0"/>
              <a:t>. Sed fermentum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A88CE5-A779-0641-85F6-BEC2C1831B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5711D0-D8F4-4A49-9587-EDE19A5ED6DB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9453333-0FCD-FF41-A359-6DE7E02F2E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0998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call-out box – yellow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6CA14FC-D5E3-E847-A5CB-16350B11C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E50E892-DFEC-B148-BD77-F7F79A8B6B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24600" y="1591200"/>
            <a:ext cx="5170199" cy="2560124"/>
          </a:xfrm>
          <a:prstGeom prst="roundRect">
            <a:avLst>
              <a:gd name="adj" fmla="val 193"/>
            </a:avLst>
          </a:prstGeom>
          <a:solidFill>
            <a:srgbClr val="FABD0F"/>
          </a:solidFill>
          <a:ln w="12700">
            <a:noFill/>
          </a:ln>
        </p:spPr>
        <p:txBody>
          <a:bodyPr wrap="square" lIns="457200" tIns="457200" rIns="457200" bIns="457200" anchor="t" anchorCtr="0">
            <a:spAutoFit/>
          </a:bodyPr>
          <a:lstStyle>
            <a:lvl1pPr marL="0" indent="0">
              <a:lnSpc>
                <a:spcPts val="2560"/>
              </a:lnSpc>
              <a:spcBef>
                <a:spcPts val="0"/>
              </a:spcBef>
              <a:spcAft>
                <a:spcPts val="0"/>
              </a:spcAft>
              <a:buNone/>
              <a:defRPr b="1" i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magna at </a:t>
            </a:r>
            <a:r>
              <a:rPr lang="en-US" dirty="0" err="1"/>
              <a:t>neque</a:t>
            </a:r>
            <a:r>
              <a:rPr lang="en-US" dirty="0"/>
              <a:t> convallis, id vestibulum nisi </a:t>
            </a:r>
            <a:r>
              <a:rPr lang="en-US" dirty="0" err="1"/>
              <a:t>vulputate</a:t>
            </a:r>
            <a:r>
              <a:rPr lang="en-US" dirty="0"/>
              <a:t>. Sed fermentum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A88CE5-A779-0641-85F6-BEC2C1831B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5711D0-D8F4-4A49-9587-EDE19A5ED6DB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9453333-0FCD-FF41-A359-6DE7E02F2E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575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chart – 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658BCE2-55D5-C94F-999B-0811A86B3A9E}"/>
              </a:ext>
            </a:extLst>
          </p:cNvPr>
          <p:cNvSpPr/>
          <p:nvPr userDrawn="1"/>
        </p:nvSpPr>
        <p:spPr>
          <a:xfrm>
            <a:off x="6324600" y="1592263"/>
            <a:ext cx="5172075" cy="45799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CE927F1-A53E-1649-9F0B-A5C21EDB2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6A36056-8BCF-FE40-937E-16F129FFBE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F37168-22FB-CD40-9B53-116C84B384E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324600" y="5245100"/>
            <a:ext cx="5172075" cy="58456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600" b="1" i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rgbClr val="21212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rgbClr val="21212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rgbClr val="21212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rgbClr val="21212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/>
            </a:lvl6pPr>
            <a:lvl7pPr marL="1828800" indent="-228600">
              <a:defRPr/>
            </a:lvl7pPr>
            <a:lvl8pPr marL="2057400" indent="-228600">
              <a:defRPr/>
            </a:lvl8pPr>
          </a:lstStyle>
          <a:p>
            <a:pPr lvl="0"/>
            <a:r>
              <a:rPr lang="en-US" dirty="0"/>
              <a:t>Chart Title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258FB9F-3F87-6A49-9D8A-2BB899FFD8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56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672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chart – pie char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1C9C1D9-1BE0-3B41-98B5-532649D8D85E}"/>
              </a:ext>
            </a:extLst>
          </p:cNvPr>
          <p:cNvSpPr/>
          <p:nvPr userDrawn="1"/>
        </p:nvSpPr>
        <p:spPr>
          <a:xfrm>
            <a:off x="6324600" y="1592263"/>
            <a:ext cx="5172075" cy="45799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534707B-8252-B042-9F8A-82CF4C08AFD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324600" y="5346701"/>
            <a:ext cx="5172075" cy="58456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600" b="1" i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rgbClr val="21212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rgbClr val="21212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rgbClr val="21212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rgbClr val="21212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/>
            </a:lvl6pPr>
            <a:lvl7pPr marL="1828800" indent="-228600">
              <a:defRPr/>
            </a:lvl7pPr>
            <a:lvl8pPr marL="2057400" indent="-228600">
              <a:defRPr/>
            </a:lvl8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CE927F1-A53E-1649-9F0B-A5C21EDB2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6A36056-8BCF-FE40-937E-16F129FFBE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D557EFD-0193-974B-AA18-B675053098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graphicFrame>
        <p:nvGraphicFramePr>
          <p:cNvPr id="17" name="Content Placeholder 6">
            <a:extLst>
              <a:ext uri="{FF2B5EF4-FFF2-40B4-BE49-F238E27FC236}">
                <a16:creationId xmlns:a16="http://schemas.microsoft.com/office/drawing/2014/main" id="{2E73BCD6-B567-494E-A004-604C681A52BA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211521816"/>
              </p:ext>
            </p:extLst>
          </p:nvPr>
        </p:nvGraphicFramePr>
        <p:xfrm>
          <a:off x="6560142" y="1787492"/>
          <a:ext cx="4690087" cy="343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289503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chart – bar graph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2DAF9DC-6E5F-3D41-AD8B-E8861F8BD14C}"/>
              </a:ext>
            </a:extLst>
          </p:cNvPr>
          <p:cNvSpPr/>
          <p:nvPr userDrawn="1"/>
        </p:nvSpPr>
        <p:spPr>
          <a:xfrm>
            <a:off x="6324600" y="1592263"/>
            <a:ext cx="5172075" cy="45799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5CC29C47-404C-1B45-A779-B240E1DEAFF6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224068772"/>
              </p:ext>
            </p:extLst>
          </p:nvPr>
        </p:nvGraphicFramePr>
        <p:xfrm>
          <a:off x="6653734" y="1818434"/>
          <a:ext cx="4484166" cy="34433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7C090CA8-4E6C-A247-8781-98EB368F5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C85DD65-9689-3241-AEB0-955F1D770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85C3B9C-F33C-8340-8DB0-ACB878D991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C1C212D-EA21-2E43-99FE-661794AC19D7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324600" y="5346701"/>
            <a:ext cx="5172075" cy="58456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600" b="1" i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rgbClr val="21212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rgbClr val="21212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rgbClr val="21212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rgbClr val="21212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/>
            </a:lvl6pPr>
            <a:lvl7pPr marL="1828800" indent="-228600">
              <a:defRPr/>
            </a:lvl7pPr>
            <a:lvl8pPr marL="2057400" indent="-228600">
              <a:defRPr/>
            </a:lvl8pPr>
          </a:lstStyle>
          <a:p>
            <a:pPr lvl="0"/>
            <a:r>
              <a:rPr lang="en-US" dirty="0"/>
              <a:t>Chart Title</a:t>
            </a:r>
          </a:p>
        </p:txBody>
      </p:sp>
    </p:spTree>
    <p:extLst>
      <p:ext uri="{BB962C8B-B14F-4D97-AF65-F5344CB8AC3E}">
        <p14:creationId xmlns:p14="http://schemas.microsoft.com/office/powerpoint/2010/main" val="16330640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p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C090CA8-4E6C-A247-8781-98EB368F5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85C3B9C-F33C-8340-8DB0-ACB878D991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graphicFrame>
        <p:nvGraphicFramePr>
          <p:cNvPr id="6" name="Content Placeholder 6">
            <a:extLst>
              <a:ext uri="{FF2B5EF4-FFF2-40B4-BE49-F238E27FC236}">
                <a16:creationId xmlns:a16="http://schemas.microsoft.com/office/drawing/2014/main" id="{DADEF27F-CC03-834D-A185-0B73C517815E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823176883"/>
              </p:ext>
            </p:extLst>
          </p:nvPr>
        </p:nvGraphicFramePr>
        <p:xfrm>
          <a:off x="685800" y="1592262"/>
          <a:ext cx="10936087" cy="457200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3757411">
                  <a:extLst>
                    <a:ext uri="{9D8B030D-6E8A-4147-A177-3AD203B41FA5}">
                      <a16:colId xmlns:a16="http://schemas.microsoft.com/office/drawing/2014/main" val="941155809"/>
                    </a:ext>
                  </a:extLst>
                </a:gridCol>
                <a:gridCol w="1859280">
                  <a:extLst>
                    <a:ext uri="{9D8B030D-6E8A-4147-A177-3AD203B41FA5}">
                      <a16:colId xmlns:a16="http://schemas.microsoft.com/office/drawing/2014/main" val="3853484078"/>
                    </a:ext>
                  </a:extLst>
                </a:gridCol>
                <a:gridCol w="5319396">
                  <a:extLst>
                    <a:ext uri="{9D8B030D-6E8A-4147-A177-3AD203B41FA5}">
                      <a16:colId xmlns:a16="http://schemas.microsoft.com/office/drawing/2014/main" val="3777659007"/>
                    </a:ext>
                  </a:extLst>
                </a:gridCol>
              </a:tblGrid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Tactic</a:t>
                      </a:r>
                      <a:endParaRPr lang="en-CA" sz="12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Estimated Costs</a:t>
                      </a:r>
                      <a:endParaRPr lang="en-CA" sz="12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Notes</a:t>
                      </a:r>
                      <a:endParaRPr lang="en-CA" sz="12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0858711"/>
                  </a:ext>
                </a:extLst>
              </a:tr>
              <a:tr h="347472">
                <a:tc gridSpan="3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Sub-category</a:t>
                      </a:r>
                      <a:endParaRPr lang="en-CA" sz="12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973504128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2661979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,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consectetur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adipiscing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elit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, sed do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eiusmod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tempor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incididunt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labore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et dolore magna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aliqua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8827410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644667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9979991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54005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,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consectetur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adipiscing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elit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, sed do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eiusmod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tempor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incididunt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labore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et dolore magna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aliqua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0944801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3896557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1" i="0" dirty="0">
                          <a:effectLst/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Subtotal</a:t>
                      </a:r>
                      <a:endParaRPr lang="en-CA" sz="1200" b="1" i="0" dirty="0">
                        <a:effectLst/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 b="1" i="0">
                          <a:effectLst/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$9,000.00</a:t>
                      </a:r>
                      <a:endParaRPr lang="en-CA" sz="1200" b="1" i="0" dirty="0">
                        <a:effectLst/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endParaRPr lang="en-CA" sz="16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7125131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1" i="0" dirty="0">
                          <a:effectLst/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15% fee</a:t>
                      </a:r>
                      <a:endParaRPr lang="en-CA" sz="1200" b="1" i="0" dirty="0">
                        <a:effectLst/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 b="1" i="0">
                          <a:effectLst/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$1,350.00</a:t>
                      </a:r>
                      <a:endParaRPr lang="en-CA" sz="1200" b="1" i="0" dirty="0">
                        <a:effectLst/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CA" sz="16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5721934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1" i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Total</a:t>
                      </a:r>
                      <a:endParaRPr lang="en-CA" sz="1200" b="1" i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 b="1" i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$10,350.00</a:t>
                      </a:r>
                      <a:endParaRPr lang="en-CA" sz="1200" b="1" i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endParaRPr lang="en-CA" sz="16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07476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45787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C090CA8-4E6C-A247-8781-98EB368F5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85C3B9C-F33C-8340-8DB0-ACB878D991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3753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tural presentation p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5241A-FE81-E045-A53F-CCB1ECEF6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5" y="705274"/>
            <a:ext cx="10897200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CE587E-971A-AE4C-A03D-10208DBE7F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2566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losing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2B55DD1-AEE8-0B4A-8BF7-3E7E9CFB17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67561" y="2145162"/>
            <a:ext cx="3456878" cy="23436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8B73D73-65C6-F840-B924-81F2EF1B5B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096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section title page – re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682FE4F-D602-7347-B9F6-0C6B7E7CD2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924" y="838200"/>
            <a:ext cx="10905751" cy="228456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400" b="1" i="0" spc="100" baseline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A70CACF-03AD-CC46-92EA-48723E127C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0924" y="3238578"/>
            <a:ext cx="10905751" cy="53873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2000" b="1" i="0" spc="50" baseline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702637-AA50-8B42-A91A-9134A912646D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AD217B-C783-2542-B203-819ED621AC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5C0222A-F395-745C-770E-16FAEACF4A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53575" y="6057900"/>
            <a:ext cx="19431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9346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section title page – yellow">
    <p:bg>
      <p:bgPr>
        <a:solidFill>
          <a:srgbClr val="FABD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682FE4F-D602-7347-B9F6-0C6B7E7CD2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924" y="838200"/>
            <a:ext cx="10905751" cy="228456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400" b="1" i="0" spc="100" baseline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A70CACF-03AD-CC46-92EA-48723E127C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0924" y="3238578"/>
            <a:ext cx="10905751" cy="53873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2000" b="1" i="0" spc="50" baseline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702637-AA50-8B42-A91A-9134A912646D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AD217B-C783-2542-B203-819ED621AC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 flipH="1">
            <a:off x="0" y="0"/>
            <a:ext cx="12192000" cy="165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7E7EFC7-F625-6A77-0028-CF65713294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53575" y="6057900"/>
            <a:ext cx="19431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6428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section title page – gre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682FE4F-D602-7347-B9F6-0C6B7E7CD2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924" y="838200"/>
            <a:ext cx="10905751" cy="228456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400" b="1" i="0" spc="100" baseline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A70CACF-03AD-CC46-92EA-48723E127C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0924" y="3238578"/>
            <a:ext cx="10905751" cy="53873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2000" b="1" i="0" spc="50" baseline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702637-AA50-8B42-A91A-9134A912646D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AD217B-C783-2542-B203-819ED621AC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991851D-3F32-228B-A62B-7E8920B46F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53575" y="6057900"/>
            <a:ext cx="19431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5658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paragraph / quote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4B1D494-1163-FD4D-87D9-F88FDD14180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515533" y="838200"/>
            <a:ext cx="9160934" cy="48768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2200" b="1" i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CE587E-971A-AE4C-A03D-10208DBE7F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1377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– one colum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5241A-FE81-E045-A53F-CCB1ECEF6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5" y="705274"/>
            <a:ext cx="10897200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4B1D494-1163-FD4D-87D9-F88FDD1418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10897090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CE587E-971A-AE4C-A03D-10208DBE7F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8222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– two column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292A029-F549-3740-BF04-29AC6D613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4710339-FCEB-864A-BE99-139C449C30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90E677D-56A4-5F4D-AB35-5014A471F121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28860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84E749-3BF0-CF43-BD8D-E70FC16313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6440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phot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292A029-F549-3740-BF04-29AC6D613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1DB2C69-F649-2E41-A435-292B23F4B6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A518E54-571D-EE4F-9DB6-F9EF51BA09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8900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call-out box – gre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6CA14FC-D5E3-E847-A5CB-16350B11C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E50E892-DFEC-B148-BD77-F7F79A8B6B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24600" y="1591200"/>
            <a:ext cx="5170199" cy="2560124"/>
          </a:xfrm>
          <a:prstGeom prst="roundRect">
            <a:avLst>
              <a:gd name="adj" fmla="val 193"/>
            </a:avLst>
          </a:prstGeom>
          <a:solidFill>
            <a:schemeClr val="bg1"/>
          </a:solidFill>
          <a:ln w="12700">
            <a:noFill/>
          </a:ln>
        </p:spPr>
        <p:txBody>
          <a:bodyPr wrap="square" lIns="457200" tIns="457200" rIns="457200" bIns="457200" anchor="t" anchorCtr="0">
            <a:spAutoFit/>
          </a:bodyPr>
          <a:lstStyle>
            <a:lvl1pPr marL="0" indent="0">
              <a:lnSpc>
                <a:spcPts val="2560"/>
              </a:lnSpc>
              <a:spcBef>
                <a:spcPts val="0"/>
              </a:spcBef>
              <a:spcAft>
                <a:spcPts val="0"/>
              </a:spcAft>
              <a:buNone/>
              <a:defRPr b="1" i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magna at </a:t>
            </a:r>
            <a:r>
              <a:rPr lang="en-US" dirty="0" err="1"/>
              <a:t>neque</a:t>
            </a:r>
            <a:r>
              <a:rPr lang="en-US" dirty="0"/>
              <a:t> convallis, id vestibulum nisi </a:t>
            </a:r>
            <a:r>
              <a:rPr lang="en-US" dirty="0" err="1"/>
              <a:t>vulputate</a:t>
            </a:r>
            <a:r>
              <a:rPr lang="en-US" dirty="0"/>
              <a:t>. Sed fermentum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A88CE5-A779-0641-85F6-BEC2C1831B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5711D0-D8F4-4A49-9587-EDE19A5ED6DB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9453333-0FCD-FF41-A359-6DE7E02F2E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0632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04B3BC-6B9E-CB4D-9108-631CA69A8E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843" y="1436913"/>
            <a:ext cx="10897832" cy="4735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8A628D-071D-1D45-B08E-140D1CE66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843" y="759701"/>
            <a:ext cx="10897832" cy="6431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21470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99" r:id="rId3"/>
    <p:sldLayoutId id="2147483697" r:id="rId4"/>
    <p:sldLayoutId id="2147483703" r:id="rId5"/>
    <p:sldLayoutId id="2147483687" r:id="rId6"/>
    <p:sldLayoutId id="2147483688" r:id="rId7"/>
    <p:sldLayoutId id="2147483695" r:id="rId8"/>
    <p:sldLayoutId id="2147483689" r:id="rId9"/>
    <p:sldLayoutId id="2147483698" r:id="rId10"/>
    <p:sldLayoutId id="2147483700" r:id="rId11"/>
    <p:sldLayoutId id="2147483701" r:id="rId12"/>
    <p:sldLayoutId id="2147483696" r:id="rId13"/>
    <p:sldLayoutId id="2147483693" r:id="rId14"/>
    <p:sldLayoutId id="2147483694" r:id="rId15"/>
    <p:sldLayoutId id="2147483704" r:id="rId16"/>
    <p:sldLayoutId id="2147483705" r:id="rId17"/>
    <p:sldLayoutId id="2147483702" r:id="rId18"/>
    <p:sldLayoutId id="2147483655" r:id="rId1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Open Sans Semibold" panose="020B0606030504020204" pitchFamily="34" charset="0"/>
          <a:ea typeface="Open Sans Semibold" panose="020B0606030504020204" pitchFamily="34" charset="0"/>
          <a:cs typeface="Open Sans Semibold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457200" indent="-228600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685800" indent="-225425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System Font Regular"/>
        <a:buChar char="⁃"/>
        <a:tabLst/>
        <a:defRPr sz="16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914400" indent="-225425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143000" marR="0" indent="-228600" algn="l" defTabSz="914400" rtl="0" eaLnBrk="1" fontAlgn="auto" latinLnBrk="0" hangingPunct="1">
        <a:lnSpc>
          <a:spcPct val="150000"/>
        </a:lnSpc>
        <a:spcBef>
          <a:spcPts val="0"/>
        </a:spcBef>
        <a:spcAft>
          <a:spcPts val="1200"/>
        </a:spcAft>
        <a:buClrTx/>
        <a:buSzTx/>
        <a:buFont typeface="Arial" panose="020B0604020202020204" pitchFamily="34" charset="0"/>
        <a:buChar char="•"/>
        <a:tabLst/>
        <a:defRPr sz="13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1371600" indent="-225425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tabLst/>
        <a:defRPr sz="13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6pPr>
      <a:lvl7pPr marL="1600200" indent="-228600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7pPr>
      <a:lvl8pPr marL="1828800" indent="-228600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8pPr>
      <a:lvl9pPr marL="2057400" indent="-228600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28" userDrawn="1">
          <p15:clr>
            <a:srgbClr val="F26B43"/>
          </p15:clr>
        </p15:guide>
        <p15:guide id="2" pos="432" userDrawn="1">
          <p15:clr>
            <a:srgbClr val="F26B43"/>
          </p15:clr>
        </p15:guide>
        <p15:guide id="3" orient="horz" pos="1003" userDrawn="1">
          <p15:clr>
            <a:srgbClr val="F26B43"/>
          </p15:clr>
        </p15:guide>
        <p15:guide id="4" orient="horz" pos="1224" userDrawn="1">
          <p15:clr>
            <a:srgbClr val="F26B43"/>
          </p15:clr>
        </p15:guide>
        <p15:guide id="6" orient="horz" pos="4104" userDrawn="1">
          <p15:clr>
            <a:srgbClr val="F26B43"/>
          </p15:clr>
        </p15:guide>
        <p15:guide id="8" pos="3696" userDrawn="1">
          <p15:clr>
            <a:srgbClr val="F26B43"/>
          </p15:clr>
        </p15:guide>
        <p15:guide id="9" pos="3984" userDrawn="1">
          <p15:clr>
            <a:srgbClr val="F26B43"/>
          </p15:clr>
        </p15:guide>
        <p15:guide id="10" pos="7242" userDrawn="1">
          <p15:clr>
            <a:srgbClr val="F26B43"/>
          </p15:clr>
        </p15:guide>
        <p15:guide id="11" orient="horz" pos="3168" userDrawn="1">
          <p15:clr>
            <a:srgbClr val="F26B43"/>
          </p15:clr>
        </p15:guide>
        <p15:guide id="12" orient="horz" pos="3888" userDrawn="1">
          <p15:clr>
            <a:srgbClr val="F26B43"/>
          </p15:clr>
        </p15:guide>
        <p15:guide id="13" orient="horz" pos="36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4FD92-B381-0343-90F5-7E7C24033B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/>
              <a:t>Primordial Black Hole-Induced Radiative</a:t>
            </a:r>
            <a:br>
              <a:rPr lang="en-US" sz="4000" dirty="0"/>
            </a:br>
            <a:r>
              <a:rPr lang="en-US" sz="4000" dirty="0"/>
              <a:t>Suppression of H</a:t>
            </a:r>
            <a:r>
              <a:rPr lang="en-US" sz="4000" baseline="-25000" dirty="0"/>
              <a:t>2</a:t>
            </a:r>
            <a:r>
              <a:rPr lang="en-US" sz="4000" dirty="0"/>
              <a:t> for Direct Collapse Supermassive Black Hole Formation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4FAF5F-8D52-274A-8B4D-B90D0C8923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0924" y="3238578"/>
            <a:ext cx="10891875" cy="1154746"/>
          </a:xfrm>
        </p:spPr>
        <p:txBody>
          <a:bodyPr/>
          <a:lstStyle/>
          <a:p>
            <a:r>
              <a:rPr lang="en-US" dirty="0"/>
              <a:t>2026 Canadian Astroparticle Summer Student Talk Symposium</a:t>
            </a:r>
          </a:p>
          <a:p>
            <a:r>
              <a:rPr lang="en-US" sz="1600" dirty="0"/>
              <a:t>Kayla Payne, Aaron Vincent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68920F-5895-4747-8AE1-389F822AC1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1300" dirty="0"/>
              <a:t>August 13, 2026</a:t>
            </a:r>
          </a:p>
        </p:txBody>
      </p:sp>
    </p:spTree>
    <p:extLst>
      <p:ext uri="{BB962C8B-B14F-4D97-AF65-F5344CB8AC3E}">
        <p14:creationId xmlns:p14="http://schemas.microsoft.com/office/powerpoint/2010/main" val="27823397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D8FBF-E67A-E067-AE5F-B42E7E0DF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61DD2-ED4E-1FF0-5F27-2AA733234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Black Body Approximation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C8AE85-D5DC-8875-8DCB-3AAAE17E9506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8 of 14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2D936253-BCD4-F4F4-9558-B385A5D12890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599585" y="1332463"/>
                <a:ext cx="10897090" cy="423496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Power is simply just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CA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CA" i="1">
                            <a:latin typeface="Cambria Math" panose="02040503050406030204" pitchFamily="18" charset="0"/>
                          </a:rPr>
                          <m:t>𝑛𝑢𝑚𝑏𝑒𝑟</m:t>
                        </m:r>
                        <m:r>
                          <a:rPr lang="en-CA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CA" i="1">
                            <a:latin typeface="Cambria Math" panose="02040503050406030204" pitchFamily="18" charset="0"/>
                          </a:rPr>
                          <m:t>𝑜𝑓</m:t>
                        </m:r>
                        <m:r>
                          <a:rPr lang="en-CA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CA" i="1">
                            <a:latin typeface="Cambria Math" panose="02040503050406030204" pitchFamily="18" charset="0"/>
                          </a:rPr>
                          <m:t>𝑝h𝑜𝑡𝑜𝑛𝑠</m:t>
                        </m:r>
                        <m:r>
                          <a:rPr lang="en-CA" i="1"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CA" i="1">
                            <a:latin typeface="Cambria Math" panose="02040503050406030204" pitchFamily="18" charset="0"/>
                          </a:rPr>
                          <m:t>𝑒𝑛𝑒𝑟𝑔𝑦</m:t>
                        </m:r>
                        <m:r>
                          <a:rPr lang="en-CA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CA" i="1">
                            <a:latin typeface="Cambria Math" panose="02040503050406030204" pitchFamily="18" charset="0"/>
                          </a:rPr>
                          <m:t>𝑝𝑒𝑟</m:t>
                        </m:r>
                        <m:r>
                          <a:rPr lang="en-CA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CA" i="1">
                            <a:latin typeface="Cambria Math" panose="02040503050406030204" pitchFamily="18" charset="0"/>
                          </a:rPr>
                          <m:t>𝑝h𝑜𝑡𝑜𝑛</m:t>
                        </m:r>
                        <m:r>
                          <a:rPr lang="en-CA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CA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CA" i="1">
                            <a:latin typeface="Cambria Math" panose="02040503050406030204" pitchFamily="18" charset="0"/>
                          </a:rPr>
                          <m:t>𝑡𝑖𝑚𝑒</m:t>
                        </m:r>
                        <m:r>
                          <a:rPr lang="en-CA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dirty="0"/>
                  <a:t>, where </a:t>
                </a:r>
                <a14:m>
                  <m:oMath xmlns:m="http://schemas.openxmlformats.org/officeDocument/2006/math">
                    <m:r>
                      <a:rPr lang="en-CA" i="1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CA" i="1">
                        <a:latin typeface="Cambria Math" panose="02040503050406030204" pitchFamily="18" charset="0"/>
                      </a:rPr>
                      <m:t>=ℏ</m:t>
                    </m:r>
                    <m:r>
                      <a:rPr lang="en-CA" i="1"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dirty="0"/>
                  <a:t> or </a:t>
                </a:r>
                <a14:m>
                  <m:oMath xmlns:m="http://schemas.openxmlformats.org/officeDocument/2006/math">
                    <m:r>
                      <a:rPr lang="en-CA" i="1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CA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CA" i="1"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dirty="0"/>
                  <a:t> in natural units, so we divide by energy per photon: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𝑑𝐸𝑑𝑡</m:t>
                          </m:r>
                        </m:den>
                      </m:f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den>
                          </m:f>
                        </m:e>
                      </m:d>
                      <m:r>
                        <a:rPr lang="en-CA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i="1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CA" i="1">
                          <a:latin typeface="Cambria Math" panose="02040503050406030204" pitchFamily="18" charset="0"/>
                        </a:rPr>
                        <m:t>)(16</m:t>
                      </m:r>
                      <m:r>
                        <a:rPr lang="en-CA" i="1">
                          <a:latin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CA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p>
                          <m:r>
                            <a:rPr lang="en-CA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CA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p>
                          <m:r>
                            <a:rPr lang="en-CA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CA" i="1"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C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en-CA" i="1">
                              <a:latin typeface="Cambria Math" panose="020405030504060302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en-C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f>
                        <m:fPr>
                          <m:ctrlPr>
                            <a:rPr lang="en-C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C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r>
                            <a:rPr lang="en-CA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Now, we want to simplify, substitute </a:t>
                </a:r>
                <a14:m>
                  <m:oMath xmlns:m="http://schemas.openxmlformats.org/officeDocument/2006/math">
                    <m:r>
                      <a:rPr lang="en-CA" i="1"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dirty="0"/>
                  <a:t> for </a:t>
                </a:r>
                <a14:m>
                  <m:oMath xmlns:m="http://schemas.openxmlformats.org/officeDocument/2006/math">
                    <m:r>
                      <a:rPr lang="en-CA" b="0" i="1" smtClean="0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dirty="0"/>
                  <a:t> everywhere, and add back in our units </a:t>
                </a:r>
                <a14:m>
                  <m:oMath xmlns:m="http://schemas.openxmlformats.org/officeDocument/2006/math">
                    <m:r>
                      <a:rPr lang="en-CA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CA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CA" b="0" i="1" smtClean="0">
                        <a:latin typeface="Cambria Math" panose="02040503050406030204" pitchFamily="18" charset="0"/>
                      </a:rPr>
                      <m:t>, ℏ, </m:t>
                    </m:r>
                    <m:sSub>
                      <m:sSubPr>
                        <m:ctrlPr>
                          <a:rPr lang="en-C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CA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so that we can compare with observables. We get the following equation:</a:t>
                </a:r>
                <a:br>
                  <a:rPr lang="en-US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C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CA" i="1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en-CA" i="1">
                              <a:latin typeface="Cambria Math" panose="02040503050406030204" pitchFamily="18" charset="0"/>
                            </a:rPr>
                            <m:t>𝑑𝐸𝑑𝑡</m:t>
                          </m:r>
                        </m:den>
                      </m:f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p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p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ℏ</m:t>
                              </m:r>
                            </m:e>
                            <m:sup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/</m:t>
                                  </m:r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sub>
                                  </m:s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p>
                              </m:sSup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which is now in the correct units of </a:t>
                </a:r>
                <a14:m>
                  <m:oMath xmlns:m="http://schemas.openxmlformats.org/officeDocument/2006/math">
                    <m:r>
                      <a:rPr lang="en-CA" b="0" i="0" smtClean="0">
                        <a:latin typeface="Cambria Math" panose="02040503050406030204" pitchFamily="18" charset="0"/>
                      </a:rPr>
                      <m:t>[</m:t>
                    </m:r>
                    <m:sSup>
                      <m:sSupPr>
                        <m:ctrlPr>
                          <a:rPr lang="en-CA" b="0" i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CA" b="0" i="0" smtClean="0">
                            <a:latin typeface="Cambria Math" panose="02040503050406030204" pitchFamily="18" charset="0"/>
                          </a:rPr>
                          <m:t>GeV</m:t>
                        </m:r>
                      </m:e>
                      <m:sup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CA" b="0" i="1" smtClean="0"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en-CA" b="0" i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CA" b="0" i="0" smtClean="0"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lang="en-CA" b="0" i="0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CA" b="0" i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2D936253-BCD4-F4F4-9558-B385A5D1289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599585" y="1332463"/>
                <a:ext cx="10897090" cy="4234960"/>
              </a:xfrm>
              <a:blipFill>
                <a:blip r:embed="rId2"/>
                <a:stretch>
                  <a:fillRect l="-3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6026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57B71-74B3-D93C-4771-E85E7A078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96E95-66E2-4783-DFA5-EDBF97BAC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Black Body Spectrum for 1 PBH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912FDAD-6D1B-11CC-22A5-25F69C90BDF4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599585" y="1442852"/>
                <a:ext cx="5210906" cy="4729348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C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CA" i="1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en-CA" i="1">
                              <a:latin typeface="Cambria Math" panose="02040503050406030204" pitchFamily="18" charset="0"/>
                            </a:rPr>
                            <m:t>𝑑𝐸𝑑𝑡</m:t>
                          </m:r>
                        </m:den>
                      </m:f>
                      <m:r>
                        <a:rPr lang="en-C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i="1">
                              <a:latin typeface="Cambria Math" panose="020405030504060302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en-C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p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C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p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C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CA" i="1">
                              <a:latin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C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ℏ</m:t>
                              </m:r>
                            </m:e>
                            <m:sup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C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CA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CA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  <m:r>
                                    <a:rPr lang="en-CA" i="1">
                                      <a:latin typeface="Cambria Math" panose="02040503050406030204" pitchFamily="18" charset="0"/>
                                    </a:rPr>
                                    <m:t>/</m:t>
                                  </m:r>
                                  <m:sSub>
                                    <m:sSubPr>
                                      <m:ctrlPr>
                                        <a:rPr lang="en-C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CA" i="1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sub>
                                  </m:sSub>
                                  <m:r>
                                    <a:rPr lang="en-CA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p>
                              </m:sSup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CA" dirty="0"/>
              </a:p>
              <a:p>
                <a:pPr marL="0" indent="0">
                  <a:buNone/>
                </a:pPr>
                <a:r>
                  <a:rPr lang="en-CA" dirty="0"/>
                  <a:t>For </a:t>
                </a:r>
                <a14:m>
                  <m:oMath xmlns:m="http://schemas.openxmlformats.org/officeDocument/2006/math">
                    <m:r>
                      <a:rPr lang="en-CA" i="1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CA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CA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14</m:t>
                        </m:r>
                      </m:sup>
                    </m:sSup>
                  </m:oMath>
                </a14:m>
                <a:r>
                  <a:rPr lang="en-CA" dirty="0"/>
                  <a:t>g</a:t>
                </a:r>
              </a:p>
              <a:p>
                <a:pPr marL="0" indent="0">
                  <a:buNone/>
                </a:pPr>
                <a:endParaRPr lang="en-CA" dirty="0"/>
              </a:p>
              <a:p>
                <a:pPr marL="0" indent="0">
                  <a:buNone/>
                </a:pPr>
                <a:r>
                  <a:rPr lang="en-CA" dirty="0"/>
                  <a:t>We display also the Lyman-Werner band, 11.2eV to 13.6eV where photodissociation of H</a:t>
                </a:r>
                <a:r>
                  <a:rPr lang="en-CA" baseline="-25000" dirty="0"/>
                  <a:t>2</a:t>
                </a:r>
                <a:r>
                  <a:rPr lang="en-CA" dirty="0"/>
                  <a:t> occurs.</a:t>
                </a:r>
              </a:p>
              <a:p>
                <a:pPr marL="0" indent="0">
                  <a:buNone/>
                </a:pPr>
                <a:endParaRPr lang="en-CA" dirty="0"/>
              </a:p>
              <a:p>
                <a:pPr marL="0" indent="0">
                  <a:buNone/>
                </a:pPr>
                <a:r>
                  <a:rPr lang="en-CA" dirty="0"/>
                  <a:t>Note that the peak emission is at a much higher energy than the LW band.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912FDAD-6D1B-11CC-22A5-25F69C90BD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599585" y="1442852"/>
                <a:ext cx="5210906" cy="4729348"/>
              </a:xfrm>
              <a:blipFill>
                <a:blip r:embed="rId3"/>
                <a:stretch>
                  <a:fillRect l="-7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1812C84D-5D7A-5FB8-CAE0-570339CF98FA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9 of 14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46FE00-C31C-C10D-0AB4-95D723F2CD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5993" y="1238250"/>
            <a:ext cx="5842000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109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D91B7-8CF9-C2BC-E8C9-B6F5A2248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562A8-0CC8-FAFF-07A9-014BCF788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M = 10</a:t>
            </a:r>
            <a:r>
              <a:rPr lang="en-US" baseline="30000" dirty="0"/>
              <a:t>14</a:t>
            </a:r>
            <a:r>
              <a:rPr lang="en-US" dirty="0"/>
              <a:t> g?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7D3E9A-C3D2-C890-6240-0C865C2503C9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10 of 14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FD014E-B021-B444-5AA1-C137AE973F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586" y="1506800"/>
            <a:ext cx="6073572" cy="404904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7FC73F4-275C-49FC-BBA0-4B1995707A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7176" y="1537531"/>
            <a:ext cx="4689609" cy="396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60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E2C4A0-0B12-C2CC-9E84-11E128DED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45F59-9C23-0181-2AC4-A42275109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Volumetric Injection Rate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C48474-E9AA-63B2-9AA7-18046E60B48B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599585" y="1442852"/>
                <a:ext cx="10897200" cy="444695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CA" dirty="0"/>
                  <a:t>In order to align with existing photon flux modeling done by the QHEAT group I need a volumetric injection rate:</a:t>
                </a:r>
                <a:br>
                  <a:rPr lang="en-CA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C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i="1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C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sub>
                          </m:sSub>
                        </m:num>
                        <m:den>
                          <m:r>
                            <a:rPr lang="en-CA" i="1">
                              <a:latin typeface="Cambria Math" panose="02040503050406030204" pitchFamily="18" charset="0"/>
                            </a:rPr>
                            <m:t>𝑑𝐸𝑑𝑡</m:t>
                          </m:r>
                        </m:den>
                      </m:f>
                      <m:r>
                        <a:rPr lang="en-CA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𝑃𝐵𝐻</m:t>
                          </m:r>
                        </m:sub>
                      </m:sSub>
                      <m:f>
                        <m:f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𝑑𝐸𝑑𝑡</m:t>
                          </m:r>
                        </m:den>
                      </m:f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𝑃𝐵𝐻</m:t>
                          </m:r>
                        </m:sub>
                      </m:sSub>
                      <m:f>
                        <m:f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𝐷𝑀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𝑃𝐵𝐻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en-C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C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CA" i="1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en-CA" i="1">
                              <a:latin typeface="Cambria Math" panose="02040503050406030204" pitchFamily="18" charset="0"/>
                            </a:rPr>
                            <m:t>𝑑𝐸𝑑𝑡</m:t>
                          </m:r>
                        </m:den>
                      </m:f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CA" i="1">
                              <a:latin typeface="Cambria Math" panose="02040503050406030204" pitchFamily="18" charset="0"/>
                            </a:rPr>
                            <m:t>𝑃𝐵𝐻</m:t>
                          </m:r>
                        </m:sub>
                      </m:sSub>
                      <m:f>
                        <m:fPr>
                          <m:ctrlPr>
                            <a:rPr lang="en-C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C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𝐷𝑀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,0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⋅</m:t>
                          </m:r>
                          <m:sSup>
                            <m:sSup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</m:d>
                            </m:e>
                            <m:sup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en-C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𝑃𝐵𝐻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en-C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C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CA" i="1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en-CA" i="1">
                              <a:latin typeface="Cambria Math" panose="02040503050406030204" pitchFamily="18" charset="0"/>
                            </a:rPr>
                            <m:t>𝑑𝐸𝑑𝑡</m:t>
                          </m:r>
                        </m:den>
                      </m:f>
                    </m:oMath>
                  </m:oMathPara>
                </a14:m>
                <a:endParaRPr lang="en-CA" dirty="0"/>
              </a:p>
              <a:p>
                <a:pPr marL="0" indent="0">
                  <a:buNone/>
                </a:pPr>
                <a:r>
                  <a:rPr lang="en-CA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i="1">
                            <a:latin typeface="Cambria Math" panose="02040503050406030204" pitchFamily="18" charset="0"/>
                          </a:rPr>
                          <m:t>𝑃𝐵𝐻</m:t>
                        </m:r>
                      </m:sub>
                    </m:sSub>
                  </m:oMath>
                </a14:m>
                <a:r>
                  <a:rPr lang="en-CA" dirty="0"/>
                  <a:t> is the number density of PBHs,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CA" i="1">
                            <a:latin typeface="Cambria Math" panose="02040503050406030204" pitchFamily="18" charset="0"/>
                          </a:rPr>
                          <m:t>𝑃𝐵𝐻</m:t>
                        </m:r>
                      </m:sub>
                    </m:sSub>
                  </m:oMath>
                </a14:m>
                <a:r>
                  <a:rPr lang="en-CA" dirty="0"/>
                  <a:t> is the fraction of DM in PBHs,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CA" i="1">
                            <a:latin typeface="Cambria Math" panose="02040503050406030204" pitchFamily="18" charset="0"/>
                          </a:rPr>
                          <m:t>𝐷𝑀</m:t>
                        </m:r>
                      </m:sub>
                    </m:sSub>
                  </m:oMath>
                </a14:m>
                <a:r>
                  <a:rPr lang="en-CA" dirty="0"/>
                  <a:t> is the density of DM – which can be written as a function of current density and redshift.</a:t>
                </a:r>
              </a:p>
              <a:p>
                <a:pPr marL="0" indent="0">
                  <a:buNone/>
                </a:pPr>
                <a:r>
                  <a:rPr lang="en-CA" dirty="0"/>
                  <a:t>Flux is emission integrated along the line of sight:</a:t>
                </a:r>
                <a:br>
                  <a:rPr lang="en-CA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𝑃𝐵𝐻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𝐸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𝑑𝐸𝑑𝑡</m:t>
                              </m:r>
                            </m:den>
                          </m:f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𝑑𝑟</m:t>
                          </m:r>
                        </m:e>
                      </m:nary>
                      <m:r>
                        <a:rPr lang="en-CA" b="0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CA" i="1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𝑑𝑧</m:t>
                          </m:r>
                        </m:num>
                        <m:den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)(1+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CA" dirty="0"/>
              </a:p>
              <a:p>
                <a:pPr marL="0" indent="0">
                  <a:buNone/>
                </a:pPr>
                <a:r>
                  <a:rPr lang="en-CA" dirty="0"/>
                  <a:t>Photons emitted at </a:t>
                </a:r>
                <a14:m>
                  <m:oMath xmlns:m="http://schemas.openxmlformats.org/officeDocument/2006/math">
                    <m:r>
                      <a:rPr lang="en-CA" i="1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CA" dirty="0"/>
                  <a:t> and seen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𝑜𝑏𝑠</m:t>
                        </m:r>
                      </m:sub>
                    </m:sSub>
                  </m:oMath>
                </a14:m>
                <a:r>
                  <a:rPr lang="en-CA" dirty="0"/>
                  <a:t> pick up 3 factors: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CA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CA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CA" b="0" i="1" smtClean="0">
                                    <a:latin typeface="Cambria Math" panose="02040503050406030204" pitchFamily="18" charset="0"/>
                                  </a:rPr>
                                  <m:t>1+</m:t>
                                </m:r>
                                <m:sSub>
                                  <m:sSubPr>
                                    <m:ctrlPr>
                                      <a:rPr lang="en-C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CA" b="0" i="1" smtClean="0">
                                        <a:latin typeface="Cambria Math" panose="02040503050406030204" pitchFamily="18" charset="0"/>
                                      </a:rPr>
                                      <m:t>𝑜𝑏𝑠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CA" b="0" i="1" smtClean="0">
                                    <a:latin typeface="Cambria Math" panose="02040503050406030204" pitchFamily="18" charset="0"/>
                                  </a:rPr>
                                  <m:t>1+</m:t>
                                </m:r>
                                <m:r>
                                  <a:rPr lang="en-CA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CA" dirty="0"/>
                  <a:t>,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p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CA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CA" b="0" i="1" smtClean="0">
                        <a:latin typeface="Cambria Math" panose="02040503050406030204" pitchFamily="18" charset="0"/>
                      </a:rPr>
                      <m:t>𝐸</m:t>
                    </m:r>
                    <m:f>
                      <m:fPr>
                        <m:ctrlPr>
                          <a:rPr lang="en-CA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num>
                      <m:den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sSub>
                          <m:sSubPr>
                            <m:ctrlPr>
                              <a:rPr lang="en-CA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CA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CA" b="0" i="1" smtClean="0">
                                <a:latin typeface="Cambria Math" panose="02040503050406030204" pitchFamily="18" charset="0"/>
                              </a:rPr>
                              <m:t>𝑜𝑏𝑠</m:t>
                            </m:r>
                          </m:sub>
                        </m:sSub>
                      </m:den>
                    </m:f>
                  </m:oMath>
                </a14:m>
                <a:r>
                  <a:rPr lang="en-CA" dirty="0"/>
                  <a:t>,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CA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CA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CA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num>
                      <m:den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𝑑𝐸</m:t>
                        </m:r>
                      </m:den>
                    </m:f>
                    <m:r>
                      <a:rPr lang="en-CA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CA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CA" i="1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en-CA" i="1">
                            <a:latin typeface="Cambria Math" panose="02040503050406030204" pitchFamily="18" charset="0"/>
                          </a:rPr>
                          <m:t>𝑧</m:t>
                        </m:r>
                      </m:num>
                      <m:den>
                        <m:r>
                          <a:rPr lang="en-CA" i="1">
                            <a:latin typeface="Cambria Math" panose="02040503050406030204" pitchFamily="18" charset="0"/>
                          </a:rPr>
                          <m:t>1+</m:t>
                        </m:r>
                        <m:sSub>
                          <m:sSubPr>
                            <m:ctrlPr>
                              <a:rPr lang="en-CA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CA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CA" i="1">
                                <a:latin typeface="Cambria Math" panose="02040503050406030204" pitchFamily="18" charset="0"/>
                              </a:rPr>
                              <m:t>𝑜𝑏𝑠</m:t>
                            </m:r>
                          </m:sub>
                        </m:sSub>
                      </m:den>
                    </m:f>
                  </m:oMath>
                </a14:m>
                <a:endParaRPr lang="en-CA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C48474-E9AA-63B2-9AA7-18046E60B48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599585" y="1442852"/>
                <a:ext cx="10897200" cy="4446956"/>
              </a:xfrm>
              <a:blipFill>
                <a:blip r:embed="rId3"/>
                <a:stretch>
                  <a:fillRect l="-349" b="-79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9E94AE0D-78B8-2F27-C521-44CD89E36492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11 of 14</a:t>
            </a:r>
          </a:p>
        </p:txBody>
      </p:sp>
      <p:sp>
        <p:nvSpPr>
          <p:cNvPr id="6" name="Left Bracket 5">
            <a:extLst>
              <a:ext uri="{FF2B5EF4-FFF2-40B4-BE49-F238E27FC236}">
                <a16:creationId xmlns:a16="http://schemas.microsoft.com/office/drawing/2014/main" id="{7614CA0F-C2A5-A013-531D-B7486A45D2E8}"/>
              </a:ext>
            </a:extLst>
          </p:cNvPr>
          <p:cNvSpPr/>
          <p:nvPr/>
        </p:nvSpPr>
        <p:spPr>
          <a:xfrm rot="16200000">
            <a:off x="6296787" y="5313891"/>
            <a:ext cx="45719" cy="757266"/>
          </a:xfrm>
          <a:prstGeom prst="leftBracket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Bracket 6">
            <a:extLst>
              <a:ext uri="{FF2B5EF4-FFF2-40B4-BE49-F238E27FC236}">
                <a16:creationId xmlns:a16="http://schemas.microsoft.com/office/drawing/2014/main" id="{D2AC09C1-863C-102D-F93F-6318DF780106}"/>
              </a:ext>
            </a:extLst>
          </p:cNvPr>
          <p:cNvSpPr/>
          <p:nvPr/>
        </p:nvSpPr>
        <p:spPr>
          <a:xfrm rot="16200000">
            <a:off x="7467495" y="5108381"/>
            <a:ext cx="45722" cy="1168284"/>
          </a:xfrm>
          <a:prstGeom prst="leftBracket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Bracket 7">
            <a:extLst>
              <a:ext uri="{FF2B5EF4-FFF2-40B4-BE49-F238E27FC236}">
                <a16:creationId xmlns:a16="http://schemas.microsoft.com/office/drawing/2014/main" id="{76956BEE-9FCF-464B-AF2F-DBDB77B97A60}"/>
              </a:ext>
            </a:extLst>
          </p:cNvPr>
          <p:cNvSpPr/>
          <p:nvPr/>
        </p:nvSpPr>
        <p:spPr>
          <a:xfrm rot="16200000">
            <a:off x="8742112" y="5159184"/>
            <a:ext cx="45719" cy="1066681"/>
          </a:xfrm>
          <a:prstGeom prst="leftBracket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1B01F1-EFAE-C083-6488-5D7BD0089C90}"/>
              </a:ext>
            </a:extLst>
          </p:cNvPr>
          <p:cNvSpPr txBox="1"/>
          <p:nvPr/>
        </p:nvSpPr>
        <p:spPr>
          <a:xfrm>
            <a:off x="5991814" y="5692522"/>
            <a:ext cx="7572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dilution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800EBC-0312-1BB5-F7CC-B2428D7FBC7B}"/>
              </a:ext>
            </a:extLst>
          </p:cNvPr>
          <p:cNvSpPr txBox="1"/>
          <p:nvPr/>
        </p:nvSpPr>
        <p:spPr>
          <a:xfrm>
            <a:off x="6855412" y="5692521"/>
            <a:ext cx="13081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redshifted energy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B08F7A-5D6C-45AD-1B19-02A412F213D5}"/>
              </a:ext>
            </a:extLst>
          </p:cNvPr>
          <p:cNvSpPr txBox="1"/>
          <p:nvPr/>
        </p:nvSpPr>
        <p:spPr>
          <a:xfrm>
            <a:off x="8313250" y="5696561"/>
            <a:ext cx="9837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bin stretches</a:t>
            </a:r>
          </a:p>
        </p:txBody>
      </p:sp>
    </p:spTree>
    <p:extLst>
      <p:ext uri="{BB962C8B-B14F-4D97-AF65-F5344CB8AC3E}">
        <p14:creationId xmlns:p14="http://schemas.microsoft.com/office/powerpoint/2010/main" val="10483573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9E5503-7266-8D64-D545-E9D112889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76A7F-C240-5D1C-F8B5-80910C22C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PBH Photon Flux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6A52D3-81D0-D57A-3D15-DC491DDB0AB8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12 of 14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E35CF2EF-6A8A-E43F-19B1-B7F61A70502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99585" y="1610382"/>
                <a:ext cx="4689107" cy="42483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tabLst/>
                  <a:defRPr sz="16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marL="4572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tabLst/>
                  <a:defRPr sz="16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2pPr>
                <a:lvl3pPr marL="6858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System Font Regular"/>
                  <a:buChar char="⁃"/>
                  <a:tabLst/>
                  <a:defRPr sz="16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3pPr>
                <a:lvl4pPr marL="9144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tabLst/>
                  <a:defRPr sz="14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4pPr>
                <a:lvl5pPr marL="1143000" marR="0" indent="-22860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Char char="•"/>
                  <a:tabLst>
                    <a:tab pos="1370013" algn="l"/>
                  </a:tabLst>
                  <a:defRPr sz="13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5pPr>
                <a:lvl6pPr marL="13716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tabLst/>
                  <a:defRPr sz="13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6pPr>
                <a:lvl7pPr marL="18288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7pPr>
                <a:lvl8pPr marL="20574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8pPr>
                <a:lvl9pPr marL="20574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9pPr>
              </a:lstStyle>
              <a:p>
                <a:pPr marL="0" indent="0">
                  <a:buNone/>
                </a:pPr>
                <a:r>
                  <a:rPr lang="en-CA" dirty="0"/>
                  <a:t>All put together we have:</a:t>
                </a:r>
                <a:br>
                  <a:rPr lang="en-CA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𝑃𝐵𝐻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𝑐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𝑜𝑏𝑠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nary>
                        <m:naryPr>
                          <m:limLoc m:val="undOvr"/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C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𝑚𝑖𝑛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C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𝑚𝑎𝑥</m:t>
                              </m:r>
                            </m:sub>
                          </m:sSub>
                        </m:sup>
                        <m:e>
                          <m:f>
                            <m:f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𝑑𝑧</m:t>
                              </m:r>
                            </m:num>
                            <m:den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</m:d>
                              <m:sSup>
                                <m:sSup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1+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′</m:t>
                      </m:r>
                      <m:f>
                        <m:f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Sup>
                            <m:sSubSup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sub>
                            <m:sup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num>
                        <m:den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𝑑𝐸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den>
                      </m:f>
                    </m:oMath>
                  </m:oMathPara>
                </a14:m>
                <a:endParaRPr lang="en-CA" dirty="0"/>
              </a:p>
              <a:p>
                <a:pPr marL="0" indent="0">
                  <a:buNone/>
                </a:pPr>
                <a:endParaRPr lang="en-CA" dirty="0"/>
              </a:p>
              <a:p>
                <a:pPr marL="0" indent="0">
                  <a:buNone/>
                </a:pPr>
                <a:endParaRPr lang="en-CA" dirty="0"/>
              </a:p>
              <a:p>
                <a:pPr marL="0" indent="0">
                  <a:buNone/>
                </a:pPr>
                <a:r>
                  <a:rPr lang="en-CA" dirty="0"/>
                  <a:t>All flux ranges here are several orders of magnitude too small to have the desired direct collapse effect on gas clouds.</a:t>
                </a:r>
              </a:p>
            </p:txBody>
          </p:sp>
        </mc:Choice>
        <mc:Fallback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E35CF2EF-6A8A-E43F-19B1-B7F61A7050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585" y="1610382"/>
                <a:ext cx="4689107" cy="4248373"/>
              </a:xfrm>
              <a:prstGeom prst="rect">
                <a:avLst/>
              </a:prstGeom>
              <a:blipFill>
                <a:blip r:embed="rId3"/>
                <a:stretch>
                  <a:fillRect l="-811" t="-32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F3E34E29-5BCD-A4C9-79F2-ED45AAD05D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4625" y="721325"/>
            <a:ext cx="5802160" cy="541534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B1B4E19-A74F-B1D8-AD5E-4CBFABFFDAA2}"/>
              </a:ext>
            </a:extLst>
          </p:cNvPr>
          <p:cNvSpPr txBox="1"/>
          <p:nvPr/>
        </p:nvSpPr>
        <p:spPr>
          <a:xfrm>
            <a:off x="9051305" y="1854130"/>
            <a:ext cx="3529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AE9254"/>
                </a:solidFill>
              </a:rPr>
              <a:t>LW</a:t>
            </a:r>
          </a:p>
        </p:txBody>
      </p:sp>
    </p:spTree>
    <p:extLst>
      <p:ext uri="{BB962C8B-B14F-4D97-AF65-F5344CB8AC3E}">
        <p14:creationId xmlns:p14="http://schemas.microsoft.com/office/powerpoint/2010/main" val="35865488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80C79-C987-AE9B-E6F3-F976A3BB6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9FCC4-A144-C8F4-8E69-4D8DC4419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Ongoing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A3C0D0-AC27-4D97-3B13-DBC0EDB948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4" y="1442852"/>
            <a:ext cx="10095423" cy="4729348"/>
          </a:xfrm>
        </p:spPr>
        <p:txBody>
          <a:bodyPr/>
          <a:lstStyle/>
          <a:p>
            <a:r>
              <a:rPr lang="en-CA" dirty="0"/>
              <a:t>Composites thermalizing in the plasma of the early universe and later on releasing blackbody radiation.</a:t>
            </a:r>
          </a:p>
          <a:p>
            <a:pPr lvl="1"/>
            <a:r>
              <a:rPr lang="en-CA" dirty="0"/>
              <a:t>What kind of composite DM could achieve this?</a:t>
            </a:r>
          </a:p>
          <a:p>
            <a:r>
              <a:rPr lang="en-CA" dirty="0"/>
              <a:t>Could the observed LRDs simply be super-heated gas clouds?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86AF8A-DCF5-445F-DD7F-6FE0C13E237F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13 of 14</a:t>
            </a:r>
          </a:p>
        </p:txBody>
      </p:sp>
    </p:spTree>
    <p:extLst>
      <p:ext uri="{BB962C8B-B14F-4D97-AF65-F5344CB8AC3E}">
        <p14:creationId xmlns:p14="http://schemas.microsoft.com/office/powerpoint/2010/main" val="3047550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8CDF5C-B68C-1124-48CE-BEAFBA609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A0AE8-D4B9-D8DA-40BD-FAB7AD9FD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8F635E-EF1C-A203-8181-568FDC336F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4" y="1442852"/>
            <a:ext cx="10897199" cy="4729348"/>
          </a:xfrm>
        </p:spPr>
        <p:txBody>
          <a:bodyPr/>
          <a:lstStyle/>
          <a:p>
            <a:r>
              <a:rPr lang="en-CA" dirty="0"/>
              <a:t>Photon flux in early universe gas clouds can disrupt chemical reactions.</a:t>
            </a:r>
          </a:p>
          <a:p>
            <a:r>
              <a:rPr lang="en-CA" dirty="0"/>
              <a:t>Suppression of H</a:t>
            </a:r>
            <a:r>
              <a:rPr lang="en-CA" baseline="-25000" dirty="0"/>
              <a:t>2</a:t>
            </a:r>
            <a:r>
              <a:rPr lang="en-CA" dirty="0"/>
              <a:t> slows cooling of a gas cloud and therefore affects star formation or rather allows for direct collapse SMBHs to form.</a:t>
            </a:r>
          </a:p>
          <a:p>
            <a:r>
              <a:rPr lang="en-CA" dirty="0"/>
              <a:t>PBHs release Hawking radiation which could contribute to the photon flux needed, but at a DM fraction of 1 it was found to only produce a flux many orders of magnitude too small.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44C4FC-1CCE-0900-2848-C00B07F4409C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14 of 14</a:t>
            </a:r>
          </a:p>
        </p:txBody>
      </p:sp>
    </p:spTree>
    <p:extLst>
      <p:ext uri="{BB962C8B-B14F-4D97-AF65-F5344CB8AC3E}">
        <p14:creationId xmlns:p14="http://schemas.microsoft.com/office/powerpoint/2010/main" val="10652929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1925A-221D-31AF-83B7-5CA4FF815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836DBA6F-BC9B-F64D-F5F0-76C0E0D985FC}"/>
              </a:ext>
            </a:extLst>
          </p:cNvPr>
          <p:cNvSpPr txBox="1"/>
          <p:nvPr/>
        </p:nvSpPr>
        <p:spPr>
          <a:xfrm>
            <a:off x="3630386" y="2710544"/>
            <a:ext cx="49312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913885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C2623-40D4-3277-9731-7E8BA5734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0A351-495A-5916-D190-069CBA17C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37CADF5-18C7-A561-B745-FE924ECF8931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r>
                  <a:rPr lang="en-CA" b="1" dirty="0"/>
                  <a:t>Motivation &amp; Background</a:t>
                </a:r>
              </a:p>
              <a:p>
                <a:pPr marL="228600" lvl="1" indent="0">
                  <a:buNone/>
                </a:pPr>
                <a:r>
                  <a:rPr lang="en-CA" dirty="0"/>
                  <a:t>Observations,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Λ</m:t>
                    </m:r>
                    <m:r>
                      <a:rPr lang="en-C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𝐶𝐷𝑀</m:t>
                    </m:r>
                  </m:oMath>
                </a14:m>
                <a:r>
                  <a:rPr lang="en-CA" dirty="0"/>
                  <a:t> model, and Direct Collapse Black Hole (DCBH) formation</a:t>
                </a:r>
              </a:p>
              <a:p>
                <a:r>
                  <a:rPr lang="en-CA" b="1" dirty="0"/>
                  <a:t>Modeling</a:t>
                </a:r>
              </a:p>
              <a:p>
                <a:pPr marL="228600" lvl="1" indent="0">
                  <a:buNone/>
                </a:pPr>
                <a:r>
                  <a:rPr lang="en-CA" dirty="0"/>
                  <a:t>Assumptions and model for Primordial Black Holes’ (PBHs) radiation spectrum</a:t>
                </a:r>
              </a:p>
              <a:p>
                <a:r>
                  <a:rPr lang="en-CA" b="1" dirty="0"/>
                  <a:t>Results</a:t>
                </a:r>
              </a:p>
              <a:p>
                <a:pPr marL="228600" lvl="1" indent="0">
                  <a:buNone/>
                </a:pPr>
                <a:r>
                  <a:rPr lang="en-CA" dirty="0"/>
                  <a:t>Comparison with Han’s simulated solution for necessary photon flux for DCBH formation</a:t>
                </a:r>
              </a:p>
              <a:p>
                <a:r>
                  <a:rPr lang="en-CA" b="1" dirty="0"/>
                  <a:t>Takeaways and Future Work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37CADF5-18C7-A561-B745-FE924ECF89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2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8587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8A2DA-EEEC-634D-B90D-697B75227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7C4201-B1D6-8749-A5EF-1A65A0EF2C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13938" y="705273"/>
            <a:ext cx="2252472" cy="538348"/>
          </a:xfrm>
        </p:spPr>
        <p:txBody>
          <a:bodyPr/>
          <a:lstStyle/>
          <a:p>
            <a:pPr marL="0" indent="0">
              <a:buNone/>
            </a:pPr>
            <a:r>
              <a:rPr lang="en-CA" dirty="0"/>
              <a:t>Little Red Dots (LRDs)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C3CE92A-BB03-1F25-4BAF-879982A23D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9568" y="1568051"/>
            <a:ext cx="5582847" cy="37218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8282D06-3E66-E760-3A06-B3CDB9B0D81C}"/>
              </a:ext>
            </a:extLst>
          </p:cNvPr>
          <p:cNvSpPr txBox="1"/>
          <p:nvPr/>
        </p:nvSpPr>
        <p:spPr>
          <a:xfrm>
            <a:off x="5913939" y="5289948"/>
            <a:ext cx="55828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NASA, ESA, CSA, STScI, D. </a:t>
            </a:r>
            <a:r>
              <a:rPr lang="en-CA" sz="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Kocevski</a:t>
            </a:r>
            <a:r>
              <a:rPr lang="en-CA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(Colby College)</a:t>
            </a:r>
            <a:endParaRPr lang="en-US" sz="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61CD0C-1FCB-D693-1A37-CB13DD1C3277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 of 14</a:t>
            </a:r>
          </a:p>
        </p:txBody>
      </p:sp>
      <p:pic>
        <p:nvPicPr>
          <p:cNvPr id="13" name="Picture 12" descr="Little Red Dot Abell2744-QSO1 (NIRCam Image)">
            <a:extLst>
              <a:ext uri="{FF2B5EF4-FFF2-40B4-BE49-F238E27FC236}">
                <a16:creationId xmlns:a16="http://schemas.microsoft.com/office/drawing/2014/main" id="{5EDAE9C2-0F67-9DEF-54D1-697CFA5C27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586" y="1568051"/>
            <a:ext cx="4967924" cy="372189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5F0B382-285D-DB7F-2430-D5FA5AB9F5A9}"/>
              </a:ext>
            </a:extLst>
          </p:cNvPr>
          <p:cNvSpPr txBox="1"/>
          <p:nvPr/>
        </p:nvSpPr>
        <p:spPr>
          <a:xfrm>
            <a:off x="513155" y="5289948"/>
            <a:ext cx="51909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NASA, ESA, CSA, L. Furtak (Ben-Gurion University), R. </a:t>
            </a:r>
            <a:r>
              <a:rPr lang="en-CA" sz="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Maiolino</a:t>
            </a:r>
            <a:r>
              <a:rPr lang="en-CA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(Cambridge), F. </a:t>
            </a:r>
            <a:r>
              <a:rPr lang="en-CA" sz="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D'Eugenio</a:t>
            </a:r>
            <a:r>
              <a:rPr lang="en-CA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(Cambridge), I. </a:t>
            </a:r>
            <a:r>
              <a:rPr lang="en-CA" sz="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Juodžbalis</a:t>
            </a:r>
            <a:r>
              <a:rPr lang="en-CA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(Cambridge), H. </a:t>
            </a:r>
            <a:r>
              <a:rPr lang="en-CA" sz="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Übler</a:t>
            </a:r>
            <a:r>
              <a:rPr lang="en-CA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(MPE), C. </a:t>
            </a:r>
            <a:r>
              <a:rPr lang="en-CA" sz="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Marconcini</a:t>
            </a:r>
            <a:r>
              <a:rPr lang="en-CA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(University of Florence). Image processing: A. Pagan</a:t>
            </a:r>
            <a:endParaRPr lang="en-US" sz="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273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752F2-DE98-08F9-440A-2D19D264B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2C54B-B02F-5720-64A0-9F5A32781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 Collapse SMBHs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6EAF3D-352F-BB7E-8540-978AE8895AA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r>
              <a:rPr lang="en-CA" dirty="0"/>
              <a:t>Rapid cooling  </a:t>
            </a:r>
            <a:r>
              <a:rPr lang="en-CA" dirty="0">
                <a:sym typeface="Wingdings" pitchFamily="2" charset="2"/>
              </a:rPr>
              <a:t> </a:t>
            </a:r>
            <a:r>
              <a:rPr lang="en-CA" dirty="0"/>
              <a:t>fragmentation </a:t>
            </a:r>
            <a:r>
              <a:rPr lang="en-CA" dirty="0">
                <a:sym typeface="Wingdings" pitchFamily="2" charset="2"/>
              </a:rPr>
              <a:t> star formation</a:t>
            </a:r>
          </a:p>
          <a:p>
            <a:pPr marL="0" indent="0">
              <a:buNone/>
            </a:pPr>
            <a:endParaRPr lang="en-CA" dirty="0">
              <a:sym typeface="Wingdings" pitchFamily="2" charset="2"/>
            </a:endParaRPr>
          </a:p>
          <a:p>
            <a:pPr marL="0" indent="0">
              <a:buNone/>
            </a:pPr>
            <a:endParaRPr lang="en-CA" dirty="0">
              <a:sym typeface="Wingdings" pitchFamily="2" charset="2"/>
            </a:endParaRPr>
          </a:p>
          <a:p>
            <a:pPr marL="0" indent="0">
              <a:buNone/>
            </a:pPr>
            <a:endParaRPr lang="en-CA" dirty="0">
              <a:sym typeface="Wingdings" pitchFamily="2" charset="2"/>
            </a:endParaRPr>
          </a:p>
          <a:p>
            <a:pPr marL="0" indent="0">
              <a:buNone/>
            </a:pPr>
            <a:r>
              <a:rPr lang="en-CA" dirty="0">
                <a:sym typeface="Wingdings" pitchFamily="2" charset="2"/>
              </a:rPr>
              <a:t>Moderate cooling   direct collapse  SMBH seed formation</a:t>
            </a:r>
            <a:endParaRPr lang="en-C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3FA229-8885-416B-92B8-33639D401F66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2 of 14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5DFF65-28E9-83E1-FDD8-F7CDFB9AE2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4605" y="416781"/>
            <a:ext cx="2894788" cy="2877710"/>
          </a:xfrm>
          <a:prstGeom prst="rect">
            <a:avLst/>
          </a:prstGeom>
        </p:spPr>
      </p:pic>
      <p:pic>
        <p:nvPicPr>
          <p:cNvPr id="8" name="Picture 7" descr="A yellow circle in the sky&#10;&#10;Description automatically generated">
            <a:extLst>
              <a:ext uri="{FF2B5EF4-FFF2-40B4-BE49-F238E27FC236}">
                <a16:creationId xmlns:a16="http://schemas.microsoft.com/office/drawing/2014/main" id="{16BC5547-B4DC-D12F-307C-E7322635AC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4605" y="3294491"/>
            <a:ext cx="2894788" cy="2877709"/>
          </a:xfrm>
          <a:prstGeom prst="rect">
            <a:avLst/>
          </a:prstGeom>
        </p:spPr>
      </p:pic>
      <p:sp>
        <p:nvSpPr>
          <p:cNvPr id="9" name="Right Arrow 8">
            <a:extLst>
              <a:ext uri="{FF2B5EF4-FFF2-40B4-BE49-F238E27FC236}">
                <a16:creationId xmlns:a16="http://schemas.microsoft.com/office/drawing/2014/main" id="{6FFC5E28-D713-1384-612F-5166BDCBF838}"/>
              </a:ext>
            </a:extLst>
          </p:cNvPr>
          <p:cNvSpPr/>
          <p:nvPr/>
        </p:nvSpPr>
        <p:spPr>
          <a:xfrm rot="21253195">
            <a:off x="5764697" y="1706316"/>
            <a:ext cx="1736035" cy="810018"/>
          </a:xfrm>
          <a:prstGeom prst="rightArrow">
            <a:avLst/>
          </a:prstGeom>
          <a:noFill/>
          <a:ln w="38100">
            <a:solidFill>
              <a:srgbClr val="FBBD1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66EDD84F-67C3-78D5-C35A-EF5C3301A09E}"/>
              </a:ext>
            </a:extLst>
          </p:cNvPr>
          <p:cNvSpPr/>
          <p:nvPr/>
        </p:nvSpPr>
        <p:spPr>
          <a:xfrm rot="451889">
            <a:off x="6680944" y="4031284"/>
            <a:ext cx="1125582" cy="810018"/>
          </a:xfrm>
          <a:prstGeom prst="rightArrow">
            <a:avLst/>
          </a:prstGeom>
          <a:noFill/>
          <a:ln w="38100">
            <a:solidFill>
              <a:srgbClr val="BA1F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1EC5D1-B39B-836E-E53A-5C869968BC26}"/>
              </a:ext>
            </a:extLst>
          </p:cNvPr>
          <p:cNvSpPr/>
          <p:nvPr/>
        </p:nvSpPr>
        <p:spPr>
          <a:xfrm>
            <a:off x="599585" y="1900791"/>
            <a:ext cx="1441250" cy="622521"/>
          </a:xfrm>
          <a:prstGeom prst="rect">
            <a:avLst/>
          </a:prstGeom>
          <a:noFill/>
          <a:ln w="38100">
            <a:solidFill>
              <a:srgbClr val="1726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8D1425-E210-3DC9-0196-2E14A6451473}"/>
              </a:ext>
            </a:extLst>
          </p:cNvPr>
          <p:cNvSpPr/>
          <p:nvPr/>
        </p:nvSpPr>
        <p:spPr>
          <a:xfrm>
            <a:off x="599585" y="3961013"/>
            <a:ext cx="1821882" cy="622521"/>
          </a:xfrm>
          <a:prstGeom prst="rect">
            <a:avLst/>
          </a:prstGeom>
          <a:noFill/>
          <a:ln w="38100">
            <a:solidFill>
              <a:srgbClr val="1726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23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6B813-0FBD-8872-ACB1-9982AB59A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870F0-4529-7AED-1678-204E794CF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Cooling Mechanisms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76790B-E451-FAF5-0E11-9439215209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36152" y="5257491"/>
            <a:ext cx="4956263" cy="987832"/>
          </a:xfrm>
        </p:spPr>
        <p:txBody>
          <a:bodyPr/>
          <a:lstStyle/>
          <a:p>
            <a:pPr marL="0" indent="0">
              <a:buNone/>
            </a:pPr>
            <a:r>
              <a:rPr lang="en-CA" dirty="0"/>
              <a:t>We want to slow cooling by suppressing the formation of H</a:t>
            </a:r>
            <a:r>
              <a:rPr lang="en-CA" baseline="-25000" dirty="0"/>
              <a:t>2</a:t>
            </a:r>
            <a:r>
              <a:rPr lang="en-CA" dirty="0"/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08D8F4-0881-8371-C826-5B8F61AEA9F9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3 of 14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68DD418A-A86C-C2BC-49F0-F9ED9F90C88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69086" y="3337690"/>
                <a:ext cx="4232475" cy="2609644"/>
              </a:xfrm>
              <a:prstGeom prst="rect">
                <a:avLst/>
              </a:prstGeom>
              <a:solidFill>
                <a:srgbClr val="FABD0F"/>
              </a:solidFill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tabLst/>
                  <a:defRPr sz="16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marL="4572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tabLst/>
                  <a:defRPr sz="16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2pPr>
                <a:lvl3pPr marL="6858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System Font Regular"/>
                  <a:buChar char="⁃"/>
                  <a:tabLst/>
                  <a:defRPr sz="16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3pPr>
                <a:lvl4pPr marL="9144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tabLst/>
                  <a:defRPr sz="14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4pPr>
                <a:lvl5pPr marL="1143000" marR="0" indent="-22860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Char char="•"/>
                  <a:tabLst>
                    <a:tab pos="1370013" algn="l"/>
                  </a:tabLst>
                  <a:defRPr sz="13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5pPr>
                <a:lvl6pPr marL="13716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tabLst/>
                  <a:defRPr sz="13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6pPr>
                <a:lvl7pPr marL="18288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7pPr>
                <a:lvl8pPr marL="20574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8pPr>
                <a:lvl9pPr marL="20574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b="1" dirty="0"/>
                  <a:t>H</a:t>
                </a:r>
                <a:r>
                  <a:rPr lang="en-CA" b="1" baseline="-25000" dirty="0"/>
                  <a:t>2</a:t>
                </a:r>
                <a:r>
                  <a:rPr lang="en-CA" b="1" dirty="0"/>
                  <a:t> Suppression: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dirty="0"/>
                  <a:t>Photodissociation (11.2-13.6 eV, LW Band)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CA" dirty="0"/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dirty="0"/>
                  <a:t>Photodetachment (0.76-13.6 eV)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CA" dirty="0"/>
              </a:p>
            </p:txBody>
          </p:sp>
        </mc:Choice>
        <mc:Fallback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68DD418A-A86C-C2BC-49F0-F9ED9F90C8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086" y="3337690"/>
                <a:ext cx="4232475" cy="2609644"/>
              </a:xfrm>
              <a:prstGeom prst="rect">
                <a:avLst/>
              </a:prstGeom>
              <a:blipFill>
                <a:blip r:embed="rId3"/>
                <a:stretch>
                  <a:fillRect l="-8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C3BD3380-C1E7-EFF5-05D4-4786E2B1A786}"/>
              </a:ext>
            </a:extLst>
          </p:cNvPr>
          <p:cNvGrpSpPr>
            <a:grpSpLocks noChangeAspect="1"/>
          </p:cNvGrpSpPr>
          <p:nvPr/>
        </p:nvGrpSpPr>
        <p:grpSpPr>
          <a:xfrm>
            <a:off x="6553496" y="883579"/>
            <a:ext cx="4232474" cy="4232474"/>
            <a:chOff x="6318789" y="1258528"/>
            <a:chExt cx="4340944" cy="4340944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EA9F52D-2604-CA1A-43B9-792AC65174A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318789" y="1258528"/>
              <a:ext cx="4340944" cy="4340944"/>
              <a:chOff x="6457685" y="705274"/>
              <a:chExt cx="4340944" cy="4340944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21FD3A3A-B807-3AF1-015D-37B1262971FD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457685" y="705274"/>
                <a:ext cx="4340944" cy="4340944"/>
                <a:chOff x="6969313" y="590133"/>
                <a:chExt cx="4314001" cy="4314001"/>
              </a:xfrm>
            </p:grpSpPr>
            <p:pic>
              <p:nvPicPr>
                <p:cNvPr id="5" name="Picture 4">
                  <a:extLst>
                    <a:ext uri="{FF2B5EF4-FFF2-40B4-BE49-F238E27FC236}">
                      <a16:creationId xmlns:a16="http://schemas.microsoft.com/office/drawing/2014/main" id="{3445E19F-9565-BBE1-9714-D403C5B246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969313" y="590133"/>
                  <a:ext cx="4314001" cy="4314001"/>
                </a:xfrm>
                <a:prstGeom prst="rect">
                  <a:avLst/>
                </a:prstGeom>
              </p:spPr>
            </p:pic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A361476F-A009-30EC-EF73-AF4448028433}"/>
                    </a:ext>
                  </a:extLst>
                </p:cNvPr>
                <p:cNvSpPr txBox="1"/>
                <p:nvPr/>
              </p:nvSpPr>
              <p:spPr>
                <a:xfrm>
                  <a:off x="9579428" y="1781830"/>
                  <a:ext cx="141089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>
                      <a:solidFill>
                        <a:srgbClr val="FF0000"/>
                      </a:solidFill>
                    </a:rPr>
                    <a:t>Atomic H, He</a:t>
                  </a:r>
                </a:p>
              </p:txBody>
            </p:sp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0928435C-0206-E83B-D3B0-34AAB6E8ED1F}"/>
                    </a:ext>
                  </a:extLst>
                </p:cNvPr>
                <p:cNvSpPr txBox="1"/>
                <p:nvPr/>
              </p:nvSpPr>
              <p:spPr>
                <a:xfrm>
                  <a:off x="8718829" y="2562467"/>
                  <a:ext cx="40748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>
                      <a:solidFill>
                        <a:srgbClr val="0000FF"/>
                      </a:solidFill>
                    </a:rPr>
                    <a:t>H</a:t>
                  </a:r>
                  <a:r>
                    <a:rPr lang="en-US" baseline="-25000" dirty="0">
                      <a:solidFill>
                        <a:srgbClr val="0000FF"/>
                      </a:solidFill>
                    </a:rPr>
                    <a:t>2</a:t>
                  </a:r>
                </a:p>
              </p:txBody>
            </p:sp>
          </p:grp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99760225-3244-C99D-0BB3-00B2FB2759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82743" y="980661"/>
                <a:ext cx="0" cy="3491948"/>
              </a:xfrm>
              <a:prstGeom prst="line">
                <a:avLst/>
              </a:prstGeom>
              <a:ln w="19050">
                <a:solidFill>
                  <a:srgbClr val="009193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2B861FF-ADA5-8A33-40C2-30D73C3E3EDE}"/>
                  </a:ext>
                </a:extLst>
              </p:cNvPr>
              <p:cNvSpPr txBox="1"/>
              <p:nvPr/>
            </p:nvSpPr>
            <p:spPr>
              <a:xfrm>
                <a:off x="7607195" y="935827"/>
                <a:ext cx="13411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rgbClr val="009193"/>
                    </a:solidFill>
                  </a:rPr>
                  <a:t>Below 10</a:t>
                </a:r>
                <a:r>
                  <a:rPr lang="en-US" baseline="30000" dirty="0">
                    <a:solidFill>
                      <a:srgbClr val="009193"/>
                    </a:solidFill>
                  </a:rPr>
                  <a:t>4</a:t>
                </a:r>
                <a:r>
                  <a:rPr lang="en-US" dirty="0">
                    <a:solidFill>
                      <a:srgbClr val="009193"/>
                    </a:solidFill>
                  </a:rPr>
                  <a:t> K</a:t>
                </a: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B687768-5E30-33E1-A483-1E9BE742BBDE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6995867" y="4855253"/>
              <a:ext cx="2286000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8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https://</a:t>
              </a:r>
              <a:r>
                <a:rPr lang="en-US" sz="8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arxiv.org</a:t>
              </a:r>
              <a:r>
                <a:rPr lang="en-US" sz="8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/pdf/astro-</a:t>
              </a:r>
              <a:r>
                <a:rPr lang="en-US" sz="800" dirty="0" err="1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ph</a:t>
              </a:r>
              <a:r>
                <a:rPr lang="en-US" sz="8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/0010468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C23B9822-EB15-C050-4200-62084E2A896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69086" y="1540948"/>
                <a:ext cx="4232474" cy="1586869"/>
              </a:xfrm>
              <a:prstGeom prst="rect">
                <a:avLst/>
              </a:prstGeom>
              <a:solidFill>
                <a:srgbClr val="FABD0F"/>
              </a:solidFill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tabLst/>
                  <a:defRPr sz="16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marL="4572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tabLst/>
                  <a:defRPr sz="16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2pPr>
                <a:lvl3pPr marL="6858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System Font Regular"/>
                  <a:buChar char="⁃"/>
                  <a:tabLst/>
                  <a:defRPr sz="16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3pPr>
                <a:lvl4pPr marL="9144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tabLst/>
                  <a:defRPr sz="14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4pPr>
                <a:lvl5pPr marL="1143000" marR="0" indent="-22860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Char char="•"/>
                  <a:tabLst>
                    <a:tab pos="1370013" algn="l"/>
                  </a:tabLst>
                  <a:defRPr sz="13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5pPr>
                <a:lvl6pPr marL="13716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tabLst/>
                  <a:defRPr sz="13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6pPr>
                <a:lvl7pPr marL="18288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7pPr>
                <a:lvl8pPr marL="20574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8pPr>
                <a:lvl9pPr marL="20574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b="1" dirty="0"/>
                  <a:t>H</a:t>
                </a:r>
                <a:r>
                  <a:rPr lang="en-CA" b="1" baseline="-25000" dirty="0"/>
                  <a:t>2</a:t>
                </a:r>
                <a:r>
                  <a:rPr lang="en-CA" b="1" dirty="0"/>
                  <a:t> Formation: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CA" b="0" i="1" dirty="0">
                  <a:latin typeface="Cambria Math" panose="02040503050406030204" pitchFamily="18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CA" dirty="0"/>
              </a:p>
            </p:txBody>
          </p:sp>
        </mc:Choice>
        <mc:Fallback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C23B9822-EB15-C050-4200-62084E2A89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086" y="1540948"/>
                <a:ext cx="4232474" cy="1586869"/>
              </a:xfrm>
              <a:prstGeom prst="rect">
                <a:avLst/>
              </a:prstGeom>
              <a:blipFill>
                <a:blip r:embed="rId5"/>
                <a:stretch>
                  <a:fillRect l="-8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1441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770D37-98DA-706C-9892-081359E0C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C991F-3413-9813-3829-D4813442F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Solution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3803AF-C5A2-A350-5DD5-36231461E7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79044"/>
            <a:ext cx="5141458" cy="1335072"/>
          </a:xfrm>
        </p:spPr>
        <p:txBody>
          <a:bodyPr/>
          <a:lstStyle/>
          <a:p>
            <a:pPr marL="0" indent="0">
              <a:buNone/>
            </a:pPr>
            <a:r>
              <a:rPr lang="en-CA" dirty="0"/>
              <a:t>Can Primordial Black Holes (PBHs) around 10</a:t>
            </a:r>
            <a:r>
              <a:rPr lang="en-CA" baseline="30000" dirty="0"/>
              <a:t>14</a:t>
            </a:r>
            <a:r>
              <a:rPr lang="en-CA" dirty="0"/>
              <a:t>g provide the required photon flux to suppress H</a:t>
            </a:r>
            <a:r>
              <a:rPr lang="en-CA" baseline="-25000" dirty="0"/>
              <a:t>2</a:t>
            </a:r>
            <a:r>
              <a:rPr lang="en-CA" dirty="0"/>
              <a:t> cooling in gas clouds?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A1D770-2D34-D19F-E154-413E1A6A9C98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4 of 14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0F4F95F8-9899-9273-BFA2-F19398D6492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99585" y="4908289"/>
                <a:ext cx="5141458" cy="13350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tabLst/>
                  <a:defRPr sz="16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marL="4572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tabLst/>
                  <a:defRPr sz="16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2pPr>
                <a:lvl3pPr marL="6858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System Font Regular"/>
                  <a:buChar char="⁃"/>
                  <a:tabLst/>
                  <a:defRPr sz="16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3pPr>
                <a:lvl4pPr marL="9144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tabLst/>
                  <a:defRPr sz="14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4pPr>
                <a:lvl5pPr marL="1143000" marR="0" indent="-22860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Char char="•"/>
                  <a:tabLst>
                    <a:tab pos="1370013" algn="l"/>
                  </a:tabLst>
                  <a:defRPr sz="13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5pPr>
                <a:lvl6pPr marL="13716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tabLst/>
                  <a:defRPr sz="13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6pPr>
                <a:lvl7pPr marL="18288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7pPr>
                <a:lvl8pPr marL="20574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8pPr>
                <a:lvl9pPr marL="20574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dirty="0"/>
                  <a:t>Where PBHs are some fraction,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𝑃𝐵𝐻</m:t>
                        </m:r>
                      </m:sub>
                    </m:sSub>
                  </m:oMath>
                </a14:m>
                <a:r>
                  <a:rPr lang="en-CA" dirty="0"/>
                  <a:t>, of dark matter.</a:t>
                </a:r>
              </a:p>
            </p:txBody>
          </p:sp>
        </mc:Choice>
        <mc:Fallback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0F4F95F8-9899-9273-BFA2-F19398D649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585" y="4908289"/>
                <a:ext cx="5141458" cy="1335072"/>
              </a:xfrm>
              <a:prstGeom prst="rect">
                <a:avLst/>
              </a:prstGeom>
              <a:blipFill>
                <a:blip r:embed="rId3"/>
                <a:stretch>
                  <a:fillRect l="-7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3AC1785D-A95E-8881-CD44-3422926B9E6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99585" y="3426636"/>
                <a:ext cx="5141458" cy="13350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tabLst/>
                  <a:defRPr sz="16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1pPr>
                <a:lvl2pPr marL="4572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tabLst/>
                  <a:defRPr sz="16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2pPr>
                <a:lvl3pPr marL="6858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System Font Regular"/>
                  <a:buChar char="⁃"/>
                  <a:tabLst/>
                  <a:defRPr sz="16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3pPr>
                <a:lvl4pPr marL="9144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tabLst/>
                  <a:defRPr sz="14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4pPr>
                <a:lvl5pPr marL="1143000" marR="0" indent="-22860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Char char="•"/>
                  <a:tabLst>
                    <a:tab pos="1370013" algn="l"/>
                  </a:tabLst>
                  <a:defRPr sz="13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5pPr>
                <a:lvl6pPr marL="13716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tabLst/>
                  <a:defRPr sz="13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6pPr>
                <a:lvl7pPr marL="18288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7pPr>
                <a:lvl8pPr marL="20574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8pPr>
                <a:lvl9pPr marL="2057400" indent="-228600" algn="l" defTabSz="914400" rtl="0" eaLnBrk="1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  <a:buFont typeface="Arial" panose="020B0604020202020204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CA" dirty="0"/>
                  <a:t>At redshift </a:t>
                </a:r>
                <a14:m>
                  <m:oMath xmlns:m="http://schemas.openxmlformats.org/officeDocument/2006/math">
                    <m:r>
                      <a:rPr lang="en-CA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CA" b="0" i="1" smtClean="0">
                        <a:latin typeface="Cambria Math" panose="02040503050406030204" pitchFamily="18" charset="0"/>
                      </a:rPr>
                      <m:t>≈100</m:t>
                    </m:r>
                  </m:oMath>
                </a14:m>
                <a:endParaRPr lang="en-CA" dirty="0"/>
              </a:p>
            </p:txBody>
          </p:sp>
        </mc:Choice>
        <mc:Fallback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3AC1785D-A95E-8881-CD44-3422926B9E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585" y="3426636"/>
                <a:ext cx="5141458" cy="1335072"/>
              </a:xfrm>
              <a:prstGeom prst="rect">
                <a:avLst/>
              </a:prstGeom>
              <a:blipFill>
                <a:blip r:embed="rId4"/>
                <a:stretch>
                  <a:fillRect l="-7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 descr="Hawking Radiation Could Lead to the End of the Universe - LifeSpaceAndTheLot">
            <a:extLst>
              <a:ext uri="{FF2B5EF4-FFF2-40B4-BE49-F238E27FC236}">
                <a16:creationId xmlns:a16="http://schemas.microsoft.com/office/drawing/2014/main" id="{6A504A8C-5D1D-50B0-C96D-73BCD5396A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1227157"/>
            <a:ext cx="5370348" cy="440368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54560F1-4020-0F9D-0AAA-04AAFBD5F79A}"/>
              </a:ext>
            </a:extLst>
          </p:cNvPr>
          <p:cNvSpPr txBox="1"/>
          <p:nvPr/>
        </p:nvSpPr>
        <p:spPr>
          <a:xfrm>
            <a:off x="6065563" y="5415398"/>
            <a:ext cx="540078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bg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800" dirty="0" err="1">
                <a:solidFill>
                  <a:schemeClr val="bg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lifespaceandthelot.com</a:t>
            </a:r>
            <a:r>
              <a:rPr lang="en-US" sz="800" dirty="0">
                <a:solidFill>
                  <a:schemeClr val="bg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/2023/06/06/hawking-radiation-could-lead-to-the-end-of-the-universe/</a:t>
            </a:r>
          </a:p>
        </p:txBody>
      </p:sp>
    </p:spTree>
    <p:extLst>
      <p:ext uri="{BB962C8B-B14F-4D97-AF65-F5344CB8AC3E}">
        <p14:creationId xmlns:p14="http://schemas.microsoft.com/office/powerpoint/2010/main" val="2136629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F18D4-452B-7794-B24A-04FAE006B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A6880-BC8C-07D8-4F28-DE323255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Hawking Radiation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729B9C0-5046-EAB1-7CC0-2581F98322EB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599585" y="1442852"/>
                <a:ext cx="5396423" cy="472934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CA" dirty="0"/>
                  <a:t>Quantum fluctuations in a vacuum due to Heisenberg uncertainty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CA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CA" i="1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CA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m:rPr>
                          <m:sty m:val="p"/>
                        </m:rPr>
                        <a:rPr lang="en-CA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CA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CA" i="1" smtClean="0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C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CA" dirty="0"/>
              </a:p>
              <a:p>
                <a:pPr marL="0" indent="0">
                  <a:buNone/>
                </a:pPr>
                <a:r>
                  <a:rPr lang="en-CA" dirty="0"/>
                  <a:t>lead to “virtual” particle pairs.</a:t>
                </a:r>
                <a:br>
                  <a:rPr lang="en-CA" dirty="0"/>
                </a:br>
                <a:r>
                  <a:rPr lang="en-CA" dirty="0"/>
                  <a:t>At the Schwarzschild radius (event horizon),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CA" i="1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C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C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𝐺𝑀</m:t>
                          </m:r>
                        </m:num>
                        <m:den>
                          <m:sSup>
                            <m:sSup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CA" dirty="0"/>
              </a:p>
              <a:p>
                <a:pPr marL="0" indent="0">
                  <a:buNone/>
                </a:pPr>
                <a:r>
                  <a:rPr lang="en-CA" dirty="0"/>
                  <a:t>there is a chance one of the “virtual” particles escapes and is now a real relativistic particle, a.k.a. Hawking radiation.</a:t>
                </a:r>
              </a:p>
              <a:p>
                <a:pPr marL="0" indent="0">
                  <a:buNone/>
                </a:pPr>
                <a:endParaRPr lang="en-CA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729B9C0-5046-EAB1-7CC0-2581F98322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599585" y="1442852"/>
                <a:ext cx="5396423" cy="4729348"/>
              </a:xfrm>
              <a:blipFill>
                <a:blip r:embed="rId2"/>
                <a:stretch>
                  <a:fillRect l="-7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FACB5F64-0BBE-316F-7AD0-E8C69F311430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5 of 14</a:t>
            </a:r>
          </a:p>
        </p:txBody>
      </p:sp>
      <p:pic>
        <p:nvPicPr>
          <p:cNvPr id="6" name="Picture 5" descr="Hawking Radiation Could Lead to the End of the Universe - LifeSpaceAndTheLot">
            <a:extLst>
              <a:ext uri="{FF2B5EF4-FFF2-40B4-BE49-F238E27FC236}">
                <a16:creationId xmlns:a16="http://schemas.microsoft.com/office/drawing/2014/main" id="{46666F58-565C-0287-1CE3-A7899481A8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227157"/>
            <a:ext cx="5370348" cy="44036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44AFC31-FA69-C53A-3212-EB4393610F25}"/>
              </a:ext>
            </a:extLst>
          </p:cNvPr>
          <p:cNvSpPr txBox="1"/>
          <p:nvPr/>
        </p:nvSpPr>
        <p:spPr>
          <a:xfrm>
            <a:off x="6065563" y="5415398"/>
            <a:ext cx="540078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bg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800" dirty="0" err="1">
                <a:solidFill>
                  <a:schemeClr val="bg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lifespaceandthelot.com</a:t>
            </a:r>
            <a:r>
              <a:rPr lang="en-US" sz="800" dirty="0">
                <a:solidFill>
                  <a:schemeClr val="bg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/2023/06/06/hawking-radiation-could-lead-to-the-end-of-the-universe/</a:t>
            </a:r>
          </a:p>
        </p:txBody>
      </p:sp>
    </p:spTree>
    <p:extLst>
      <p:ext uri="{BB962C8B-B14F-4D97-AF65-F5344CB8AC3E}">
        <p14:creationId xmlns:p14="http://schemas.microsoft.com/office/powerpoint/2010/main" val="1651530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3705D-2166-EE79-308C-2BA166443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9CBBE-25FD-F02A-0A28-A6C78C186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Black Body Approximation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23B4B8-A43D-D7F7-AC0F-965187A694CC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6 of 14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A7E30076-7286-B960-F1D5-A832CC25021D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We are going to ignore </a:t>
                </a:r>
                <a:r>
                  <a:rPr lang="en-US" dirty="0" err="1"/>
                  <a:t>Greybody</a:t>
                </a:r>
                <a:r>
                  <a:rPr lang="en-US" dirty="0"/>
                  <a:t> factors for this since we only care about calculating this to an order of magnitude to begin with.</a:t>
                </a:r>
              </a:p>
              <a:p>
                <a:pPr marL="0" indent="0">
                  <a:buNone/>
                </a:pPr>
                <a:r>
                  <a:rPr lang="en-US" dirty="0"/>
                  <a:t>A black hole acts as a black body in the absence graybody factors.</a:t>
                </a:r>
              </a:p>
              <a:p>
                <a:pPr marL="0" indent="0">
                  <a:buNone/>
                </a:pPr>
                <a:r>
                  <a:rPr lang="en-US" dirty="0"/>
                  <a:t>We will start with Plank’s Law for Spectral Radiance with the end-goal of finding the photon emission per PBH as a function of its mass.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  <m:d>
                            <m:d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</m:d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ℏ</m:t>
                          </m:r>
                          <m:sSup>
                            <m:sSup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f>
                        <m:f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ℏ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C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en-CA" i="1">
                              <a:latin typeface="Cambria Math" panose="020405030504060302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en-C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f>
                        <m:fPr>
                          <m:ctrlPr>
                            <a:rPr lang="en-C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C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CA" i="1" smtClean="0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r>
                            <a:rPr lang="en-CA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Note </a:t>
                </a:r>
                <a14:m>
                  <m:oMath xmlns:m="http://schemas.openxmlformats.org/officeDocument/2006/math">
                    <m:r>
                      <a:rPr lang="en-CA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is spectral radiance, </a:t>
                </a:r>
                <a14:m>
                  <m:oMath xmlns:m="http://schemas.openxmlformats.org/officeDocument/2006/math">
                    <m:r>
                      <a:rPr lang="en-CA" b="0" i="1" smtClean="0"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dirty="0"/>
                  <a:t> is angular frequency, and </a:t>
                </a:r>
                <a14:m>
                  <m:oMath xmlns:m="http://schemas.openxmlformats.org/officeDocument/2006/math">
                    <m:r>
                      <a:rPr lang="en-CA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 is the temperature of the PBH.</a:t>
                </a:r>
              </a:p>
              <a:p>
                <a:pPr marL="0" indent="0">
                  <a:buNone/>
                </a:pPr>
                <a:r>
                  <a:rPr lang="en-US" dirty="0"/>
                  <a:t>Also note that we put this in natural units </a:t>
                </a:r>
                <a14:m>
                  <m:oMath xmlns:m="http://schemas.openxmlformats.org/officeDocument/2006/math">
                    <m:r>
                      <a:rPr lang="en-CA" b="0" i="1" smtClean="0">
                        <a:latin typeface="Cambria Math" panose="02040503050406030204" pitchFamily="18" charset="0"/>
                      </a:rPr>
                      <m:t>(ℏ=</m:t>
                    </m:r>
                    <m:r>
                      <a:rPr lang="en-CA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CA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C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CA" b="0" i="1" smtClean="0">
                        <a:latin typeface="Cambria Math" panose="02040503050406030204" pitchFamily="18" charset="0"/>
                      </a:rPr>
                      <m:t>=1)</m:t>
                    </m:r>
                  </m:oMath>
                </a14:m>
                <a:r>
                  <a:rPr lang="en-US" dirty="0"/>
                  <a:t>. </a:t>
                </a:r>
              </a:p>
            </p:txBody>
          </p:sp>
        </mc:Choice>
        <mc:Fallback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A7E30076-7286-B960-F1D5-A832CC25021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349" r="-5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3519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C53B3E-AD49-F3F1-DBAF-DED8E882B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F52C0-0E94-CE44-DF1E-E485C745A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Black Body Approximation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03286A-A070-EBF4-DC4C-7142AB94BD11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7 of 14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02A6881E-0A07-D370-A25E-DBF67C79E9DD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599585" y="1332463"/>
                <a:ext cx="10897090" cy="423496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Spectral radiance </a:t>
                </a:r>
                <a:r>
                  <a:rPr lang="en-US" dirty="0">
                    <a:sym typeface="Wingdings" pitchFamily="2" charset="2"/>
                  </a:rPr>
                  <a:t> photons per unit energy per unit time</a:t>
                </a:r>
              </a:p>
              <a:p>
                <a:pPr marL="0" indent="0">
                  <a:buNone/>
                </a:pPr>
                <a:r>
                  <a:rPr lang="en-US" dirty="0"/>
                  <a:t>Integrate over solid angle: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CA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m:rPr>
                            <m:sty m:val="p"/>
                          </m:rPr>
                          <a:rPr lang="en-CA" i="0" smtClean="0">
                            <a:latin typeface="Cambria Math" panose="02040503050406030204" pitchFamily="18" charset="0"/>
                          </a:rPr>
                          <m:t>Ω</m:t>
                        </m:r>
                      </m:e>
                    </m:nary>
                    <m:r>
                      <a:rPr lang="en-CA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CA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/>
                  <a:t>*</a:t>
                </a:r>
              </a:p>
              <a:p>
                <a:pPr marL="0" indent="0">
                  <a:buNone/>
                </a:pPr>
                <a:r>
                  <a:rPr lang="en-US" dirty="0"/>
                  <a:t>Integrate over surface area: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CA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CA" i="1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m:rPr>
                            <m:sty m:val="p"/>
                          </m:rPr>
                          <a:rPr lang="en-CA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</m:nary>
                    <m:r>
                      <a:rPr lang="en-CA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16</m:t>
                        </m:r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  <m:sSup>
                          <m:sSupPr>
                            <m:ctrlPr>
                              <a:rPr lang="en-CA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p>
                            <m:r>
                              <a:rPr lang="en-CA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CA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p>
                            <m:r>
                              <a:rPr lang="en-CA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CA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CA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/>
                  <a:t>, which when put in natural units is: </a:t>
                </a:r>
                <a14:m>
                  <m:oMath xmlns:m="http://schemas.openxmlformats.org/officeDocument/2006/math">
                    <m:nary>
                      <m:naryPr>
                        <m:subHide m:val="on"/>
                        <m:supHide m:val="on"/>
                        <m:ctrlPr>
                          <a:rPr lang="en-CA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CA" i="1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m:rPr>
                            <m:sty m:val="p"/>
                          </m:rPr>
                          <a:rPr lang="en-CA">
                            <a:latin typeface="Cambria Math" panose="02040503050406030204" pitchFamily="18" charset="0"/>
                          </a:rPr>
                          <m:t>A</m:t>
                        </m:r>
                      </m:e>
                    </m:nary>
                    <m:r>
                      <a:rPr lang="en-CA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CA" i="1">
                        <a:latin typeface="Cambria Math" panose="02040503050406030204" pitchFamily="18" charset="0"/>
                      </a:rPr>
                      <m:t>16</m:t>
                    </m:r>
                    <m:r>
                      <a:rPr lang="en-CA" i="1">
                        <a:latin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en-CA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en-CA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CA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p>
                        <m:r>
                          <a:rPr lang="en-CA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So, we get: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∫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m:rPr>
                          <m:sty m:val="p"/>
                        </m:rPr>
                        <a:rPr lang="en-CA" b="0" i="0" smtClean="0">
                          <a:latin typeface="Cambria Math" panose="02040503050406030204" pitchFamily="18" charset="0"/>
                        </a:rPr>
                        <m:t>Ω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𝑑𝐴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)(16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C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en-CA" i="1">
                              <a:latin typeface="Cambria Math" panose="020405030504060302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en-C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f>
                        <m:fPr>
                          <m:ctrlPr>
                            <a:rPr lang="en-C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C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CA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r>
                            <a:rPr lang="en-CA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which now represents power per unit frequency. </a:t>
                </a:r>
              </a:p>
            </p:txBody>
          </p:sp>
        </mc:Choice>
        <mc:Fallback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02A6881E-0A07-D370-A25E-DBF67C79E9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599585" y="1332463"/>
                <a:ext cx="10897090" cy="4234960"/>
              </a:xfrm>
              <a:blipFill>
                <a:blip r:embed="rId2"/>
                <a:stretch>
                  <a:fillRect l="-3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A2D7391-231A-D398-93AD-DE3FA130DEA5}"/>
                  </a:ext>
                </a:extLst>
              </p:cNvPr>
              <p:cNvSpPr txBox="1"/>
              <p:nvPr/>
            </p:nvSpPr>
            <p:spPr>
              <a:xfrm>
                <a:off x="599585" y="5691061"/>
                <a:ext cx="1089709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*Typically, the integral over the full solid angle would give you </a:t>
                </a:r>
                <a14:m>
                  <m:oMath xmlns:m="http://schemas.openxmlformats.org/officeDocument/2006/math">
                    <m:r>
                      <a:rPr lang="en-CA" sz="1200" b="0" i="0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CA" sz="12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12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, however, we only want to integrate over the outward hemisphere and weight each direction by </a:t>
                </a:r>
                <a14:m>
                  <m:oMath xmlns:m="http://schemas.openxmlformats.org/officeDocument/2006/math">
                    <m:r>
                      <a:rPr lang="en-CA" sz="1200" b="0" i="1" smtClean="0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CA" sz="1200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sz="12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(the Lambertian projection factor). However, for an order of magnitude calculation this distinction isn’t overly important.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A2D7391-231A-D398-93AD-DE3FA130DE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585" y="5691061"/>
                <a:ext cx="10897090" cy="461665"/>
              </a:xfrm>
              <a:prstGeom prst="rect">
                <a:avLst/>
              </a:prstGeom>
              <a:blipFill>
                <a:blip r:embed="rId3"/>
                <a:stretch>
                  <a:fillRect t="-2703" b="-108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1228405"/>
      </p:ext>
    </p:extLst>
  </p:cSld>
  <p:clrMapOvr>
    <a:masterClrMapping/>
  </p:clrMapOvr>
</p:sld>
</file>

<file path=ppt/theme/theme1.xml><?xml version="1.0" encoding="utf-8"?>
<a:theme xmlns:a="http://schemas.openxmlformats.org/drawingml/2006/main" name="Queen's University Presentation">
  <a:themeElements>
    <a:clrScheme name="Custom 16">
      <a:dk1>
        <a:srgbClr val="000000"/>
      </a:dk1>
      <a:lt1>
        <a:srgbClr val="EBEBEC"/>
      </a:lt1>
      <a:dk2>
        <a:srgbClr val="B90D30"/>
      </a:dk2>
      <a:lt2>
        <a:srgbClr val="FFFFFF"/>
      </a:lt2>
      <a:accent1>
        <a:srgbClr val="002452"/>
      </a:accent1>
      <a:accent2>
        <a:srgbClr val="1A4771"/>
      </a:accent2>
      <a:accent3>
        <a:srgbClr val="4D7091"/>
      </a:accent3>
      <a:accent4>
        <a:srgbClr val="8099B1"/>
      </a:accent4>
      <a:accent5>
        <a:srgbClr val="B3C2D0"/>
      </a:accent5>
      <a:accent6>
        <a:srgbClr val="CCD6E0"/>
      </a:accent6>
      <a:hlink>
        <a:srgbClr val="335B81"/>
      </a:hlink>
      <a:folHlink>
        <a:srgbClr val="00245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FF4EBCB781E5E429039EFB18934F516" ma:contentTypeVersion="12" ma:contentTypeDescription="Create a new document." ma:contentTypeScope="" ma:versionID="14111c33011eda11d450624927c29a9a">
  <xsd:schema xmlns:xsd="http://www.w3.org/2001/XMLSchema" xmlns:xs="http://www.w3.org/2001/XMLSchema" xmlns:p="http://schemas.microsoft.com/office/2006/metadata/properties" xmlns:ns2="7f6587d1-1951-4f5f-9758-111bff61f397" xmlns:ns3="b8901ab8-a38e-4b04-9bf6-ba57f637a631" targetNamespace="http://schemas.microsoft.com/office/2006/metadata/properties" ma:root="true" ma:fieldsID="13d7320536a53f19762c511d5ae38aa1" ns2:_="" ns3:_="">
    <xsd:import namespace="7f6587d1-1951-4f5f-9758-111bff61f397"/>
    <xsd:import namespace="b8901ab8-a38e-4b04-9bf6-ba57f637a63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6587d1-1951-4f5f-9758-111bff61f3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cbd2e69d-a885-47d9-a849-8bc90acf94c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901ab8-a38e-4b04-9bf6-ba57f637a63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a067f280-dc15-4639-a202-fc7cc4186d7e}" ma:internalName="TaxCatchAll" ma:showField="CatchAllData" ma:web="b8901ab8-a38e-4b04-9bf6-ba57f637a63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f6587d1-1951-4f5f-9758-111bff61f397">
      <Terms xmlns="http://schemas.microsoft.com/office/infopath/2007/PartnerControls"/>
    </lcf76f155ced4ddcb4097134ff3c332f>
    <TaxCatchAll xmlns="b8901ab8-a38e-4b04-9bf6-ba57f637a631" xsi:nil="true"/>
    <SharedWithUsers xmlns="b8901ab8-a38e-4b04-9bf6-ba57f637a631">
      <UserInfo>
        <DisplayName>Lydia Scholle-Cotton</DisplayName>
        <AccountId>702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86947E7B-ADCA-46E0-A027-0F4747615DD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3849C26-4927-43B8-9E33-8E8C1EFCFF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f6587d1-1951-4f5f-9758-111bff61f397"/>
    <ds:schemaRef ds:uri="b8901ab8-a38e-4b04-9bf6-ba57f637a63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57F120F-4EFF-4B50-809A-521C72556BFE}">
  <ds:schemaRefs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9bb0f450-2dcc-4079-a193-20cc67dc94b2"/>
    <ds:schemaRef ds:uri="http://purl.org/dc/elements/1.1/"/>
    <ds:schemaRef ds:uri="1e59d818-3dda-4b8d-a058-ca1daae95e60"/>
    <ds:schemaRef ds:uri="http://schemas.microsoft.com/office/2006/metadata/properties"/>
    <ds:schemaRef ds:uri="http://purl.org/dc/terms/"/>
    <ds:schemaRef ds:uri="7f6587d1-1951-4f5f-9758-111bff61f397"/>
    <ds:schemaRef ds:uri="b8901ab8-a38e-4b04-9bf6-ba57f637a63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29371</TotalTime>
  <Words>1120</Words>
  <Application>Microsoft Macintosh PowerPoint</Application>
  <PresentationFormat>Widescreen</PresentationFormat>
  <Paragraphs>122</Paragraphs>
  <Slides>17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Cambria Math</vt:lpstr>
      <vt:lpstr>Open Sans</vt:lpstr>
      <vt:lpstr>Open Sans Semibold</vt:lpstr>
      <vt:lpstr>System Font Regular</vt:lpstr>
      <vt:lpstr>Times</vt:lpstr>
      <vt:lpstr>Wingdings</vt:lpstr>
      <vt:lpstr>Queen's University Presentation</vt:lpstr>
      <vt:lpstr>Primordial Black Hole-Induced Radiative Suppression of H2 for Direct Collapse Supermassive Black Hole Formation</vt:lpstr>
      <vt:lpstr>Outline</vt:lpstr>
      <vt:lpstr>Motivation</vt:lpstr>
      <vt:lpstr>Direct Collapse SMBHs</vt:lpstr>
      <vt:lpstr>Cooling Mechanisms</vt:lpstr>
      <vt:lpstr>Proposed Solution Method</vt:lpstr>
      <vt:lpstr>Hawking Radiation</vt:lpstr>
      <vt:lpstr>Black Body Approximation</vt:lpstr>
      <vt:lpstr>Black Body Approximation</vt:lpstr>
      <vt:lpstr>Black Body Approximation</vt:lpstr>
      <vt:lpstr>Black Body Spectrum for 1 PBH</vt:lpstr>
      <vt:lpstr>Why M = 1014 g?</vt:lpstr>
      <vt:lpstr>Volumetric Injection Rate</vt:lpstr>
      <vt:lpstr>PBH Photon Flux</vt:lpstr>
      <vt:lpstr>Ongoing Work</vt:lpstr>
      <vt:lpstr>Takeaways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Kanisha Szekely</dc:creator>
  <cp:lastModifiedBy>Kayla Payne</cp:lastModifiedBy>
  <cp:revision>155</cp:revision>
  <dcterms:created xsi:type="dcterms:W3CDTF">2021-07-23T16:36:50Z</dcterms:created>
  <dcterms:modified xsi:type="dcterms:W3CDTF">2026-08-12T04:12:14Z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0x0101008FF4EBCB781E5E429039EFB18934F516</vt:lpwstr>
  </property>
  <property fmtid="{D5CDD505-2E9C-101B-9397-08002B2CF9AE}" pid="3" name="MediaServiceImageTags">
    <vt:lpwstr/>
  </property>
</Properties>
</file>