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handoutMasterIdLst>
    <p:handoutMasterId r:id="rId19"/>
  </p:handoutMasterIdLst>
  <p:sldIdLst>
    <p:sldId id="325" r:id="rId5"/>
    <p:sldId id="340" r:id="rId6"/>
    <p:sldId id="343" r:id="rId7"/>
    <p:sldId id="354" r:id="rId8"/>
    <p:sldId id="355" r:id="rId9"/>
    <p:sldId id="356" r:id="rId10"/>
    <p:sldId id="349" r:id="rId11"/>
    <p:sldId id="350" r:id="rId12"/>
    <p:sldId id="351" r:id="rId13"/>
    <p:sldId id="347" r:id="rId14"/>
    <p:sldId id="342" r:id="rId15"/>
    <p:sldId id="345" r:id="rId16"/>
    <p:sldId id="34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BD0F"/>
    <a:srgbClr val="A7A9AC"/>
    <a:srgbClr val="EBEBEC"/>
    <a:srgbClr val="B4C0CC"/>
    <a:srgbClr val="788CA3"/>
    <a:srgbClr val="3C5979"/>
    <a:srgbClr val="212121"/>
    <a:srgbClr val="002451"/>
    <a:srgbClr val="B90E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A79D42-E495-0115-3676-17424CBE6E0C}" v="1041" dt="2026-08-11T20:49:20.275"/>
    <p1510:client id="{2423D975-2A40-671D-7B9F-E1F98854E193}" v="3" dt="2026-08-12T19:45:24.2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8000002D_72F9722C.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8000002E_6156945A.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3A3-DD42-A905-438119EADF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3A3-DD42-A905-438119EADF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3A3-DD42-A905-438119EADF5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3A3-DD42-A905-438119EADF50}"/>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13A3-DD42-A905-438119EADF5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058634352219098E-2"/>
          <c:y val="3.8938053097345132E-2"/>
          <c:w val="0.94788273129556178"/>
          <c:h val="0.77888871855619812"/>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7E18-BA48-A794-5420EB3BE64A}"/>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7E18-BA48-A794-5420EB3BE64A}"/>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7E18-BA48-A794-5420EB3BE64A}"/>
            </c:ext>
          </c:extLst>
        </c:ser>
        <c:ser>
          <c:idx val="3"/>
          <c:order val="3"/>
          <c:tx>
            <c:strRef>
              <c:f>Sheet1!$E$1</c:f>
              <c:strCache>
                <c:ptCount val="1"/>
                <c:pt idx="0">
                  <c:v>Series 4</c:v>
                </c:pt>
              </c:strCache>
            </c:strRef>
          </c:tx>
          <c:spPr>
            <a:solidFill>
              <a:schemeClr val="accent4"/>
            </a:solidFill>
            <a:ln>
              <a:noFill/>
            </a:ln>
            <a:effectLst/>
          </c:spPr>
          <c:invertIfNegative val="0"/>
          <c:cat>
            <c:strRef>
              <c:f>Sheet1!$A$2:$A$4</c:f>
              <c:strCache>
                <c:ptCount val="3"/>
                <c:pt idx="0">
                  <c:v>Category 1</c:v>
                </c:pt>
                <c:pt idx="1">
                  <c:v>Category 2</c:v>
                </c:pt>
                <c:pt idx="2">
                  <c:v>Category 3</c:v>
                </c:pt>
              </c:strCache>
            </c:strRef>
          </c:cat>
          <c:val>
            <c:numRef>
              <c:f>Sheet1!$E$2:$E$4</c:f>
              <c:numCache>
                <c:formatCode>General</c:formatCode>
                <c:ptCount val="3"/>
                <c:pt idx="0">
                  <c:v>3.2</c:v>
                </c:pt>
                <c:pt idx="1">
                  <c:v>3</c:v>
                </c:pt>
                <c:pt idx="2">
                  <c:v>3.8</c:v>
                </c:pt>
              </c:numCache>
            </c:numRef>
          </c:val>
          <c:extLst>
            <c:ext xmlns:c16="http://schemas.microsoft.com/office/drawing/2014/chart" uri="{C3380CC4-5D6E-409C-BE32-E72D297353CC}">
              <c16:uniqueId val="{00000003-7E18-BA48-A794-5420EB3BE64A}"/>
            </c:ext>
          </c:extLst>
        </c:ser>
        <c:dLbls>
          <c:showLegendKey val="0"/>
          <c:showVal val="0"/>
          <c:showCatName val="0"/>
          <c:showSerName val="0"/>
          <c:showPercent val="0"/>
          <c:showBubbleSize val="0"/>
        </c:dLbls>
        <c:gapWidth val="219"/>
        <c:overlap val="-27"/>
        <c:axId val="1113782015"/>
        <c:axId val="1113821359"/>
      </c:barChart>
      <c:catAx>
        <c:axId val="1113782015"/>
        <c:scaling>
          <c:orientation val="minMax"/>
        </c:scaling>
        <c:delete val="1"/>
        <c:axPos val="b"/>
        <c:numFmt formatCode="General" sourceLinked="1"/>
        <c:majorTickMark val="none"/>
        <c:minorTickMark val="none"/>
        <c:tickLblPos val="nextTo"/>
        <c:crossAx val="1113821359"/>
        <c:crosses val="autoZero"/>
        <c:auto val="1"/>
        <c:lblAlgn val="ctr"/>
        <c:lblOffset val="100"/>
        <c:noMultiLvlLbl val="0"/>
      </c:catAx>
      <c:valAx>
        <c:axId val="1113821359"/>
        <c:scaling>
          <c:orientation val="minMax"/>
        </c:scaling>
        <c:delete val="1"/>
        <c:axPos val="l"/>
        <c:majorGridlines>
          <c:spPr>
            <a:ln w="9525" cap="flat" cmpd="sng" algn="ctr">
              <a:solidFill>
                <a:schemeClr val="accent4"/>
              </a:solidFill>
              <a:round/>
            </a:ln>
            <a:effectLst/>
          </c:spPr>
        </c:majorGridlines>
        <c:numFmt formatCode="General" sourceLinked="1"/>
        <c:majorTickMark val="none"/>
        <c:minorTickMark val="none"/>
        <c:tickLblPos val="nextTo"/>
        <c:crossAx val="1113782015"/>
        <c:crosses val="autoZero"/>
        <c:crossBetween val="between"/>
      </c:valAx>
      <c:spPr>
        <a:noFill/>
        <a:ln w="25400">
          <a:noFill/>
        </a:ln>
        <a:effectLst/>
      </c:spPr>
    </c:plotArea>
    <c:legend>
      <c:legendPos val="b"/>
      <c:layout>
        <c:manualLayout>
          <c:xMode val="edge"/>
          <c:yMode val="edge"/>
          <c:x val="9.8525485380852498E-2"/>
          <c:y val="0.87140866127910377"/>
          <c:w val="0.80590523156888072"/>
          <c:h val="9.478072803866852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1">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54CC67-1E9B-4C4E-B5D1-7D7729F5F8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FEE74E3-15AF-CB4E-A155-EB0F5B59E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28A25-1BAA-A74E-AC84-5453BCE91025}" type="datetimeFigureOut">
              <a:rPr lang="en-US" smtClean="0"/>
              <a:t>8/12/2026</a:t>
            </a:fld>
            <a:endParaRPr lang="en-US"/>
          </a:p>
        </p:txBody>
      </p:sp>
      <p:sp>
        <p:nvSpPr>
          <p:cNvPr id="4" name="Footer Placeholder 3">
            <a:extLst>
              <a:ext uri="{FF2B5EF4-FFF2-40B4-BE49-F238E27FC236}">
                <a16:creationId xmlns:a16="http://schemas.microsoft.com/office/drawing/2014/main" id="{12B8721A-5977-B143-8AB1-2715B114406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7C52D89-0639-B248-B2AE-D88CCFDEC9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8F83FD-F661-8C46-B7DE-28696DF12391}" type="slidenum">
              <a:rPr lang="en-US" smtClean="0"/>
              <a:t>‹#›</a:t>
            </a:fld>
            <a:endParaRPr lang="en-US"/>
          </a:p>
        </p:txBody>
      </p:sp>
    </p:spTree>
    <p:extLst>
      <p:ext uri="{BB962C8B-B14F-4D97-AF65-F5344CB8AC3E}">
        <p14:creationId xmlns:p14="http://schemas.microsoft.com/office/powerpoint/2010/main" val="4003186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A1A44-ACB7-774B-9A64-64B42C3402D6}" type="datetimeFigureOut">
              <a:rPr lang="en-US" smtClean="0"/>
              <a:t>8/12/2026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64D6FF-E85B-FF4F-B2E6-59386CDF929E}" type="slidenum">
              <a:rPr lang="en-US" smtClean="0"/>
              <a:t>‹#›</a:t>
            </a:fld>
            <a:endParaRPr lang="en-US"/>
          </a:p>
        </p:txBody>
      </p:sp>
    </p:spTree>
    <p:extLst>
      <p:ext uri="{BB962C8B-B14F-4D97-AF65-F5344CB8AC3E}">
        <p14:creationId xmlns:p14="http://schemas.microsoft.com/office/powerpoint/2010/main" val="2573118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mcee.readthedocs.io/en/stabl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50000"/>
              </a:lnSpc>
              <a:spcAft>
                <a:spcPts val="1200"/>
              </a:spcAft>
              <a:buFont typeface="Arial,Sans-Serif"/>
              <a:buChar char="•"/>
            </a:pPr>
            <a:r>
              <a:rPr lang="en-US" dirty="0"/>
              <a:t>Stellar density in the disk can be </a:t>
            </a:r>
            <a:r>
              <a:rPr lang="en-US" dirty="0" err="1"/>
              <a:t>expressedusing</a:t>
            </a:r>
            <a:r>
              <a:rPr lang="en-US" dirty="0"/>
              <a:t> a phase space distribution function (DF).</a:t>
            </a:r>
          </a:p>
          <a:p>
            <a:pPr marL="342900" indent="-342900">
              <a:lnSpc>
                <a:spcPct val="150000"/>
              </a:lnSpc>
              <a:spcAft>
                <a:spcPts val="1200"/>
              </a:spcAft>
              <a:buFont typeface="Arial,Sans-Serif"/>
              <a:buChar char="•"/>
            </a:pPr>
            <a:r>
              <a:rPr lang="en-US" dirty="0"/>
              <a:t>By determining the DF, one can determine </a:t>
            </a:r>
            <a:r>
              <a:rPr lang="en-US" dirty="0" err="1"/>
              <a:t>thegravitational</a:t>
            </a:r>
            <a:r>
              <a:rPr lang="en-US" dirty="0"/>
              <a:t> potential, and subsequently </a:t>
            </a:r>
            <a:r>
              <a:rPr lang="en-US" dirty="0" err="1"/>
              <a:t>thedark</a:t>
            </a:r>
            <a:r>
              <a:rPr lang="en-US" dirty="0"/>
              <a:t> matter content in the disk. </a:t>
            </a:r>
            <a:endParaRPr lang="en-US" dirty="0">
              <a:ea typeface="Calibri"/>
              <a:cs typeface="Calibri"/>
            </a:endParaRPr>
          </a:p>
          <a:p>
            <a:pPr marL="342900" indent="-342900">
              <a:lnSpc>
                <a:spcPct val="150000"/>
              </a:lnSpc>
              <a:spcAft>
                <a:spcPts val="1200"/>
              </a:spcAft>
              <a:buFont typeface="Arial,Sans-Serif"/>
              <a:buChar char="•"/>
            </a:pPr>
            <a:r>
              <a:rPr lang="en-US" dirty="0"/>
              <a:t>In the 1930s, Oort, with the </a:t>
            </a:r>
            <a:r>
              <a:rPr lang="en-US" dirty="0" err="1"/>
              <a:t>knwoledge</a:t>
            </a:r>
            <a:r>
              <a:rPr lang="en-US" dirty="0"/>
              <a:t> that stellar density within the solar </a:t>
            </a:r>
            <a:r>
              <a:rPr lang="en-US" dirty="0" err="1"/>
              <a:t>neighbourhood</a:t>
            </a:r>
            <a:r>
              <a:rPr lang="en-US" dirty="0"/>
              <a:t> is approximately constant, </a:t>
            </a:r>
            <a:r>
              <a:rPr lang="en-US" dirty="0" err="1"/>
              <a:t>realises</a:t>
            </a:r>
            <a:r>
              <a:rPr lang="en-US" dirty="0"/>
              <a:t> </a:t>
            </a:r>
            <a:r>
              <a:rPr lang="en-US" dirty="0" err="1"/>
              <a:t>thatgravitaitonal</a:t>
            </a:r>
            <a:r>
              <a:rPr lang="en-US" dirty="0"/>
              <a:t> potential could be determined using the vertical motion of stars in the disk.</a:t>
            </a:r>
            <a:endParaRPr lang="en-US" dirty="0">
              <a:solidFill>
                <a:srgbClr val="444444"/>
              </a:solidFill>
            </a:endParaRPr>
          </a:p>
          <a:p>
            <a:pPr marL="342900" indent="-342900">
              <a:lnSpc>
                <a:spcPct val="150000"/>
              </a:lnSpc>
              <a:spcAft>
                <a:spcPts val="1200"/>
              </a:spcAft>
              <a:buFont typeface="Arial,Sans-Serif"/>
              <a:buChar char="•"/>
            </a:pPr>
            <a:r>
              <a:rPr lang="en-US" dirty="0"/>
              <a:t>This DF is reliant on the motion of stars in </a:t>
            </a:r>
            <a:r>
              <a:rPr lang="en-US" dirty="0" err="1"/>
              <a:t>thez</a:t>
            </a:r>
            <a:r>
              <a:rPr lang="en-US" dirty="0"/>
              <a:t> direction and the vertical velocity dispersion. </a:t>
            </a:r>
            <a:endParaRPr lang="en-US" dirty="0">
              <a:ea typeface="Calibri"/>
              <a:cs typeface="Calibri"/>
            </a:endParaRPr>
          </a:p>
          <a:p>
            <a:pPr marL="342900" indent="-342900">
              <a:lnSpc>
                <a:spcPct val="150000"/>
              </a:lnSpc>
              <a:spcAft>
                <a:spcPts val="1200"/>
              </a:spcAft>
              <a:buFont typeface="Arial,Sans-Serif"/>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6C64D6FF-E85B-FF4F-B2E6-59386CDF929E}" type="slidenum">
              <a:rPr lang="en-US" smtClean="0"/>
              <a:t>3</a:t>
            </a:fld>
            <a:endParaRPr lang="en-US"/>
          </a:p>
        </p:txBody>
      </p:sp>
    </p:spTree>
    <p:extLst>
      <p:ext uri="{BB962C8B-B14F-4D97-AF65-F5344CB8AC3E}">
        <p14:creationId xmlns:p14="http://schemas.microsoft.com/office/powerpoint/2010/main" val="1188751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spcAft>
                <a:spcPts val="1200"/>
              </a:spcAft>
              <a:buFont typeface="Arial"/>
              <a:buChar char="•"/>
            </a:pPr>
            <a:r>
              <a:rPr lang="en-US" b="1"/>
              <a:t>EMCEE </a:t>
            </a:r>
            <a:r>
              <a:rPr lang="en-US"/>
              <a:t>is a Python implementation of a multi-chain Monte Carlo (MCMC) sampler.</a:t>
            </a:r>
          </a:p>
          <a:p>
            <a:pPr lvl="1">
              <a:lnSpc>
                <a:spcPct val="150000"/>
              </a:lnSpc>
              <a:spcAft>
                <a:spcPts val="1200"/>
              </a:spcAft>
              <a:buFont typeface="Courier New,monospace"/>
              <a:buChar char="•"/>
            </a:pPr>
            <a:r>
              <a:rPr lang="en-US" dirty="0">
                <a:hlinkClick r:id="rId3"/>
              </a:rPr>
              <a:t>https://emcee.readthedocs.io/en/stable/</a:t>
            </a:r>
            <a:r>
              <a:rPr lang="en-US" dirty="0"/>
              <a:t> </a:t>
            </a:r>
            <a:endParaRPr lang="en-US" dirty="0">
              <a:ea typeface="Calibri"/>
              <a:cs typeface="Calibri"/>
            </a:endParaRPr>
          </a:p>
          <a:p>
            <a:pPr marL="285750" indent="-285750">
              <a:lnSpc>
                <a:spcPct val="150000"/>
              </a:lnSpc>
              <a:spcAft>
                <a:spcPts val="1200"/>
              </a:spcAft>
              <a:buFont typeface="Courier New,monospace"/>
              <a:buChar char="o"/>
            </a:pPr>
            <a:r>
              <a:rPr lang="en-US"/>
              <a:t>Uses a standard log-likelihood with a posterior probability distribution to fit data and recover parameters.</a:t>
            </a:r>
          </a:p>
          <a:p>
            <a:pPr marL="285750" indent="-285750">
              <a:lnSpc>
                <a:spcPct val="150000"/>
              </a:lnSpc>
              <a:spcAft>
                <a:spcPts val="1200"/>
              </a:spcAft>
              <a:buFont typeface="Courier New,monospace"/>
              <a:buChar char="o"/>
            </a:pPr>
            <a:r>
              <a:rPr lang="en-US"/>
              <a:t>From fitting, the relationships between parameters can also be seen.</a:t>
            </a:r>
          </a:p>
        </p:txBody>
      </p:sp>
      <p:sp>
        <p:nvSpPr>
          <p:cNvPr id="4" name="Slide Number Placeholder 3"/>
          <p:cNvSpPr>
            <a:spLocks noGrp="1"/>
          </p:cNvSpPr>
          <p:nvPr>
            <p:ph type="sldNum" sz="quarter" idx="5"/>
          </p:nvPr>
        </p:nvSpPr>
        <p:spPr/>
        <p:txBody>
          <a:bodyPr/>
          <a:lstStyle/>
          <a:p>
            <a:fld id="{6C64D6FF-E85B-FF4F-B2E6-59386CDF929E}" type="slidenum">
              <a:rPr lang="en-US" smtClean="0"/>
              <a:t>4</a:t>
            </a:fld>
            <a:endParaRPr lang="en-US"/>
          </a:p>
        </p:txBody>
      </p:sp>
    </p:spTree>
    <p:extLst>
      <p:ext uri="{BB962C8B-B14F-4D97-AF65-F5344CB8AC3E}">
        <p14:creationId xmlns:p14="http://schemas.microsoft.com/office/powerpoint/2010/main" val="2719035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285750">
              <a:lnSpc>
                <a:spcPct val="150000"/>
              </a:lnSpc>
              <a:spcAft>
                <a:spcPts val="1200"/>
              </a:spcAft>
              <a:buFont typeface="Arial"/>
              <a:buChar char="•"/>
            </a:pPr>
            <a:r>
              <a:rPr lang="en-US"/>
              <a:t>There are different functional models of the distribution function.   </a:t>
            </a:r>
          </a:p>
          <a:p>
            <a:pPr marL="514350" indent="-285750">
              <a:lnSpc>
                <a:spcPct val="150000"/>
              </a:lnSpc>
              <a:spcAft>
                <a:spcPts val="1200"/>
              </a:spcAft>
              <a:buFont typeface="Arial"/>
              <a:buChar char="•"/>
            </a:pPr>
            <a:r>
              <a:rPr lang="en-US" dirty="0"/>
              <a:t>These models are generally similar in shape, but the goodness of fit for both the </a:t>
            </a:r>
            <a:r>
              <a:rPr lang="en-US" dirty="0" err="1"/>
              <a:t>gravitationalpotential</a:t>
            </a:r>
            <a:r>
              <a:rPr lang="en-US" dirty="0"/>
              <a:t> and the DF depend on each other.   </a:t>
            </a:r>
            <a:endParaRPr lang="en-US" dirty="0">
              <a:ea typeface="Calibri"/>
              <a:cs typeface="Calibri"/>
            </a:endParaRPr>
          </a:p>
          <a:p>
            <a:pPr marL="514350" indent="-285750">
              <a:lnSpc>
                <a:spcPct val="150000"/>
              </a:lnSpc>
              <a:spcAft>
                <a:spcPts val="1200"/>
              </a:spcAft>
              <a:buFont typeface="Arial"/>
              <a:buChar char="•"/>
            </a:pPr>
            <a:r>
              <a:rPr lang="en-US"/>
              <a:t>Standard MLE often fails when dealing with a mismatched model.</a:t>
            </a:r>
          </a:p>
          <a:p>
            <a:pPr marL="514350" indent="-285750">
              <a:lnSpc>
                <a:spcPct val="150000"/>
              </a:lnSpc>
              <a:spcAft>
                <a:spcPts val="1200"/>
              </a:spcAft>
              <a:buFont typeface="Arial"/>
              <a:buChar char="•"/>
            </a:pPr>
            <a:r>
              <a:rPr lang="en-US"/>
              <a:t>So,  what method can we use that accommodates a wrong model?</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C64D6FF-E85B-FF4F-B2E6-59386CDF929E}" type="slidenum">
              <a:rPr lang="en-US" smtClean="0"/>
              <a:t>5</a:t>
            </a:fld>
            <a:endParaRPr lang="en-US"/>
          </a:p>
        </p:txBody>
      </p:sp>
    </p:spTree>
    <p:extLst>
      <p:ext uri="{BB962C8B-B14F-4D97-AF65-F5344CB8AC3E}">
        <p14:creationId xmlns:p14="http://schemas.microsoft.com/office/powerpoint/2010/main" val="4285860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Aft>
                <a:spcPts val="1200"/>
              </a:spcAft>
            </a:pPr>
            <a:r>
              <a:rPr lang="en-US" dirty="0"/>
              <a:t>A</a:t>
            </a:r>
            <a:r>
              <a:rPr lang="en-US" b="1" dirty="0"/>
              <a:t> mixture model</a:t>
            </a:r>
            <a:r>
              <a:rPr lang="en-US" dirty="0"/>
              <a:t> piece in fitting a model provides an uncertainty blanket for wrongness </a:t>
            </a:r>
            <a:r>
              <a:rPr lang="en-US" dirty="0" err="1"/>
              <a:t>inthe</a:t>
            </a:r>
            <a:r>
              <a:rPr lang="en-US" dirty="0"/>
              <a:t> model. </a:t>
            </a:r>
          </a:p>
          <a:p>
            <a:pPr marL="171450" indent="-171450">
              <a:lnSpc>
                <a:spcPct val="150000"/>
              </a:lnSpc>
              <a:spcAft>
                <a:spcPts val="1200"/>
              </a:spcAft>
              <a:buFont typeface="Arial"/>
              <a:buChar char="•"/>
            </a:pPr>
            <a:r>
              <a:rPr lang="en-US" dirty="0"/>
              <a:t>A </a:t>
            </a:r>
            <a:r>
              <a:rPr lang="en-US" b="1" dirty="0"/>
              <a:t>Log-Gaussian Cox Process</a:t>
            </a:r>
            <a:r>
              <a:rPr lang="en-US" dirty="0"/>
              <a:t> (LGCP) is a mixture model algorithm that adds</a:t>
            </a:r>
            <a:r>
              <a:rPr lang="en-US" b="1" dirty="0"/>
              <a:t> </a:t>
            </a:r>
            <a:r>
              <a:rPr lang="en-US" b="1" dirty="0" err="1"/>
              <a:t>weightedradial</a:t>
            </a:r>
            <a:r>
              <a:rPr lang="en-US" b="1" dirty="0"/>
              <a:t> basis functions</a:t>
            </a:r>
            <a:r>
              <a:rPr lang="en-US" dirty="0"/>
              <a:t> to the pre-existing model being fitted.</a:t>
            </a:r>
          </a:p>
          <a:p>
            <a:pPr marL="171450" indent="-171450">
              <a:lnSpc>
                <a:spcPct val="150000"/>
              </a:lnSpc>
              <a:spcAft>
                <a:spcPts val="1200"/>
              </a:spcAft>
              <a:buFont typeface="Arial"/>
              <a:buChar char="•"/>
            </a:pPr>
            <a:r>
              <a:rPr lang="en-US"/>
              <a:t>LGCP uses a combination of statistics and gaussian processing</a:t>
            </a:r>
            <a:r>
              <a:rPr lang="en-US" dirty="0"/>
              <a:t> to fit spatial point data.</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C64D6FF-E85B-FF4F-B2E6-59386CDF929E}" type="slidenum">
              <a:rPr lang="en-US" smtClean="0"/>
              <a:t>6</a:t>
            </a:fld>
            <a:endParaRPr lang="en-US"/>
          </a:p>
        </p:txBody>
      </p:sp>
    </p:spTree>
    <p:extLst>
      <p:ext uri="{BB962C8B-B14F-4D97-AF65-F5344CB8AC3E}">
        <p14:creationId xmlns:p14="http://schemas.microsoft.com/office/powerpoint/2010/main" val="486276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Explaining how radial basis </a:t>
            </a:r>
            <a:r>
              <a:rPr lang="en-US">
                <a:ea typeface="Calibri"/>
                <a:cs typeface="Calibri"/>
              </a:rPr>
              <a:t>functions work</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6C64D6FF-E85B-FF4F-B2E6-59386CDF929E}" type="slidenum">
              <a:rPr lang="en-US" smtClean="0"/>
              <a:t>7</a:t>
            </a:fld>
            <a:endParaRPr lang="en-US"/>
          </a:p>
        </p:txBody>
      </p:sp>
    </p:spTree>
    <p:extLst>
      <p:ext uri="{BB962C8B-B14F-4D97-AF65-F5344CB8AC3E}">
        <p14:creationId xmlns:p14="http://schemas.microsoft.com/office/powerpoint/2010/main" val="1789373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the distance between the point and the center is small, the weight associated with that specific gaussian increases.</a:t>
            </a:r>
            <a:endParaRPr lang="en-US">
              <a:solidFill>
                <a:srgbClr val="444444"/>
              </a:solidFill>
            </a:endParaRPr>
          </a:p>
          <a:p>
            <a:r>
              <a:rPr lang="en-US"/>
              <a:t>If the distance between the point and the center is large, the weight associated with the gaussian decreases. Since it's inside of an exponential, it will approach 0, multiplying the DF by 1 leaving it unchanged.</a:t>
            </a:r>
            <a:endParaRPr lang="en-US">
              <a:solidFill>
                <a:srgbClr val="444444"/>
              </a:solidFill>
            </a:endParaRPr>
          </a:p>
        </p:txBody>
      </p:sp>
      <p:sp>
        <p:nvSpPr>
          <p:cNvPr id="4" name="Slide Number Placeholder 3"/>
          <p:cNvSpPr>
            <a:spLocks noGrp="1"/>
          </p:cNvSpPr>
          <p:nvPr>
            <p:ph type="sldNum" sz="quarter" idx="5"/>
          </p:nvPr>
        </p:nvSpPr>
        <p:spPr/>
        <p:txBody>
          <a:bodyPr/>
          <a:lstStyle/>
          <a:p>
            <a:fld id="{6C64D6FF-E85B-FF4F-B2E6-59386CDF929E}" type="slidenum">
              <a:rPr lang="en-US" smtClean="0"/>
              <a:t>9</a:t>
            </a:fld>
            <a:endParaRPr lang="en-US"/>
          </a:p>
        </p:txBody>
      </p:sp>
    </p:spTree>
    <p:extLst>
      <p:ext uri="{BB962C8B-B14F-4D97-AF65-F5344CB8AC3E}">
        <p14:creationId xmlns:p14="http://schemas.microsoft.com/office/powerpoint/2010/main" val="171167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Describe my process to test the </a:t>
            </a:r>
            <a:r>
              <a:rPr lang="en-US">
                <a:ea typeface="Calibri"/>
                <a:cs typeface="Calibri"/>
              </a:rPr>
              <a:t>effectiveness of LGCP</a:t>
            </a:r>
            <a:endParaRPr lang="en-US" dirty="0">
              <a:ea typeface="Calibri"/>
              <a:cs typeface="Calibri"/>
            </a:endParaRPr>
          </a:p>
          <a:p>
            <a:endParaRPr lang="en-US" dirty="0">
              <a:ea typeface="Calibri"/>
              <a:cs typeface="Calibri"/>
            </a:endParaRPr>
          </a:p>
          <a:p>
            <a:r>
              <a:rPr lang="en-US">
                <a:ea typeface="Calibri"/>
                <a:cs typeface="Calibri"/>
              </a:rPr>
              <a:t>Plot on the left: </a:t>
            </a:r>
            <a:endParaRPr lang="en-US"/>
          </a:p>
          <a:p>
            <a:pPr marL="171450" indent="-171450">
              <a:buFont typeface="Calibri"/>
              <a:buChar char="-"/>
            </a:pPr>
            <a:r>
              <a:rPr lang="en-US">
                <a:ea typeface="Calibri"/>
                <a:cs typeface="Calibri"/>
              </a:rPr>
              <a:t>corner plot of the EMCEE fit for the mock data to the incorrect potential</a:t>
            </a:r>
          </a:p>
          <a:p>
            <a:pPr marL="171450" indent="-171450">
              <a:buFont typeface="Calibri"/>
              <a:buChar char="-"/>
            </a:pPr>
            <a:r>
              <a:rPr lang="en-US">
                <a:ea typeface="Calibri"/>
                <a:cs typeface="Calibri"/>
              </a:rPr>
              <a:t>Sigma is recovered well (parameter of the DF, which remained the same)</a:t>
            </a:r>
            <a:endParaRPr lang="en-US" dirty="0">
              <a:ea typeface="Calibri"/>
              <a:cs typeface="Calibri"/>
            </a:endParaRPr>
          </a:p>
          <a:p>
            <a:pPr marL="171450" indent="-171450">
              <a:buFont typeface="Calibri"/>
              <a:buChar char="-"/>
            </a:pPr>
            <a:r>
              <a:rPr lang="en-US">
                <a:ea typeface="Calibri"/>
                <a:cs typeface="Calibri"/>
              </a:rPr>
              <a:t>B and h are recovered poorly</a:t>
            </a:r>
            <a:endParaRPr lang="en-US" dirty="0">
              <a:ea typeface="Calibri"/>
              <a:cs typeface="Calibri"/>
            </a:endParaRPr>
          </a:p>
          <a:p>
            <a:pPr marL="171450" indent="-171450">
              <a:buFont typeface="Calibri"/>
              <a:buChar char="-"/>
            </a:pPr>
            <a:endParaRPr lang="en-US" dirty="0">
              <a:ea typeface="Calibri"/>
              <a:cs typeface="Calibri"/>
            </a:endParaRPr>
          </a:p>
          <a:p>
            <a:r>
              <a:rPr lang="en-US" err="1">
                <a:ea typeface="Calibri"/>
                <a:cs typeface="Calibri"/>
              </a:rPr>
              <a:t>Plo</a:t>
            </a:r>
            <a:r>
              <a:rPr lang="en-US">
                <a:ea typeface="Calibri"/>
                <a:cs typeface="Calibri"/>
              </a:rPr>
              <a:t>t on the right:</a:t>
            </a:r>
            <a:endParaRPr lang="en-US" dirty="0">
              <a:ea typeface="Calibri"/>
              <a:cs typeface="Calibri"/>
            </a:endParaRPr>
          </a:p>
          <a:p>
            <a:pPr marL="171450" indent="-171450">
              <a:buFont typeface="Calibri"/>
              <a:buChar char="-"/>
            </a:pPr>
            <a:r>
              <a:rPr lang="en-US">
                <a:ea typeface="Calibri"/>
                <a:cs typeface="Calibri"/>
              </a:rPr>
              <a:t>Fit parameters recovered from the LGCP fit</a:t>
            </a:r>
            <a:endParaRPr lang="en-US" dirty="0">
              <a:ea typeface="Calibri"/>
              <a:cs typeface="Calibri"/>
            </a:endParaRPr>
          </a:p>
          <a:p>
            <a:pPr marL="171450" indent="-171450">
              <a:buFont typeface="Calibri"/>
              <a:buChar char="-"/>
            </a:pPr>
            <a:r>
              <a:rPr lang="en-US">
                <a:ea typeface="Calibri"/>
                <a:cs typeface="Calibri"/>
              </a:rPr>
              <a:t>Parameters are different than ones recovered by EMCEE</a:t>
            </a:r>
            <a:endParaRPr lang="en-US" dirty="0">
              <a:ea typeface="Calibri"/>
              <a:cs typeface="Calibri"/>
            </a:endParaRPr>
          </a:p>
          <a:p>
            <a:pPr marL="171450" indent="-171450">
              <a:buFont typeface="Calibri"/>
              <a:buChar char="-"/>
            </a:pPr>
            <a:r>
              <a:rPr lang="en-US" dirty="0">
                <a:ea typeface="Calibri"/>
                <a:cs typeface="Calibri"/>
              </a:rPr>
              <a:t>Potential is fitted closely but not completely correc</a:t>
            </a:r>
            <a:r>
              <a:rPr lang="en-US">
                <a:ea typeface="Calibri"/>
                <a:cs typeface="Calibri"/>
              </a:rPr>
              <a:t>tly to the true potential</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C64D6FF-E85B-FF4F-B2E6-59386CDF929E}" type="slidenum">
              <a:rPr lang="en-US" smtClean="0"/>
              <a:t>10</a:t>
            </a:fld>
            <a:endParaRPr lang="en-US"/>
          </a:p>
        </p:txBody>
      </p:sp>
    </p:spTree>
    <p:extLst>
      <p:ext uri="{BB962C8B-B14F-4D97-AF65-F5344CB8AC3E}">
        <p14:creationId xmlns:p14="http://schemas.microsoft.com/office/powerpoint/2010/main" val="2312697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50000"/>
              </a:lnSpc>
              <a:spcAft>
                <a:spcPts val="1200"/>
              </a:spcAft>
              <a:buFont typeface="Arial,Sans-Serif"/>
              <a:buChar char="•"/>
            </a:pPr>
            <a:r>
              <a:rPr lang="en-US" dirty="0"/>
              <a:t>Bayesian statistical methods provide poor parametric recovery when fitting data to </a:t>
            </a:r>
            <a:r>
              <a:rPr lang="en-US" dirty="0" err="1"/>
              <a:t>anincorrect</a:t>
            </a:r>
            <a:r>
              <a:rPr lang="en-US" dirty="0"/>
              <a:t> model.</a:t>
            </a:r>
          </a:p>
          <a:p>
            <a:pPr marL="342900" indent="-342900">
              <a:lnSpc>
                <a:spcPct val="150000"/>
              </a:lnSpc>
              <a:spcAft>
                <a:spcPts val="1200"/>
              </a:spcAft>
              <a:buFont typeface="Arial,Sans-Serif"/>
              <a:buChar char="•"/>
            </a:pPr>
            <a:r>
              <a:rPr lang="en-US"/>
              <a:t>Using a machine learning algorithm for fitting provides room for wrongness in the model. </a:t>
            </a:r>
          </a:p>
          <a:p>
            <a:pPr marL="342900" indent="-342900">
              <a:lnSpc>
                <a:spcPct val="150000"/>
              </a:lnSpc>
              <a:spcAft>
                <a:spcPts val="1200"/>
              </a:spcAft>
              <a:buFont typeface="Arial,Sans-Serif"/>
              <a:buChar char="•"/>
            </a:pPr>
            <a:r>
              <a:rPr lang="en-US" dirty="0"/>
              <a:t>In a fit using 1000 simulated particles, LGCP recovered the correct parameters while </a:t>
            </a:r>
            <a:r>
              <a:rPr lang="en-US" dirty="0" err="1"/>
              <a:t>aBayesian</a:t>
            </a:r>
            <a:r>
              <a:rPr lang="en-US" dirty="0"/>
              <a:t> statistical method couldn't.</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C64D6FF-E85B-FF4F-B2E6-59386CDF929E}" type="slidenum">
              <a:rPr lang="en-US" smtClean="0"/>
              <a:t>11</a:t>
            </a:fld>
            <a:endParaRPr lang="en-US"/>
          </a:p>
        </p:txBody>
      </p:sp>
    </p:spTree>
    <p:extLst>
      <p:ext uri="{BB962C8B-B14F-4D97-AF65-F5344CB8AC3E}">
        <p14:creationId xmlns:p14="http://schemas.microsoft.com/office/powerpoint/2010/main" val="749862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50000"/>
              </a:lnSpc>
              <a:spcAft>
                <a:spcPts val="1200"/>
              </a:spcAft>
              <a:buFont typeface="Arial,Sans-Serif"/>
              <a:buChar char="•"/>
            </a:pPr>
            <a:r>
              <a:rPr lang="en-US"/>
              <a:t>Adding an additional mixture model in </a:t>
            </a:r>
            <a:r>
              <a:rPr lang="en-US" i="1"/>
              <a:t>f</a:t>
            </a:r>
            <a:endParaRPr lang="en-US"/>
          </a:p>
          <a:p>
            <a:pPr marL="342900" indent="-342900">
              <a:lnSpc>
                <a:spcPct val="150000"/>
              </a:lnSpc>
              <a:spcAft>
                <a:spcPts val="1200"/>
              </a:spcAft>
              <a:buFont typeface="Arial,Sans-Serif"/>
              <a:buChar char="•"/>
            </a:pPr>
            <a:r>
              <a:rPr lang="en-US"/>
              <a:t>Moving on from the 1D simplification to a full 3D, multi-component disk</a:t>
            </a:r>
          </a:p>
          <a:p>
            <a:pPr marL="342900" indent="-342900">
              <a:lnSpc>
                <a:spcPct val="150000"/>
              </a:lnSpc>
              <a:spcAft>
                <a:spcPts val="1200"/>
              </a:spcAft>
              <a:buFont typeface="Arial,Sans-Serif"/>
              <a:buChar char="•"/>
            </a:pPr>
            <a:r>
              <a:rPr lang="en-US"/>
              <a:t>Using data from Gaia DR3 and the soon to be released Gaia DR4 for fitting</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6C64D6FF-E85B-FF4F-B2E6-59386CDF929E}" type="slidenum">
              <a:rPr lang="en-US" smtClean="0"/>
              <a:t>12</a:t>
            </a:fld>
            <a:endParaRPr lang="en-US"/>
          </a:p>
        </p:txBody>
      </p:sp>
    </p:spTree>
    <p:extLst>
      <p:ext uri="{BB962C8B-B14F-4D97-AF65-F5344CB8AC3E}">
        <p14:creationId xmlns:p14="http://schemas.microsoft.com/office/powerpoint/2010/main" val="132392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22C951-416A-1442-8F3A-220C4BD0C557}"/>
              </a:ext>
            </a:extLst>
          </p:cNvPr>
          <p:cNvSpPr/>
          <p:nvPr userDrawn="1"/>
        </p:nvSpPr>
        <p:spPr>
          <a:xfrm>
            <a:off x="0" y="5715000"/>
            <a:ext cx="12192000" cy="1143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E908B9-9AF8-094E-B6F0-BA0132A3F2C7}"/>
              </a:ext>
            </a:extLst>
          </p:cNvPr>
          <p:cNvSpPr>
            <a:spLocks noGrp="1"/>
          </p:cNvSpPr>
          <p:nvPr>
            <p:ph type="ctrTitle"/>
          </p:nvPr>
        </p:nvSpPr>
        <p:spPr>
          <a:xfrm>
            <a:off x="590924" y="838200"/>
            <a:ext cx="10891875" cy="2284568"/>
          </a:xfrm>
          <a:prstGeom prst="rect">
            <a:avLst/>
          </a:prstGeom>
        </p:spPr>
        <p:txBody>
          <a:bodyPr anchor="b">
            <a:noAutofit/>
          </a:bodyPr>
          <a:lstStyle>
            <a:lvl1pPr algn="l">
              <a:defRPr sz="4400" b="1" i="0" spc="10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D159C2B5-FD32-5E49-900B-B13AFC4BAF88}"/>
              </a:ext>
            </a:extLst>
          </p:cNvPr>
          <p:cNvSpPr>
            <a:spLocks noGrp="1"/>
          </p:cNvSpPr>
          <p:nvPr>
            <p:ph type="subTitle" idx="1"/>
          </p:nvPr>
        </p:nvSpPr>
        <p:spPr>
          <a:xfrm>
            <a:off x="590924" y="3238578"/>
            <a:ext cx="10891875" cy="538730"/>
          </a:xfrm>
          <a:prstGeom prst="rect">
            <a:avLst/>
          </a:prstGeom>
        </p:spPr>
        <p:txBody>
          <a:bodyPr anchor="t">
            <a:noAutofit/>
          </a:bodyPr>
          <a:lstStyle>
            <a:lvl1pPr marL="0" indent="0" algn="l">
              <a:buNone/>
              <a:defRPr sz="2000" b="1" i="0" spc="50" baseline="0">
                <a:solidFill>
                  <a:srgbClr val="FABD0F"/>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 Placeholder 10">
            <a:extLst>
              <a:ext uri="{FF2B5EF4-FFF2-40B4-BE49-F238E27FC236}">
                <a16:creationId xmlns:a16="http://schemas.microsoft.com/office/drawing/2014/main" id="{D794D79B-4955-544D-9341-1E1E443C4334}"/>
              </a:ext>
            </a:extLst>
          </p:cNvPr>
          <p:cNvSpPr>
            <a:spLocks noGrp="1"/>
          </p:cNvSpPr>
          <p:nvPr>
            <p:ph type="body" sz="quarter" idx="10" hasCustomPrompt="1"/>
          </p:nvPr>
        </p:nvSpPr>
        <p:spPr>
          <a:xfrm>
            <a:off x="604800" y="4728727"/>
            <a:ext cx="10891875" cy="389812"/>
          </a:xfrm>
        </p:spPr>
        <p:txBody>
          <a:bodyPr anchor="b" anchorCtr="0"/>
          <a:lstStyle>
            <a:lvl1pPr marL="0" indent="0">
              <a:buNone/>
              <a:defRPr sz="1400" b="0" i="0" spc="200" baseline="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MONTH XX, YEAR</a:t>
            </a:r>
          </a:p>
        </p:txBody>
      </p:sp>
      <p:pic>
        <p:nvPicPr>
          <p:cNvPr id="5" name="Picture 4">
            <a:extLst>
              <a:ext uri="{FF2B5EF4-FFF2-40B4-BE49-F238E27FC236}">
                <a16:creationId xmlns:a16="http://schemas.microsoft.com/office/drawing/2014/main" id="{5EC5DBD6-B755-CC4D-8D1E-AC4651E761CA}"/>
              </a:ext>
            </a:extLst>
          </p:cNvPr>
          <p:cNvPicPr>
            <a:picLocks noChangeAspect="1"/>
          </p:cNvPicPr>
          <p:nvPr userDrawn="1"/>
        </p:nvPicPr>
        <p:blipFill>
          <a:blip r:embed="rId2"/>
          <a:srcRect/>
          <a:stretch/>
        </p:blipFill>
        <p:spPr>
          <a:xfrm>
            <a:off x="0" y="0"/>
            <a:ext cx="12192000" cy="165100"/>
          </a:xfrm>
          <a:prstGeom prst="rect">
            <a:avLst/>
          </a:prstGeom>
        </p:spPr>
      </p:pic>
      <p:pic>
        <p:nvPicPr>
          <p:cNvPr id="9" name="Picture 8">
            <a:extLst>
              <a:ext uri="{FF2B5EF4-FFF2-40B4-BE49-F238E27FC236}">
                <a16:creationId xmlns:a16="http://schemas.microsoft.com/office/drawing/2014/main" id="{7188B6BB-1D3C-A42A-C869-DE8183C552F4}"/>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503448523"/>
      </p:ext>
    </p:extLst>
  </p:cSld>
  <p:clrMapOvr>
    <a:overrideClrMapping bg1="dk1" tx1="lt1" bg2="dk2" tx2="lt2" accent1="accent1" accent2="accent2" accent3="accent3" accent4="accent4" accent5="accent5" accent6="accent6" hlink="hlink" folHlink="folHlink"/>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with call-out box – blue">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chemeClr val="accent1"/>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555154731"/>
      </p:ext>
    </p:extLst>
  </p:cSld>
  <p:clrMapOvr>
    <a:overrideClrMapping bg1="lt1" tx1="dk1" bg2="lt2" tx2="dk2" accent1="accent1" accent2="accent2" accent3="accent3" accent4="accent4" accent5="accent5" accent6="accent6" hlink="hlink" folHlink="folHlink"/>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with call-out box – red">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chemeClr val="tx2"/>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282099886"/>
      </p:ext>
    </p:extLst>
  </p:cSld>
  <p:clrMapOvr>
    <a:overrideClrMapping bg1="lt1" tx1="dk1" bg2="lt2" tx2="dk2" accent1="accent1" accent2="accent2" accent3="accent3" accent4="accent4" accent5="accent5" accent6="accent6" hlink="hlink" folHlink="folHlink"/>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page with call-out box – yellow">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rgbClr val="FABD0F"/>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013757544"/>
      </p:ext>
    </p:extLst>
  </p:cSld>
  <p:clrMapOvr>
    <a:overrideClrMapping bg1="lt1" tx1="dk1" bg2="lt2" tx2="dk2" accent1="accent1" accent2="accent2" accent3="accent3" accent4="accent4" accent5="accent5" accent6="accent6" hlink="hlink" folHlink="folHlink"/>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page with chart – blank">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8BCE2-55D5-C94F-999B-0811A86B3A9E}"/>
              </a:ext>
            </a:extLst>
          </p:cNvPr>
          <p:cNvSpPr/>
          <p:nvPr userDrawn="1"/>
        </p:nvSpPr>
        <p:spPr>
          <a:xfrm>
            <a:off x="6324600" y="1592263"/>
            <a:ext cx="5172075" cy="4579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4CE927F1-A53E-1649-9F0B-A5C21EDB2C08}"/>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16A36056-8BCF-FE40-937E-16F129FFBEF8}"/>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0" name="Content Placeholder 2">
            <a:extLst>
              <a:ext uri="{FF2B5EF4-FFF2-40B4-BE49-F238E27FC236}">
                <a16:creationId xmlns:a16="http://schemas.microsoft.com/office/drawing/2014/main" id="{B9F37168-22FB-CD40-9B53-116C84B384E9}"/>
              </a:ext>
            </a:extLst>
          </p:cNvPr>
          <p:cNvSpPr>
            <a:spLocks noGrp="1"/>
          </p:cNvSpPr>
          <p:nvPr>
            <p:ph sz="half" idx="10" hasCustomPrompt="1"/>
          </p:nvPr>
        </p:nvSpPr>
        <p:spPr>
          <a:xfrm>
            <a:off x="6324600" y="5245100"/>
            <a:ext cx="5172075" cy="584562"/>
          </a:xfrm>
          <a:prstGeom prst="rect">
            <a:avLst/>
          </a:prstGeom>
        </p:spPr>
        <p:txBody>
          <a:bodyPr anchor="b" anchorCtr="0">
            <a:noAutofit/>
          </a:bodyPr>
          <a:lstStyle>
            <a:lvl1pPr marL="0" indent="0" algn="ctr">
              <a:lnSpc>
                <a:spcPct val="112000"/>
              </a:lnSpc>
              <a:spcBef>
                <a:spcPts val="0"/>
              </a:spcBef>
              <a:spcAft>
                <a:spcPts val="0"/>
              </a:spcAft>
              <a:buFont typeface="Arial" panose="020B0604020202020204" pitchFamily="34" charset="0"/>
              <a:buNone/>
              <a:tabLst/>
              <a:defRPr sz="16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rgbClr val="212121"/>
                </a:solidFill>
              </a:defRPr>
            </a:lvl2pPr>
            <a:lvl3pPr marL="685800" indent="-228600">
              <a:lnSpc>
                <a:spcPct val="150000"/>
              </a:lnSpc>
              <a:spcBef>
                <a:spcPts val="0"/>
              </a:spcBef>
              <a:spcAft>
                <a:spcPts val="1200"/>
              </a:spcAft>
              <a:buFont typeface="System Font Regular"/>
              <a:buChar char="⁃"/>
              <a:tabLst/>
              <a:defRPr sz="1600">
                <a:solidFill>
                  <a:srgbClr val="212121"/>
                </a:solidFill>
              </a:defRPr>
            </a:lvl3pPr>
            <a:lvl4pPr marL="914400" indent="-228600">
              <a:lnSpc>
                <a:spcPct val="150000"/>
              </a:lnSpc>
              <a:spcBef>
                <a:spcPts val="0"/>
              </a:spcBef>
              <a:spcAft>
                <a:spcPts val="1200"/>
              </a:spcAft>
              <a:buFont typeface="Arial" panose="020B0604020202020204" pitchFamily="34" charset="0"/>
              <a:buChar char="•"/>
              <a:tabLst/>
              <a:defRPr sz="1400">
                <a:solidFill>
                  <a:srgbClr val="21212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rgbClr val="212121"/>
                </a:solidFill>
              </a:defRPr>
            </a:lvl5pPr>
            <a:lvl6pPr marL="1371600" indent="-228600">
              <a:spcBef>
                <a:spcPts val="0"/>
              </a:spcBef>
              <a:spcAft>
                <a:spcPts val="1200"/>
              </a:spcAft>
              <a:buFont typeface="Arial" panose="020B0604020202020204" pitchFamily="34" charset="0"/>
              <a:buChar char="•"/>
              <a:tabLst/>
              <a:defRPr/>
            </a:lvl6pPr>
            <a:lvl7pPr marL="1828800" indent="-228600">
              <a:defRPr/>
            </a:lvl7pPr>
            <a:lvl8pPr marL="2057400" indent="-228600">
              <a:defRPr/>
            </a:lvl8pPr>
          </a:lstStyle>
          <a:p>
            <a:pPr lvl="0"/>
            <a:r>
              <a:rPr lang="en-US"/>
              <a:t>Chart Title</a:t>
            </a:r>
          </a:p>
        </p:txBody>
      </p:sp>
      <p:pic>
        <p:nvPicPr>
          <p:cNvPr id="14" name="Picture 13">
            <a:extLst>
              <a:ext uri="{FF2B5EF4-FFF2-40B4-BE49-F238E27FC236}">
                <a16:creationId xmlns:a16="http://schemas.microsoft.com/office/drawing/2014/main" id="{0258FB9F-3F87-6A49-9D8A-2BB899FFD8C4}"/>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371225664"/>
      </p:ext>
    </p:extLst>
  </p:cSld>
  <p:clrMapOvr>
    <a:overrideClrMapping bg1="lt1" tx1="dk1" bg2="lt2" tx2="dk2" accent1="accent1" accent2="accent2" accent3="accent3" accent4="accent4" accent5="accent5" accent6="accent6" hlink="hlink" folHlink="folHlink"/>
  </p:clrMapOvr>
  <p:hf hdr="0" ftr="0"/>
  <p:extLst>
    <p:ext uri="{DCECCB84-F9BA-43D5-87BE-67443E8EF086}">
      <p15:sldGuideLst xmlns:p15="http://schemas.microsoft.com/office/powerpoint/2012/main">
        <p15:guide id="1" orient="horz" pos="367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page with chart – pie chart">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1C9C1D9-1BE0-3B41-98B5-532649D8D85E}"/>
              </a:ext>
            </a:extLst>
          </p:cNvPr>
          <p:cNvSpPr/>
          <p:nvPr userDrawn="1"/>
        </p:nvSpPr>
        <p:spPr>
          <a:xfrm>
            <a:off x="6324600" y="1592263"/>
            <a:ext cx="5172075" cy="4579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4534707B-8252-B042-9F8A-82CF4C08AFD0}"/>
              </a:ext>
            </a:extLst>
          </p:cNvPr>
          <p:cNvSpPr>
            <a:spLocks noGrp="1"/>
          </p:cNvSpPr>
          <p:nvPr>
            <p:ph sz="half" idx="10" hasCustomPrompt="1"/>
          </p:nvPr>
        </p:nvSpPr>
        <p:spPr>
          <a:xfrm>
            <a:off x="6324600" y="5346701"/>
            <a:ext cx="5172075" cy="584562"/>
          </a:xfrm>
          <a:prstGeom prst="rect">
            <a:avLst/>
          </a:prstGeom>
        </p:spPr>
        <p:txBody>
          <a:bodyPr anchor="b" anchorCtr="0">
            <a:noAutofit/>
          </a:bodyPr>
          <a:lstStyle>
            <a:lvl1pPr marL="0" indent="0" algn="ctr">
              <a:lnSpc>
                <a:spcPct val="112000"/>
              </a:lnSpc>
              <a:spcBef>
                <a:spcPts val="0"/>
              </a:spcBef>
              <a:spcAft>
                <a:spcPts val="0"/>
              </a:spcAft>
              <a:buFont typeface="Arial" panose="020B0604020202020204" pitchFamily="34" charset="0"/>
              <a:buNone/>
              <a:tabLst/>
              <a:defRPr sz="16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rgbClr val="212121"/>
                </a:solidFill>
              </a:defRPr>
            </a:lvl2pPr>
            <a:lvl3pPr marL="685800" indent="-228600">
              <a:lnSpc>
                <a:spcPct val="150000"/>
              </a:lnSpc>
              <a:spcBef>
                <a:spcPts val="0"/>
              </a:spcBef>
              <a:spcAft>
                <a:spcPts val="1200"/>
              </a:spcAft>
              <a:buFont typeface="System Font Regular"/>
              <a:buChar char="⁃"/>
              <a:tabLst/>
              <a:defRPr sz="1600">
                <a:solidFill>
                  <a:srgbClr val="212121"/>
                </a:solidFill>
              </a:defRPr>
            </a:lvl3pPr>
            <a:lvl4pPr marL="914400" indent="-228600">
              <a:lnSpc>
                <a:spcPct val="150000"/>
              </a:lnSpc>
              <a:spcBef>
                <a:spcPts val="0"/>
              </a:spcBef>
              <a:spcAft>
                <a:spcPts val="1200"/>
              </a:spcAft>
              <a:buFont typeface="Arial" panose="020B0604020202020204" pitchFamily="34" charset="0"/>
              <a:buChar char="•"/>
              <a:tabLst/>
              <a:defRPr sz="1400">
                <a:solidFill>
                  <a:srgbClr val="21212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rgbClr val="212121"/>
                </a:solidFill>
              </a:defRPr>
            </a:lvl5pPr>
            <a:lvl6pPr marL="1371600" indent="-228600">
              <a:spcBef>
                <a:spcPts val="0"/>
              </a:spcBef>
              <a:spcAft>
                <a:spcPts val="1200"/>
              </a:spcAft>
              <a:buFont typeface="Arial" panose="020B0604020202020204" pitchFamily="34" charset="0"/>
              <a:buChar char="•"/>
              <a:tabLst/>
              <a:defRPr/>
            </a:lvl6pPr>
            <a:lvl7pPr marL="1828800" indent="-228600">
              <a:defRPr/>
            </a:lvl7pPr>
            <a:lvl8pPr marL="2057400" indent="-228600">
              <a:defRPr/>
            </a:lvl8pPr>
          </a:lstStyle>
          <a:p>
            <a:pPr lvl="0"/>
            <a:r>
              <a:rPr lang="en-US"/>
              <a:t>Chart Title</a:t>
            </a:r>
          </a:p>
        </p:txBody>
      </p:sp>
      <p:sp>
        <p:nvSpPr>
          <p:cNvPr id="8" name="Title 1">
            <a:extLst>
              <a:ext uri="{FF2B5EF4-FFF2-40B4-BE49-F238E27FC236}">
                <a16:creationId xmlns:a16="http://schemas.microsoft.com/office/drawing/2014/main" id="{4CE927F1-A53E-1649-9F0B-A5C21EDB2C08}"/>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16A36056-8BCF-FE40-937E-16F129FFBEF8}"/>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0" name="Picture 9">
            <a:extLst>
              <a:ext uri="{FF2B5EF4-FFF2-40B4-BE49-F238E27FC236}">
                <a16:creationId xmlns:a16="http://schemas.microsoft.com/office/drawing/2014/main" id="{5D557EFD-0193-974B-AA18-B6750530984A}"/>
              </a:ext>
            </a:extLst>
          </p:cNvPr>
          <p:cNvPicPr>
            <a:picLocks noChangeAspect="1"/>
          </p:cNvPicPr>
          <p:nvPr userDrawn="1"/>
        </p:nvPicPr>
        <p:blipFill>
          <a:blip r:embed="rId2"/>
          <a:srcRect/>
          <a:stretch/>
        </p:blipFill>
        <p:spPr>
          <a:xfrm>
            <a:off x="0" y="0"/>
            <a:ext cx="12192000" cy="165100"/>
          </a:xfrm>
          <a:prstGeom prst="rect">
            <a:avLst/>
          </a:prstGeom>
        </p:spPr>
      </p:pic>
      <p:graphicFrame>
        <p:nvGraphicFramePr>
          <p:cNvPr id="17" name="Content Placeholder 6">
            <a:extLst>
              <a:ext uri="{FF2B5EF4-FFF2-40B4-BE49-F238E27FC236}">
                <a16:creationId xmlns:a16="http://schemas.microsoft.com/office/drawing/2014/main" id="{2E73BCD6-B567-494E-A004-604C681A52BA}"/>
              </a:ext>
            </a:extLst>
          </p:cNvPr>
          <p:cNvGraphicFramePr>
            <a:graphicFrameLocks/>
          </p:cNvGraphicFramePr>
          <p:nvPr userDrawn="1">
            <p:extLst>
              <p:ext uri="{D42A27DB-BD31-4B8C-83A1-F6EECF244321}">
                <p14:modId xmlns:p14="http://schemas.microsoft.com/office/powerpoint/2010/main" val="1211521816"/>
              </p:ext>
            </p:extLst>
          </p:nvPr>
        </p:nvGraphicFramePr>
        <p:xfrm>
          <a:off x="6560142" y="1787492"/>
          <a:ext cx="4690087" cy="34322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8950316"/>
      </p:ext>
    </p:extLst>
  </p:cSld>
  <p:clrMapOvr>
    <a:overrideClrMapping bg1="lt1" tx1="dk1" bg2="lt2" tx2="dk2" accent1="accent1" accent2="accent2" accent3="accent3" accent4="accent4" accent5="accent5" accent6="accent6" hlink="hlink" folHlink="folHlink"/>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page with chart – bar graph">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2DAF9DC-6E5F-3D41-AD8B-E8861F8BD14C}"/>
              </a:ext>
            </a:extLst>
          </p:cNvPr>
          <p:cNvSpPr/>
          <p:nvPr userDrawn="1"/>
        </p:nvSpPr>
        <p:spPr>
          <a:xfrm>
            <a:off x="6324600" y="1592263"/>
            <a:ext cx="5172075" cy="4579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5">
            <a:extLst>
              <a:ext uri="{FF2B5EF4-FFF2-40B4-BE49-F238E27FC236}">
                <a16:creationId xmlns:a16="http://schemas.microsoft.com/office/drawing/2014/main" id="{5CC29C47-404C-1B45-A779-B240E1DEAFF6}"/>
              </a:ext>
            </a:extLst>
          </p:cNvPr>
          <p:cNvGraphicFramePr>
            <a:graphicFrameLocks/>
          </p:cNvGraphicFramePr>
          <p:nvPr userDrawn="1">
            <p:extLst>
              <p:ext uri="{D42A27DB-BD31-4B8C-83A1-F6EECF244321}">
                <p14:modId xmlns:p14="http://schemas.microsoft.com/office/powerpoint/2010/main" val="1224068772"/>
              </p:ext>
            </p:extLst>
          </p:nvPr>
        </p:nvGraphicFramePr>
        <p:xfrm>
          <a:off x="6653734" y="1818434"/>
          <a:ext cx="4484166" cy="3443356"/>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7C090CA8-4E6C-A247-8781-98EB368F5950}"/>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DC85DD65-9689-3241-AEB0-955F1D770955}"/>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0" name="Picture 9">
            <a:extLst>
              <a:ext uri="{FF2B5EF4-FFF2-40B4-BE49-F238E27FC236}">
                <a16:creationId xmlns:a16="http://schemas.microsoft.com/office/drawing/2014/main" id="{085C3B9C-F33C-8340-8DB0-ACB878D9919D}"/>
              </a:ext>
            </a:extLst>
          </p:cNvPr>
          <p:cNvPicPr>
            <a:picLocks noChangeAspect="1"/>
          </p:cNvPicPr>
          <p:nvPr userDrawn="1"/>
        </p:nvPicPr>
        <p:blipFill>
          <a:blip r:embed="rId3"/>
          <a:srcRect/>
          <a:stretch/>
        </p:blipFill>
        <p:spPr>
          <a:xfrm>
            <a:off x="0" y="0"/>
            <a:ext cx="12192000" cy="165100"/>
          </a:xfrm>
          <a:prstGeom prst="rect">
            <a:avLst/>
          </a:prstGeom>
        </p:spPr>
      </p:pic>
      <p:sp>
        <p:nvSpPr>
          <p:cNvPr id="9" name="Content Placeholder 2">
            <a:extLst>
              <a:ext uri="{FF2B5EF4-FFF2-40B4-BE49-F238E27FC236}">
                <a16:creationId xmlns:a16="http://schemas.microsoft.com/office/drawing/2014/main" id="{4C1C212D-EA21-2E43-99FE-661794AC19D7}"/>
              </a:ext>
            </a:extLst>
          </p:cNvPr>
          <p:cNvSpPr>
            <a:spLocks noGrp="1"/>
          </p:cNvSpPr>
          <p:nvPr>
            <p:ph sz="half" idx="10" hasCustomPrompt="1"/>
          </p:nvPr>
        </p:nvSpPr>
        <p:spPr>
          <a:xfrm>
            <a:off x="6324600" y="5346701"/>
            <a:ext cx="5172075" cy="584562"/>
          </a:xfrm>
          <a:prstGeom prst="rect">
            <a:avLst/>
          </a:prstGeom>
        </p:spPr>
        <p:txBody>
          <a:bodyPr anchor="b" anchorCtr="0">
            <a:noAutofit/>
          </a:bodyPr>
          <a:lstStyle>
            <a:lvl1pPr marL="0" indent="0" algn="ctr">
              <a:lnSpc>
                <a:spcPct val="112000"/>
              </a:lnSpc>
              <a:spcBef>
                <a:spcPts val="0"/>
              </a:spcBef>
              <a:spcAft>
                <a:spcPts val="0"/>
              </a:spcAft>
              <a:buFont typeface="Arial" panose="020B0604020202020204" pitchFamily="34" charset="0"/>
              <a:buNone/>
              <a:tabLst/>
              <a:defRPr sz="16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rgbClr val="212121"/>
                </a:solidFill>
              </a:defRPr>
            </a:lvl2pPr>
            <a:lvl3pPr marL="685800" indent="-228600">
              <a:lnSpc>
                <a:spcPct val="150000"/>
              </a:lnSpc>
              <a:spcBef>
                <a:spcPts val="0"/>
              </a:spcBef>
              <a:spcAft>
                <a:spcPts val="1200"/>
              </a:spcAft>
              <a:buFont typeface="System Font Regular"/>
              <a:buChar char="⁃"/>
              <a:tabLst/>
              <a:defRPr sz="1600">
                <a:solidFill>
                  <a:srgbClr val="212121"/>
                </a:solidFill>
              </a:defRPr>
            </a:lvl3pPr>
            <a:lvl4pPr marL="914400" indent="-228600">
              <a:lnSpc>
                <a:spcPct val="150000"/>
              </a:lnSpc>
              <a:spcBef>
                <a:spcPts val="0"/>
              </a:spcBef>
              <a:spcAft>
                <a:spcPts val="1200"/>
              </a:spcAft>
              <a:buFont typeface="Arial" panose="020B0604020202020204" pitchFamily="34" charset="0"/>
              <a:buChar char="•"/>
              <a:tabLst/>
              <a:defRPr sz="1400">
                <a:solidFill>
                  <a:srgbClr val="21212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rgbClr val="212121"/>
                </a:solidFill>
              </a:defRPr>
            </a:lvl5pPr>
            <a:lvl6pPr marL="1371600" indent="-228600">
              <a:spcBef>
                <a:spcPts val="0"/>
              </a:spcBef>
              <a:spcAft>
                <a:spcPts val="1200"/>
              </a:spcAft>
              <a:buFont typeface="Arial" panose="020B0604020202020204" pitchFamily="34" charset="0"/>
              <a:buChar char="•"/>
              <a:tabLst/>
              <a:defRPr/>
            </a:lvl6pPr>
            <a:lvl7pPr marL="1828800" indent="-228600">
              <a:defRPr/>
            </a:lvl7pPr>
            <a:lvl8pPr marL="2057400" indent="-228600">
              <a:defRPr/>
            </a:lvl8pPr>
          </a:lstStyle>
          <a:p>
            <a:pPr lvl="0"/>
            <a:r>
              <a:rPr lang="en-US"/>
              <a:t>Chart Title</a:t>
            </a:r>
          </a:p>
        </p:txBody>
      </p:sp>
    </p:spTree>
    <p:extLst>
      <p:ext uri="{BB962C8B-B14F-4D97-AF65-F5344CB8AC3E}">
        <p14:creationId xmlns:p14="http://schemas.microsoft.com/office/powerpoint/2010/main" val="1633064026"/>
      </p:ext>
    </p:extLst>
  </p:cSld>
  <p:clrMapOvr>
    <a:overrideClrMapping bg1="lt1" tx1="dk1" bg2="lt2" tx2="dk2" accent1="accent1" accent2="accent2" accent3="accent3" accent4="accent4" accent5="accent5" accent6="accent6" hlink="hlink" folHlink="folHlink"/>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page">
    <p:bg>
      <p:bgPr>
        <a:solidFill>
          <a:schemeClr val="bg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C090CA8-4E6C-A247-8781-98EB368F5950}"/>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pic>
        <p:nvPicPr>
          <p:cNvPr id="10" name="Picture 9">
            <a:extLst>
              <a:ext uri="{FF2B5EF4-FFF2-40B4-BE49-F238E27FC236}">
                <a16:creationId xmlns:a16="http://schemas.microsoft.com/office/drawing/2014/main" id="{085C3B9C-F33C-8340-8DB0-ACB878D9919D}"/>
              </a:ext>
            </a:extLst>
          </p:cNvPr>
          <p:cNvPicPr>
            <a:picLocks noChangeAspect="1"/>
          </p:cNvPicPr>
          <p:nvPr userDrawn="1"/>
        </p:nvPicPr>
        <p:blipFill>
          <a:blip r:embed="rId2"/>
          <a:srcRect/>
          <a:stretch/>
        </p:blipFill>
        <p:spPr>
          <a:xfrm>
            <a:off x="0" y="0"/>
            <a:ext cx="12192000" cy="165100"/>
          </a:xfrm>
          <a:prstGeom prst="rect">
            <a:avLst/>
          </a:prstGeom>
        </p:spPr>
      </p:pic>
      <p:graphicFrame>
        <p:nvGraphicFramePr>
          <p:cNvPr id="6" name="Content Placeholder 6">
            <a:extLst>
              <a:ext uri="{FF2B5EF4-FFF2-40B4-BE49-F238E27FC236}">
                <a16:creationId xmlns:a16="http://schemas.microsoft.com/office/drawing/2014/main" id="{DADEF27F-CC03-834D-A185-0B73C517815E}"/>
              </a:ext>
            </a:extLst>
          </p:cNvPr>
          <p:cNvGraphicFramePr>
            <a:graphicFrameLocks/>
          </p:cNvGraphicFramePr>
          <p:nvPr userDrawn="1">
            <p:extLst>
              <p:ext uri="{D42A27DB-BD31-4B8C-83A1-F6EECF244321}">
                <p14:modId xmlns:p14="http://schemas.microsoft.com/office/powerpoint/2010/main" val="1823176883"/>
              </p:ext>
            </p:extLst>
          </p:nvPr>
        </p:nvGraphicFramePr>
        <p:xfrm>
          <a:off x="685800" y="1592262"/>
          <a:ext cx="10936087" cy="4572000"/>
        </p:xfrm>
        <a:graphic>
          <a:graphicData uri="http://schemas.openxmlformats.org/drawingml/2006/table">
            <a:tbl>
              <a:tblPr firstRow="1" firstCol="1" bandRow="1">
                <a:tableStyleId>{B301B821-A1FF-4177-AEE7-76D212191A09}</a:tableStyleId>
              </a:tblPr>
              <a:tblGrid>
                <a:gridCol w="3757411">
                  <a:extLst>
                    <a:ext uri="{9D8B030D-6E8A-4147-A177-3AD203B41FA5}">
                      <a16:colId xmlns:a16="http://schemas.microsoft.com/office/drawing/2014/main" val="941155809"/>
                    </a:ext>
                  </a:extLst>
                </a:gridCol>
                <a:gridCol w="1859280">
                  <a:extLst>
                    <a:ext uri="{9D8B030D-6E8A-4147-A177-3AD203B41FA5}">
                      <a16:colId xmlns:a16="http://schemas.microsoft.com/office/drawing/2014/main" val="3853484078"/>
                    </a:ext>
                  </a:extLst>
                </a:gridCol>
                <a:gridCol w="5319396">
                  <a:extLst>
                    <a:ext uri="{9D8B030D-6E8A-4147-A177-3AD203B41FA5}">
                      <a16:colId xmlns:a16="http://schemas.microsoft.com/office/drawing/2014/main" val="3777659007"/>
                    </a:ext>
                  </a:extLst>
                </a:gridCol>
              </a:tblGrid>
              <a:tr h="347472">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Tactic</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Estimated Costs</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Notes</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extLst>
                  <a:ext uri="{0D108BD9-81ED-4DB2-BD59-A6C34878D82A}">
                    <a16:rowId xmlns:a16="http://schemas.microsoft.com/office/drawing/2014/main" val="3010858711"/>
                  </a:ext>
                </a:extLst>
              </a:tr>
              <a:tr h="347472">
                <a:tc gridSpan="3">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Sub-category</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tc hMerge="1">
                  <a:txBody>
                    <a:bodyPr/>
                    <a:lstStyle/>
                    <a:p>
                      <a:endParaRPr lang="en-US"/>
                    </a:p>
                  </a:txBody>
                  <a:tcPr/>
                </a:tc>
                <a:tc hMerge="1">
                  <a:txBody>
                    <a:bodyPr/>
                    <a:lstStyle/>
                    <a:p>
                      <a:endParaRPr lang="en-US"/>
                    </a:p>
                  </a:txBody>
                  <a:tcPr>
                    <a:lnL w="12700" cap="flat" cmpd="sng" algn="ctr">
                      <a:solidFill>
                        <a:srgbClr val="A7A9AC"/>
                      </a:solidFill>
                      <a:prstDash val="solid"/>
                      <a:round/>
                      <a:headEnd type="none" w="med" len="med"/>
                      <a:tailEnd type="none" w="med" len="med"/>
                    </a:lnL>
                    <a:lnT w="12700" cap="flat" cmpd="sng" algn="ctr">
                      <a:solidFill>
                        <a:srgbClr val="A7A9AC"/>
                      </a:solidFill>
                      <a:prstDash val="solid"/>
                      <a:round/>
                      <a:headEnd type="none" w="med" len="med"/>
                      <a:tailEnd type="none" w="med" len="med"/>
                    </a:lnT>
                  </a:tcPr>
                </a:tc>
                <a:extLst>
                  <a:ext uri="{0D108BD9-81ED-4DB2-BD59-A6C34878D82A}">
                    <a16:rowId xmlns:a16="http://schemas.microsoft.com/office/drawing/2014/main" val="1973504128"/>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62661979"/>
                  </a:ext>
                </a:extLst>
              </a:tr>
              <a:tr h="548640">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consectetur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adipiscing</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elit</a:t>
                      </a:r>
                      <a:r>
                        <a:rPr lang="en-US" sz="1200">
                          <a:effectLst/>
                          <a:latin typeface="Open Sans" panose="020B0606030504020204" pitchFamily="34" charset="0"/>
                          <a:ea typeface="Open Sans" panose="020B0606030504020204" pitchFamily="34" charset="0"/>
                          <a:cs typeface="Open Sans" panose="020B0606030504020204" pitchFamily="34" charset="0"/>
                        </a:rPr>
                        <a:t>, sed do </a:t>
                      </a:r>
                      <a:r>
                        <a:rPr lang="en-US" sz="1200" err="1">
                          <a:effectLst/>
                          <a:latin typeface="Open Sans" panose="020B0606030504020204" pitchFamily="34" charset="0"/>
                          <a:ea typeface="Open Sans" panose="020B0606030504020204" pitchFamily="34" charset="0"/>
                          <a:cs typeface="Open Sans" panose="020B0606030504020204" pitchFamily="34" charset="0"/>
                        </a:rPr>
                        <a:t>eiusmod</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tempor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incididunt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ut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labore</a:t>
                      </a:r>
                      <a:r>
                        <a:rPr lang="en-US" sz="1200">
                          <a:effectLst/>
                          <a:latin typeface="Open Sans" panose="020B0606030504020204" pitchFamily="34" charset="0"/>
                          <a:ea typeface="Open Sans" panose="020B0606030504020204" pitchFamily="34" charset="0"/>
                          <a:cs typeface="Open Sans" panose="020B0606030504020204" pitchFamily="34" charset="0"/>
                        </a:rPr>
                        <a:t> et dolore magna </a:t>
                      </a:r>
                      <a:r>
                        <a:rPr lang="en-US" sz="1200" err="1">
                          <a:effectLst/>
                          <a:latin typeface="Open Sans" panose="020B0606030504020204" pitchFamily="34" charset="0"/>
                          <a:ea typeface="Open Sans" panose="020B0606030504020204" pitchFamily="34" charset="0"/>
                          <a:cs typeface="Open Sans" panose="020B0606030504020204" pitchFamily="34" charset="0"/>
                        </a:rPr>
                        <a:t>aliqua</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328827410"/>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4130644667"/>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569979991"/>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203540054"/>
                  </a:ext>
                </a:extLst>
              </a:tr>
              <a:tr h="548640">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consectetur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adipiscing</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elit</a:t>
                      </a:r>
                      <a:r>
                        <a:rPr lang="en-US" sz="1200">
                          <a:effectLst/>
                          <a:latin typeface="Open Sans" panose="020B0606030504020204" pitchFamily="34" charset="0"/>
                          <a:ea typeface="Open Sans" panose="020B0606030504020204" pitchFamily="34" charset="0"/>
                          <a:cs typeface="Open Sans" panose="020B0606030504020204" pitchFamily="34" charset="0"/>
                        </a:rPr>
                        <a:t>, sed do </a:t>
                      </a:r>
                      <a:r>
                        <a:rPr lang="en-US" sz="1200" err="1">
                          <a:effectLst/>
                          <a:latin typeface="Open Sans" panose="020B0606030504020204" pitchFamily="34" charset="0"/>
                          <a:ea typeface="Open Sans" panose="020B0606030504020204" pitchFamily="34" charset="0"/>
                          <a:cs typeface="Open Sans" panose="020B0606030504020204" pitchFamily="34" charset="0"/>
                        </a:rPr>
                        <a:t>eiusmod</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tempor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incididunt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ut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labore</a:t>
                      </a:r>
                      <a:r>
                        <a:rPr lang="en-US" sz="1200">
                          <a:effectLst/>
                          <a:latin typeface="Open Sans" panose="020B0606030504020204" pitchFamily="34" charset="0"/>
                          <a:ea typeface="Open Sans" panose="020B0606030504020204" pitchFamily="34" charset="0"/>
                          <a:cs typeface="Open Sans" panose="020B0606030504020204" pitchFamily="34" charset="0"/>
                        </a:rPr>
                        <a:t> et dolore magna </a:t>
                      </a:r>
                      <a:r>
                        <a:rPr lang="en-US" sz="1200" err="1">
                          <a:effectLst/>
                          <a:latin typeface="Open Sans" panose="020B0606030504020204" pitchFamily="34" charset="0"/>
                          <a:ea typeface="Open Sans" panose="020B0606030504020204" pitchFamily="34" charset="0"/>
                          <a:cs typeface="Open Sans" panose="020B0606030504020204" pitchFamily="34" charset="0"/>
                        </a:rPr>
                        <a:t>aliqua</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750944801"/>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3633896557"/>
                  </a:ext>
                </a:extLst>
              </a:tr>
              <a:tr h="347472">
                <a:tc>
                  <a:txBody>
                    <a:bodyPr/>
                    <a:lstStyle/>
                    <a:p>
                      <a:pP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Subtotal</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$9,000.00</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endParaRPr lang="en-CA" sz="1600">
                        <a:effectLst/>
                        <a:latin typeface="Times" panose="02020603050405020304" pitchFamily="18" charset="0"/>
                        <a:ea typeface="Times" panose="02020603050405020304" pitchFamily="18" charset="0"/>
                        <a:cs typeface="Times New Roman" panose="02020603050405020304" pitchFamily="18"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057125131"/>
                  </a:ext>
                </a:extLst>
              </a:tr>
              <a:tr h="347472">
                <a:tc>
                  <a:txBody>
                    <a:bodyPr/>
                    <a:lstStyle/>
                    <a:p>
                      <a:pP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15% fee</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$1,350.00</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400">
                          <a:effectLst/>
                        </a:rPr>
                        <a:t> </a:t>
                      </a:r>
                      <a:endParaRPr lang="en-CA" sz="1600">
                        <a:effectLst/>
                        <a:latin typeface="Times" panose="02020603050405020304" pitchFamily="18" charset="0"/>
                        <a:ea typeface="Times" panose="02020603050405020304" pitchFamily="18" charset="0"/>
                        <a:cs typeface="Times New Roman" panose="02020603050405020304" pitchFamily="18"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3505721934"/>
                  </a:ext>
                </a:extLst>
              </a:tr>
              <a:tr h="347472">
                <a:tc>
                  <a:txBody>
                    <a:bodyPr/>
                    <a:lstStyle/>
                    <a:p>
                      <a:pPr>
                        <a:lnSpc>
                          <a:spcPts val="1800"/>
                        </a:lnSpc>
                      </a:pPr>
                      <a:r>
                        <a:rPr lang="en-US" sz="1200" b="1" i="0">
                          <a:effectLst/>
                          <a:latin typeface="Open Sans" panose="020B0606030504020204" pitchFamily="34" charset="0"/>
                          <a:ea typeface="Open Sans" panose="020B0606030504020204" pitchFamily="34" charset="0"/>
                          <a:cs typeface="Open Sans" panose="020B0606030504020204" pitchFamily="34" charset="0"/>
                        </a:rPr>
                        <a:t>Total</a:t>
                      </a:r>
                      <a:endParaRPr lang="en-CA" sz="1200" b="1" i="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b="1" i="0">
                          <a:effectLst/>
                          <a:latin typeface="Open Sans" panose="020B0606030504020204" pitchFamily="34" charset="0"/>
                          <a:ea typeface="Open Sans" panose="020B0606030504020204" pitchFamily="34" charset="0"/>
                          <a:cs typeface="Open Sans" panose="020B0606030504020204" pitchFamily="34" charset="0"/>
                        </a:rPr>
                        <a:t>$10,350.00</a:t>
                      </a:r>
                      <a:endParaRPr lang="en-CA" sz="1200" b="1" i="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endParaRPr lang="en-CA" sz="1600">
                        <a:effectLst/>
                        <a:latin typeface="Times" panose="02020603050405020304" pitchFamily="18" charset="0"/>
                        <a:ea typeface="Times" panose="02020603050405020304" pitchFamily="18" charset="0"/>
                        <a:cs typeface="Times New Roman" panose="02020603050405020304" pitchFamily="18"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680747694"/>
                  </a:ext>
                </a:extLst>
              </a:tr>
            </a:tbl>
          </a:graphicData>
        </a:graphic>
      </p:graphicFrame>
    </p:spTree>
    <p:extLst>
      <p:ext uri="{BB962C8B-B14F-4D97-AF65-F5344CB8AC3E}">
        <p14:creationId xmlns:p14="http://schemas.microsoft.com/office/powerpoint/2010/main" val="1054578795"/>
      </p:ext>
    </p:extLst>
  </p:cSld>
  <p:clrMapOvr>
    <a:overrideClrMapping bg1="lt1" tx1="dk1" bg2="lt2" tx2="dk2" accent1="accent1" accent2="accent2" accent3="accent3" accent4="accent4" accent5="accent5" accent6="accent6" hlink="hlink" folHlink="folHlink"/>
  </p:clrMapOvr>
  <p:hf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age">
    <p:bg>
      <p:bgPr>
        <a:solidFill>
          <a:schemeClr val="bg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C090CA8-4E6C-A247-8781-98EB368F5950}"/>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pic>
        <p:nvPicPr>
          <p:cNvPr id="10" name="Picture 9">
            <a:extLst>
              <a:ext uri="{FF2B5EF4-FFF2-40B4-BE49-F238E27FC236}">
                <a16:creationId xmlns:a16="http://schemas.microsoft.com/office/drawing/2014/main" id="{085C3B9C-F33C-8340-8DB0-ACB878D9919D}"/>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2562375358"/>
      </p:ext>
    </p:extLst>
  </p:cSld>
  <p:clrMapOvr>
    <a:overrideClrMapping bg1="lt1" tx1="dk1" bg2="lt2" tx2="dk2" accent1="accent1" accent2="accent2" accent3="accent3" accent4="accent4" accent5="accent5" accent6="accent6" hlink="hlink" folHlink="folHlink"/>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etural presentation pag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5241A-FE81-E045-A53F-CCB1ECEF6369}"/>
              </a:ext>
            </a:extLst>
          </p:cNvPr>
          <p:cNvSpPr>
            <a:spLocks noGrp="1"/>
          </p:cNvSpPr>
          <p:nvPr>
            <p:ph type="title"/>
          </p:nvPr>
        </p:nvSpPr>
        <p:spPr>
          <a:xfrm>
            <a:off x="599585" y="705274"/>
            <a:ext cx="10897200" cy="627189"/>
          </a:xfrm>
          <a:prstGeom prst="rect">
            <a:avLst/>
          </a:prstGeom>
        </p:spPr>
        <p:txBody>
          <a:bodyPr anchor="t"/>
          <a:lstStyle>
            <a:lvl1pPr>
              <a:defRPr sz="2600" b="1" i="0" spc="5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pic>
        <p:nvPicPr>
          <p:cNvPr id="6" name="Picture 5">
            <a:extLst>
              <a:ext uri="{FF2B5EF4-FFF2-40B4-BE49-F238E27FC236}">
                <a16:creationId xmlns:a16="http://schemas.microsoft.com/office/drawing/2014/main" id="{39CE587E-971A-AE4C-A03D-10208DBE7F6A}"/>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782256650"/>
      </p:ext>
    </p:extLst>
  </p:cSld>
  <p:clrMapOvr>
    <a:overrideClrMapping bg1="lt1" tx1="dk1" bg2="lt2" tx2="dk2" accent1="accent1" accent2="accent2" accent3="accent3" accent4="accent4" accent5="accent5" accent6="accent6" hlink="hlink" folHlink="folHlink"/>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Closing slid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B55DD1-AEE8-0B4A-8BF7-3E7E9CFB17C0}"/>
              </a:ext>
            </a:extLst>
          </p:cNvPr>
          <p:cNvPicPr>
            <a:picLocks noChangeAspect="1"/>
          </p:cNvPicPr>
          <p:nvPr userDrawn="1"/>
        </p:nvPicPr>
        <p:blipFill>
          <a:blip r:embed="rId2"/>
          <a:stretch>
            <a:fillRect/>
          </a:stretch>
        </p:blipFill>
        <p:spPr>
          <a:xfrm>
            <a:off x="4367561" y="2145162"/>
            <a:ext cx="3456878" cy="2343646"/>
          </a:xfrm>
          <a:prstGeom prst="rect">
            <a:avLst/>
          </a:prstGeom>
        </p:spPr>
      </p:pic>
      <p:pic>
        <p:nvPicPr>
          <p:cNvPr id="4" name="Picture 3">
            <a:extLst>
              <a:ext uri="{FF2B5EF4-FFF2-40B4-BE49-F238E27FC236}">
                <a16:creationId xmlns:a16="http://schemas.microsoft.com/office/drawing/2014/main" id="{A8B73D73-65C6-F840-B924-81F2EF1B5BCE}"/>
              </a:ext>
            </a:extLst>
          </p:cNvPr>
          <p:cNvPicPr>
            <a:picLocks noChangeAspect="1"/>
          </p:cNvPicPr>
          <p:nvPr userDrawn="1"/>
        </p:nvPicPr>
        <p:blipFill>
          <a:blip r:embed="rId3"/>
          <a:srcRect/>
          <a:stretch/>
        </p:blipFill>
        <p:spPr>
          <a:xfrm>
            <a:off x="0" y="0"/>
            <a:ext cx="12192000" cy="165100"/>
          </a:xfrm>
          <a:prstGeom prst="rect">
            <a:avLst/>
          </a:prstGeom>
        </p:spPr>
      </p:pic>
    </p:spTree>
    <p:extLst>
      <p:ext uri="{BB962C8B-B14F-4D97-AF65-F5344CB8AC3E}">
        <p14:creationId xmlns:p14="http://schemas.microsoft.com/office/powerpoint/2010/main" val="3319096624"/>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section title page – red">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82FE4F-D602-7347-B9F6-0C6B7E7CD228}"/>
              </a:ext>
            </a:extLst>
          </p:cNvPr>
          <p:cNvSpPr>
            <a:spLocks noGrp="1"/>
          </p:cNvSpPr>
          <p:nvPr>
            <p:ph type="ctrTitle"/>
          </p:nvPr>
        </p:nvSpPr>
        <p:spPr>
          <a:xfrm>
            <a:off x="590924" y="838200"/>
            <a:ext cx="10905751" cy="2284568"/>
          </a:xfrm>
          <a:prstGeom prst="rect">
            <a:avLst/>
          </a:prstGeom>
        </p:spPr>
        <p:txBody>
          <a:bodyPr anchor="b">
            <a:noAutofit/>
          </a:bodyPr>
          <a:lstStyle>
            <a:lvl1pPr algn="l">
              <a:defRPr sz="4400" b="1" i="0" spc="100" baseline="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4A70CACF-03AD-CC46-92EA-48723E127CE6}"/>
              </a:ext>
            </a:extLst>
          </p:cNvPr>
          <p:cNvSpPr>
            <a:spLocks noGrp="1"/>
          </p:cNvSpPr>
          <p:nvPr>
            <p:ph type="subTitle" idx="1"/>
          </p:nvPr>
        </p:nvSpPr>
        <p:spPr>
          <a:xfrm>
            <a:off x="590924" y="3238578"/>
            <a:ext cx="10905751" cy="538730"/>
          </a:xfrm>
          <a:prstGeom prst="rect">
            <a:avLst/>
          </a:prstGeom>
        </p:spPr>
        <p:txBody>
          <a:bodyPr anchor="t">
            <a:noAutofit/>
          </a:bodyPr>
          <a:lstStyle>
            <a:lvl1pPr marL="0" indent="0" algn="l">
              <a:buNone/>
              <a:defRPr sz="2000" b="1" i="0" spc="50" baseline="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FF702637-AA50-8B42-A91A-9134A912646D}"/>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AD217B-C783-2542-B203-819ED621AC9A}"/>
              </a:ext>
            </a:extLst>
          </p:cNvPr>
          <p:cNvPicPr>
            <a:picLocks noChangeAspect="1"/>
          </p:cNvPicPr>
          <p:nvPr userDrawn="1"/>
        </p:nvPicPr>
        <p:blipFill>
          <a:blip r:embed="rId2"/>
          <a:srcRect/>
          <a:stretch/>
        </p:blipFill>
        <p:spPr>
          <a:xfrm>
            <a:off x="0" y="0"/>
            <a:ext cx="12192000" cy="165100"/>
          </a:xfrm>
          <a:prstGeom prst="rect">
            <a:avLst/>
          </a:prstGeom>
        </p:spPr>
      </p:pic>
      <p:pic>
        <p:nvPicPr>
          <p:cNvPr id="10" name="Picture 9">
            <a:extLst>
              <a:ext uri="{FF2B5EF4-FFF2-40B4-BE49-F238E27FC236}">
                <a16:creationId xmlns:a16="http://schemas.microsoft.com/office/drawing/2014/main" id="{85C0222A-F395-745C-770E-16FAEACF4A39}"/>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846934668"/>
      </p:ext>
    </p:extLst>
  </p:cSld>
  <p:clrMapOvr>
    <a:overrideClrMapping bg1="lt1" tx1="dk1" bg2="lt2" tx2="dk2" accent1="accent1" accent2="accent2" accent3="accent3" accent4="accent4" accent5="accent5" accent6="accent6" hlink="hlink" folHlink="folHlink"/>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section title page – yellow">
    <p:bg>
      <p:bgPr>
        <a:solidFill>
          <a:srgbClr val="FABD0F"/>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82FE4F-D602-7347-B9F6-0C6B7E7CD228}"/>
              </a:ext>
            </a:extLst>
          </p:cNvPr>
          <p:cNvSpPr>
            <a:spLocks noGrp="1"/>
          </p:cNvSpPr>
          <p:nvPr>
            <p:ph type="ctrTitle"/>
          </p:nvPr>
        </p:nvSpPr>
        <p:spPr>
          <a:xfrm>
            <a:off x="590924" y="838200"/>
            <a:ext cx="10905751" cy="2284568"/>
          </a:xfrm>
          <a:prstGeom prst="rect">
            <a:avLst/>
          </a:prstGeom>
        </p:spPr>
        <p:txBody>
          <a:bodyPr anchor="b">
            <a:noAutofit/>
          </a:bodyPr>
          <a:lstStyle>
            <a:lvl1pPr algn="l">
              <a:defRPr sz="4400" b="1" i="0" spc="10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4A70CACF-03AD-CC46-92EA-48723E127CE6}"/>
              </a:ext>
            </a:extLst>
          </p:cNvPr>
          <p:cNvSpPr>
            <a:spLocks noGrp="1"/>
          </p:cNvSpPr>
          <p:nvPr>
            <p:ph type="subTitle" idx="1"/>
          </p:nvPr>
        </p:nvSpPr>
        <p:spPr>
          <a:xfrm>
            <a:off x="590924" y="3238578"/>
            <a:ext cx="10905751" cy="538730"/>
          </a:xfrm>
          <a:prstGeom prst="rect">
            <a:avLst/>
          </a:prstGeom>
        </p:spPr>
        <p:txBody>
          <a:bodyPr anchor="t">
            <a:noAutofit/>
          </a:bodyPr>
          <a:lstStyle>
            <a:lvl1pPr marL="0" indent="0" algn="l">
              <a:buNone/>
              <a:defRPr sz="2000" b="1" i="0" spc="5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FF702637-AA50-8B42-A91A-9134A912646D}"/>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AD217B-C783-2542-B203-819ED621AC9A}"/>
              </a:ext>
            </a:extLst>
          </p:cNvPr>
          <p:cNvPicPr>
            <a:picLocks noChangeAspect="1"/>
          </p:cNvPicPr>
          <p:nvPr userDrawn="1"/>
        </p:nvPicPr>
        <p:blipFill>
          <a:blip r:embed="rId2"/>
          <a:srcRect/>
          <a:stretch/>
        </p:blipFill>
        <p:spPr>
          <a:xfrm flipH="1">
            <a:off x="0" y="0"/>
            <a:ext cx="12192000" cy="165100"/>
          </a:xfrm>
          <a:prstGeom prst="rect">
            <a:avLst/>
          </a:prstGeom>
        </p:spPr>
      </p:pic>
      <p:pic>
        <p:nvPicPr>
          <p:cNvPr id="10" name="Picture 9">
            <a:extLst>
              <a:ext uri="{FF2B5EF4-FFF2-40B4-BE49-F238E27FC236}">
                <a16:creationId xmlns:a16="http://schemas.microsoft.com/office/drawing/2014/main" id="{07E7EFC7-F625-6A77-0028-CF6571329477}"/>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2013642872"/>
      </p:ext>
    </p:extLst>
  </p:cSld>
  <p:clrMapOvr>
    <a:overrideClrMapping bg1="lt1" tx1="dk1" bg2="lt2" tx2="dk2" accent1="accent1" accent2="accent2" accent3="accent3" accent4="accent4" accent5="accent5" accent6="accent6" hlink="hlink" folHlink="folHlink"/>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title page – grey">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82FE4F-D602-7347-B9F6-0C6B7E7CD228}"/>
              </a:ext>
            </a:extLst>
          </p:cNvPr>
          <p:cNvSpPr>
            <a:spLocks noGrp="1"/>
          </p:cNvSpPr>
          <p:nvPr>
            <p:ph type="ctrTitle"/>
          </p:nvPr>
        </p:nvSpPr>
        <p:spPr>
          <a:xfrm>
            <a:off x="590924" y="838200"/>
            <a:ext cx="10905751" cy="2284568"/>
          </a:xfrm>
          <a:prstGeom prst="rect">
            <a:avLst/>
          </a:prstGeom>
        </p:spPr>
        <p:txBody>
          <a:bodyPr anchor="b">
            <a:noAutofit/>
          </a:bodyPr>
          <a:lstStyle>
            <a:lvl1pPr algn="l">
              <a:defRPr sz="4400" b="1" i="0" spc="10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4A70CACF-03AD-CC46-92EA-48723E127CE6}"/>
              </a:ext>
            </a:extLst>
          </p:cNvPr>
          <p:cNvSpPr>
            <a:spLocks noGrp="1"/>
          </p:cNvSpPr>
          <p:nvPr>
            <p:ph type="subTitle" idx="1"/>
          </p:nvPr>
        </p:nvSpPr>
        <p:spPr>
          <a:xfrm>
            <a:off x="590924" y="3238578"/>
            <a:ext cx="10905751" cy="538730"/>
          </a:xfrm>
          <a:prstGeom prst="rect">
            <a:avLst/>
          </a:prstGeom>
        </p:spPr>
        <p:txBody>
          <a:bodyPr anchor="t">
            <a:noAutofit/>
          </a:bodyPr>
          <a:lstStyle>
            <a:lvl1pPr marL="0" indent="0" algn="l">
              <a:buNone/>
              <a:defRPr sz="2000" b="1" i="0" spc="5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FF702637-AA50-8B42-A91A-9134A912646D}"/>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AD217B-C783-2542-B203-819ED621AC9A}"/>
              </a:ext>
            </a:extLst>
          </p:cNvPr>
          <p:cNvPicPr>
            <a:picLocks noChangeAspect="1"/>
          </p:cNvPicPr>
          <p:nvPr userDrawn="1"/>
        </p:nvPicPr>
        <p:blipFill>
          <a:blip r:embed="rId2"/>
          <a:srcRect/>
          <a:stretch/>
        </p:blipFill>
        <p:spPr>
          <a:xfrm>
            <a:off x="0" y="0"/>
            <a:ext cx="12192000" cy="165100"/>
          </a:xfrm>
          <a:prstGeom prst="rect">
            <a:avLst/>
          </a:prstGeom>
        </p:spPr>
      </p:pic>
      <p:pic>
        <p:nvPicPr>
          <p:cNvPr id="10" name="Picture 9">
            <a:extLst>
              <a:ext uri="{FF2B5EF4-FFF2-40B4-BE49-F238E27FC236}">
                <a16:creationId xmlns:a16="http://schemas.microsoft.com/office/drawing/2014/main" id="{C991851D-3F32-228B-A62B-7E8920B46FC1}"/>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1276565855"/>
      </p:ext>
    </p:extLst>
  </p:cSld>
  <p:clrMapOvr>
    <a:overrideClrMapping bg1="lt1" tx1="dk1" bg2="lt2" tx2="dk2" accent1="accent1" accent2="accent2" accent3="accent3" accent4="accent4" accent5="accent5" accent6="accent6" hlink="hlink" folHlink="folHlink"/>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 paragraph / quote page">
    <p:bg>
      <p:bgPr>
        <a:solidFill>
          <a:schemeClr val="bg1"/>
        </a:solid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74B1D494-1163-FD4D-87D9-F88FDD14180A}"/>
              </a:ext>
            </a:extLst>
          </p:cNvPr>
          <p:cNvSpPr>
            <a:spLocks noGrp="1"/>
          </p:cNvSpPr>
          <p:nvPr>
            <p:ph sz="half" idx="1" hasCustomPrompt="1"/>
          </p:nvPr>
        </p:nvSpPr>
        <p:spPr>
          <a:xfrm>
            <a:off x="1515533" y="838200"/>
            <a:ext cx="9160934" cy="4876800"/>
          </a:xfrm>
          <a:prstGeom prst="rect">
            <a:avLst/>
          </a:prstGeom>
        </p:spPr>
        <p:txBody>
          <a:bodyPr anchor="ctr">
            <a:noAutofit/>
          </a:bodyPr>
          <a:lstStyle>
            <a:lvl1pPr marL="0" indent="0" algn="ctr">
              <a:lnSpc>
                <a:spcPct val="150000"/>
              </a:lnSpc>
              <a:spcBef>
                <a:spcPts val="0"/>
              </a:spcBef>
              <a:spcAft>
                <a:spcPts val="1200"/>
              </a:spcAft>
              <a:buFont typeface="Arial" panose="020B0604020202020204" pitchFamily="34" charset="0"/>
              <a:buNone/>
              <a:tabLst/>
              <a:defRPr sz="22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title style</a:t>
            </a:r>
          </a:p>
        </p:txBody>
      </p:sp>
      <p:pic>
        <p:nvPicPr>
          <p:cNvPr id="6" name="Picture 5">
            <a:extLst>
              <a:ext uri="{FF2B5EF4-FFF2-40B4-BE49-F238E27FC236}">
                <a16:creationId xmlns:a16="http://schemas.microsoft.com/office/drawing/2014/main" id="{39CE587E-971A-AE4C-A03D-10208DBE7F6A}"/>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3505137725"/>
      </p:ext>
    </p:extLst>
  </p:cSld>
  <p:clrMapOvr>
    <a:overrideClrMapping bg1="lt1" tx1="dk1" bg2="lt2" tx2="dk2" accent1="accent1" accent2="accent2" accent3="accent3" accent4="accent4" accent5="accent5" accent6="accent6" hlink="hlink" folHlink="folHlink"/>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age – one colum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5241A-FE81-E045-A53F-CCB1ECEF6369}"/>
              </a:ext>
            </a:extLst>
          </p:cNvPr>
          <p:cNvSpPr>
            <a:spLocks noGrp="1"/>
          </p:cNvSpPr>
          <p:nvPr>
            <p:ph type="title"/>
          </p:nvPr>
        </p:nvSpPr>
        <p:spPr>
          <a:xfrm>
            <a:off x="599585" y="705274"/>
            <a:ext cx="10897200"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74B1D494-1163-FD4D-87D9-F88FDD14180A}"/>
              </a:ext>
            </a:extLst>
          </p:cNvPr>
          <p:cNvSpPr>
            <a:spLocks noGrp="1"/>
          </p:cNvSpPr>
          <p:nvPr>
            <p:ph sz="half" idx="1"/>
          </p:nvPr>
        </p:nvSpPr>
        <p:spPr>
          <a:xfrm>
            <a:off x="599585" y="1442852"/>
            <a:ext cx="10897090"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6" name="Picture 5">
            <a:extLst>
              <a:ext uri="{FF2B5EF4-FFF2-40B4-BE49-F238E27FC236}">
                <a16:creationId xmlns:a16="http://schemas.microsoft.com/office/drawing/2014/main" id="{39CE587E-971A-AE4C-A03D-10208DBE7F6A}"/>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3540822203"/>
      </p:ext>
    </p:extLst>
  </p:cSld>
  <p:clrMapOvr>
    <a:overrideClrMapping bg1="lt1" tx1="dk1" bg2="lt2" tx2="dk2" accent1="accent1" accent2="accent2" accent3="accent3" accent4="accent4" accent5="accent5" accent6="accent6" hlink="hlink" folHlink="folHlink"/>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age – two columns">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292A029-F549-3740-BF04-29AC6D613DB7}"/>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Content Placeholder 2">
            <a:extLst>
              <a:ext uri="{FF2B5EF4-FFF2-40B4-BE49-F238E27FC236}">
                <a16:creationId xmlns:a16="http://schemas.microsoft.com/office/drawing/2014/main" id="{E4710339-FCEB-864A-BE99-139C449C3056}"/>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Content Placeholder 2">
            <a:extLst>
              <a:ext uri="{FF2B5EF4-FFF2-40B4-BE49-F238E27FC236}">
                <a16:creationId xmlns:a16="http://schemas.microsoft.com/office/drawing/2014/main" id="{090E677D-56A4-5F4D-AB35-5014A471F121}"/>
              </a:ext>
            </a:extLst>
          </p:cNvPr>
          <p:cNvSpPr>
            <a:spLocks noGrp="1"/>
          </p:cNvSpPr>
          <p:nvPr>
            <p:ph sz="half" idx="13"/>
          </p:nvPr>
        </p:nvSpPr>
        <p:spPr>
          <a:xfrm>
            <a:off x="6228860"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3" name="Picture 12">
            <a:extLst>
              <a:ext uri="{FF2B5EF4-FFF2-40B4-BE49-F238E27FC236}">
                <a16:creationId xmlns:a16="http://schemas.microsoft.com/office/drawing/2014/main" id="{ED84E749-3BF0-CF43-BD8D-E70FC16313E4}"/>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774644089"/>
      </p:ext>
    </p:extLst>
  </p:cSld>
  <p:clrMapOvr>
    <a:overrideClrMapping bg1="lt1" tx1="dk1" bg2="lt2" tx2="dk2" accent1="accent1" accent2="accent2" accent3="accent3" accent4="accent4" accent5="accent5" accent6="accent6" hlink="hlink" folHlink="folHlink"/>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age with photo">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292A029-F549-3740-BF04-29AC6D613DB7}"/>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01DB2C69-F649-2E41-A435-292B23F4B62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0" name="Picture 9">
            <a:extLst>
              <a:ext uri="{FF2B5EF4-FFF2-40B4-BE49-F238E27FC236}">
                <a16:creationId xmlns:a16="http://schemas.microsoft.com/office/drawing/2014/main" id="{9A518E54-571D-EE4F-9DB6-F9EF51BA09D4}"/>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502890076"/>
      </p:ext>
    </p:extLst>
  </p:cSld>
  <p:clrMapOvr>
    <a:overrideClrMapping bg1="lt1" tx1="dk1" bg2="lt2" tx2="dk2" accent1="accent1" accent2="accent2" accent3="accent3" accent4="accent4" accent5="accent5" accent6="accent6" hlink="hlink" folHlink="folHlink"/>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age with call-out box – grey">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chemeClr val="bg1"/>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490063208"/>
      </p:ext>
    </p:extLst>
  </p:cSld>
  <p:clrMapOvr>
    <a:overrideClrMapping bg1="lt1" tx1="dk1" bg2="lt2" tx2="dk2" accent1="accent1" accent2="accent2" accent3="accent3" accent4="accent4" accent5="accent5" accent6="accent6" hlink="hlink" folHlink="folHlink"/>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04B3BC-6B9E-CB4D-9108-631CA69A8E5E}"/>
              </a:ext>
            </a:extLst>
          </p:cNvPr>
          <p:cNvSpPr>
            <a:spLocks noGrp="1"/>
          </p:cNvSpPr>
          <p:nvPr>
            <p:ph type="body" idx="1"/>
          </p:nvPr>
        </p:nvSpPr>
        <p:spPr>
          <a:xfrm>
            <a:off x="598843" y="1436913"/>
            <a:ext cx="10897832" cy="473528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Placeholder 1">
            <a:extLst>
              <a:ext uri="{FF2B5EF4-FFF2-40B4-BE49-F238E27FC236}">
                <a16:creationId xmlns:a16="http://schemas.microsoft.com/office/drawing/2014/main" id="{CD8A628D-071D-1D45-B08E-140D1CE667CC}"/>
              </a:ext>
            </a:extLst>
          </p:cNvPr>
          <p:cNvSpPr>
            <a:spLocks noGrp="1"/>
          </p:cNvSpPr>
          <p:nvPr>
            <p:ph type="title"/>
          </p:nvPr>
        </p:nvSpPr>
        <p:spPr>
          <a:xfrm>
            <a:off x="598843" y="759701"/>
            <a:ext cx="10897832" cy="643142"/>
          </a:xfrm>
          <a:prstGeom prst="rect">
            <a:avLst/>
          </a:prstGeom>
        </p:spPr>
        <p:txBody>
          <a:bodyPr vert="horz" lIns="91440" tIns="45720" rIns="91440" bIns="45720" rtlCol="0" anchor="t">
            <a:noAutofit/>
          </a:bodyPr>
          <a:lstStyle/>
          <a:p>
            <a:r>
              <a:rPr lang="en-US"/>
              <a:t>Click to edit Master title style</a:t>
            </a:r>
          </a:p>
        </p:txBody>
      </p:sp>
    </p:spTree>
    <p:extLst>
      <p:ext uri="{BB962C8B-B14F-4D97-AF65-F5344CB8AC3E}">
        <p14:creationId xmlns:p14="http://schemas.microsoft.com/office/powerpoint/2010/main" val="2921470179"/>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9" r:id="rId3"/>
    <p:sldLayoutId id="2147483697" r:id="rId4"/>
    <p:sldLayoutId id="2147483703" r:id="rId5"/>
    <p:sldLayoutId id="2147483687" r:id="rId6"/>
    <p:sldLayoutId id="2147483688" r:id="rId7"/>
    <p:sldLayoutId id="2147483695" r:id="rId8"/>
    <p:sldLayoutId id="2147483689" r:id="rId9"/>
    <p:sldLayoutId id="2147483698" r:id="rId10"/>
    <p:sldLayoutId id="2147483700" r:id="rId11"/>
    <p:sldLayoutId id="2147483701" r:id="rId12"/>
    <p:sldLayoutId id="2147483696" r:id="rId13"/>
    <p:sldLayoutId id="2147483693" r:id="rId14"/>
    <p:sldLayoutId id="2147483694" r:id="rId15"/>
    <p:sldLayoutId id="2147483704" r:id="rId16"/>
    <p:sldLayoutId id="2147483705" r:id="rId17"/>
    <p:sldLayoutId id="2147483702" r:id="rId18"/>
    <p:sldLayoutId id="2147483655" r:id="rId19"/>
  </p:sldLayoutIdLst>
  <p:hf hdr="0" ftr="0"/>
  <p:txStyles>
    <p:titleStyle>
      <a:lvl1pPr algn="l" defTabSz="914400" rtl="0" eaLnBrk="1" latinLnBrk="0" hangingPunct="1">
        <a:lnSpc>
          <a:spcPct val="90000"/>
        </a:lnSpc>
        <a:spcBef>
          <a:spcPct val="0"/>
        </a:spcBef>
        <a:buNone/>
        <a:defRPr sz="2600" b="1" i="0" kern="120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p:titleStyle>
    <p:bodyStyle>
      <a:lvl1pPr marL="228600" indent="-228600" algn="l" defTabSz="914400" rtl="0" eaLnBrk="1" latinLnBrk="0" hangingPunct="1">
        <a:lnSpc>
          <a:spcPct val="150000"/>
        </a:lnSpc>
        <a:spcBef>
          <a:spcPts val="0"/>
        </a:spcBef>
        <a:spcAft>
          <a:spcPts val="1200"/>
        </a:spcAft>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228600" algn="l" defTabSz="914400" rtl="0" eaLnBrk="1" latinLnBrk="0" hangingPunct="1">
        <a:lnSpc>
          <a:spcPct val="150000"/>
        </a:lnSpc>
        <a:spcBef>
          <a:spcPts val="0"/>
        </a:spcBef>
        <a:spcAft>
          <a:spcPts val="1200"/>
        </a:spcAft>
        <a:buFont typeface="Arial" panose="020B0604020202020204" pitchFamily="34" charset="0"/>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85800" indent="-225425" algn="l" defTabSz="914400" rtl="0" eaLnBrk="1" latinLnBrk="0" hangingPunct="1">
        <a:lnSpc>
          <a:spcPct val="150000"/>
        </a:lnSpc>
        <a:spcBef>
          <a:spcPts val="0"/>
        </a:spcBef>
        <a:spcAft>
          <a:spcPts val="1200"/>
        </a:spcAft>
        <a:buFont typeface="System Font Regular"/>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14400" indent="-225425" algn="l" defTabSz="914400" rtl="0" eaLnBrk="1" latinLnBrk="0" hangingPunct="1">
        <a:lnSpc>
          <a:spcPct val="150000"/>
        </a:lnSpc>
        <a:spcBef>
          <a:spcPts val="0"/>
        </a:spcBef>
        <a:spcAft>
          <a:spcPts val="1200"/>
        </a:spcAft>
        <a:buFont typeface="Arial" panose="020B0604020202020204" pitchFamily="34" charset="0"/>
        <a:buChar char="•"/>
        <a:tabLst/>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371600" indent="-225425" algn="l" defTabSz="914400" rtl="0" eaLnBrk="1" latinLnBrk="0" hangingPunct="1">
        <a:lnSpc>
          <a:spcPct val="150000"/>
        </a:lnSpc>
        <a:spcBef>
          <a:spcPts val="0"/>
        </a:spcBef>
        <a:spcAft>
          <a:spcPts val="1200"/>
        </a:spcAft>
        <a:buFont typeface="Arial" panose="020B0604020202020204" pitchFamily="34" charset="0"/>
        <a:buChar char="•"/>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16002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18288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20574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8" userDrawn="1">
          <p15:clr>
            <a:srgbClr val="F26B43"/>
          </p15:clr>
        </p15:guide>
        <p15:guide id="2" pos="432" userDrawn="1">
          <p15:clr>
            <a:srgbClr val="F26B43"/>
          </p15:clr>
        </p15:guide>
        <p15:guide id="3" orient="horz" pos="1003" userDrawn="1">
          <p15:clr>
            <a:srgbClr val="F26B43"/>
          </p15:clr>
        </p15:guide>
        <p15:guide id="4" orient="horz" pos="1224" userDrawn="1">
          <p15:clr>
            <a:srgbClr val="F26B43"/>
          </p15:clr>
        </p15:guide>
        <p15:guide id="6" orient="horz" pos="4104" userDrawn="1">
          <p15:clr>
            <a:srgbClr val="F26B43"/>
          </p15:clr>
        </p15:guide>
        <p15:guide id="8" pos="3696" userDrawn="1">
          <p15:clr>
            <a:srgbClr val="F26B43"/>
          </p15:clr>
        </p15:guide>
        <p15:guide id="9" pos="3984" userDrawn="1">
          <p15:clr>
            <a:srgbClr val="F26B43"/>
          </p15:clr>
        </p15:guide>
        <p15:guide id="10" pos="7242" userDrawn="1">
          <p15:clr>
            <a:srgbClr val="F26B43"/>
          </p15:clr>
        </p15:guide>
        <p15:guide id="11" orient="horz" pos="3168" userDrawn="1">
          <p15:clr>
            <a:srgbClr val="F26B43"/>
          </p15:clr>
        </p15:guide>
        <p15:guide id="12" orient="horz" pos="3888" userDrawn="1">
          <p15:clr>
            <a:srgbClr val="F26B43"/>
          </p15:clr>
        </p15:guide>
        <p15:guide id="13" orient="horz" pos="367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emcee.readthedocs.io/en/stable/"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4FD92-B381-0343-90F5-7E7C24033BAD}"/>
              </a:ext>
            </a:extLst>
          </p:cNvPr>
          <p:cNvSpPr>
            <a:spLocks noGrp="1"/>
          </p:cNvSpPr>
          <p:nvPr>
            <p:ph type="ctrTitle"/>
          </p:nvPr>
        </p:nvSpPr>
        <p:spPr/>
        <p:txBody>
          <a:bodyPr/>
          <a:lstStyle/>
          <a:p>
            <a:r>
              <a:rPr lang="en-US">
                <a:latin typeface="Open Sans Semibold"/>
                <a:ea typeface="Open Sans Semibold"/>
                <a:cs typeface="Open Sans Semibold"/>
              </a:rPr>
              <a:t>Machine Learning Model for the Milky Way's Galactic Disk</a:t>
            </a:r>
            <a:endParaRPr lang="en-US"/>
          </a:p>
        </p:txBody>
      </p:sp>
      <p:sp>
        <p:nvSpPr>
          <p:cNvPr id="3" name="Subtitle 2">
            <a:extLst>
              <a:ext uri="{FF2B5EF4-FFF2-40B4-BE49-F238E27FC236}">
                <a16:creationId xmlns:a16="http://schemas.microsoft.com/office/drawing/2014/main" id="{5A4FAF5F-8D52-274A-8B4D-B90D0C892371}"/>
              </a:ext>
            </a:extLst>
          </p:cNvPr>
          <p:cNvSpPr>
            <a:spLocks noGrp="1"/>
          </p:cNvSpPr>
          <p:nvPr>
            <p:ph type="subTitle" idx="1"/>
          </p:nvPr>
        </p:nvSpPr>
        <p:spPr/>
        <p:txBody>
          <a:bodyPr/>
          <a:lstStyle/>
          <a:p>
            <a:r>
              <a:rPr lang="en-US" dirty="0">
                <a:latin typeface="Open Sans Semibold"/>
                <a:ea typeface="Open Sans Semibold"/>
                <a:cs typeface="Open Sans Semibold"/>
              </a:rPr>
              <a:t>CASST Sympo</a:t>
            </a:r>
            <a:r>
              <a:rPr lang="en-US">
                <a:latin typeface="Open Sans Semibold"/>
                <a:ea typeface="Open Sans Semibold"/>
                <a:cs typeface="Open Sans Semibold"/>
              </a:rPr>
              <a:t>sium 2026</a:t>
            </a:r>
            <a:endParaRPr lang="en-US"/>
          </a:p>
        </p:txBody>
      </p:sp>
      <p:sp>
        <p:nvSpPr>
          <p:cNvPr id="4" name="Text Placeholder 3">
            <a:extLst>
              <a:ext uri="{FF2B5EF4-FFF2-40B4-BE49-F238E27FC236}">
                <a16:creationId xmlns:a16="http://schemas.microsoft.com/office/drawing/2014/main" id="{BE68920F-5895-4747-8AE1-389F822AC191}"/>
              </a:ext>
            </a:extLst>
          </p:cNvPr>
          <p:cNvSpPr>
            <a:spLocks noGrp="1"/>
          </p:cNvSpPr>
          <p:nvPr>
            <p:ph type="body" sz="quarter" idx="10"/>
          </p:nvPr>
        </p:nvSpPr>
        <p:spPr/>
        <p:txBody>
          <a:bodyPr/>
          <a:lstStyle/>
          <a:p>
            <a:r>
              <a:rPr lang="en-US" sz="1300">
                <a:latin typeface="Open Sans"/>
                <a:ea typeface="Open Sans"/>
                <a:cs typeface="Open Sans"/>
              </a:rPr>
              <a:t>AUGUST 12, 2026</a:t>
            </a:r>
          </a:p>
        </p:txBody>
      </p:sp>
      <p:sp>
        <p:nvSpPr>
          <p:cNvPr id="6" name="Subtitle 2">
            <a:extLst>
              <a:ext uri="{FF2B5EF4-FFF2-40B4-BE49-F238E27FC236}">
                <a16:creationId xmlns:a16="http://schemas.microsoft.com/office/drawing/2014/main" id="{C412C0AC-DDB8-29C0-89E8-89B10415205C}"/>
              </a:ext>
            </a:extLst>
          </p:cNvPr>
          <p:cNvSpPr txBox="1">
            <a:spLocks/>
          </p:cNvSpPr>
          <p:nvPr/>
        </p:nvSpPr>
        <p:spPr>
          <a:xfrm>
            <a:off x="592806" y="3767274"/>
            <a:ext cx="10891875" cy="538730"/>
          </a:xfrm>
          <a:prstGeom prst="rect">
            <a:avLst/>
          </a:prstGeom>
        </p:spPr>
        <p:txBody>
          <a:bodyPr vert="horz" lIns="91440" tIns="45720" rIns="91440" bIns="45720" rtlCol="0" anchor="t">
            <a:noAutofit/>
          </a:bodyPr>
          <a:lstStyle>
            <a:lvl1pPr marL="0" indent="0" algn="l" defTabSz="914400" rtl="0" eaLnBrk="1" latinLnBrk="0" hangingPunct="1">
              <a:lnSpc>
                <a:spcPct val="150000"/>
              </a:lnSpc>
              <a:spcBef>
                <a:spcPts val="0"/>
              </a:spcBef>
              <a:spcAft>
                <a:spcPts val="1200"/>
              </a:spcAft>
              <a:buFont typeface="Arial" panose="020B0604020202020204" pitchFamily="34" charset="0"/>
              <a:buNone/>
              <a:defRPr sz="2000" b="1" i="0" kern="1200" spc="50" baseline="0">
                <a:solidFill>
                  <a:srgbClr val="FABD0F"/>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defTabSz="914400" rtl="0" eaLnBrk="1" latinLnBrk="0" hangingPunct="1">
              <a:lnSpc>
                <a:spcPct val="150000"/>
              </a:lnSpc>
              <a:spcBef>
                <a:spcPts val="0"/>
              </a:spcBef>
              <a:spcAft>
                <a:spcPts val="1200"/>
              </a:spcAft>
              <a:buFont typeface="Arial" panose="020B0604020202020204" pitchFamily="34" charset="0"/>
              <a:buNone/>
              <a:tabLst/>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150000"/>
              </a:lnSpc>
              <a:spcBef>
                <a:spcPts val="0"/>
              </a:spcBef>
              <a:spcAft>
                <a:spcPts val="1200"/>
              </a:spcAft>
              <a:buFont typeface="System Font Regular"/>
              <a:buNone/>
              <a:tabLst/>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150000"/>
              </a:lnSpc>
              <a:spcBef>
                <a:spcPts val="0"/>
              </a:spcBef>
              <a:spcAft>
                <a:spcPts val="1200"/>
              </a:spcAft>
              <a:buFont typeface="Arial" panose="020B0604020202020204" pitchFamily="34" charset="0"/>
              <a:buNone/>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marR="0" indent="0" algn="ctr" defTabSz="914400" rtl="0" eaLnBrk="1" fontAlgn="auto" latinLnBrk="0" hangingPunct="1">
              <a:lnSpc>
                <a:spcPct val="150000"/>
              </a:lnSpc>
              <a:spcBef>
                <a:spcPts val="0"/>
              </a:spcBef>
              <a:spcAft>
                <a:spcPts val="1200"/>
              </a:spcAft>
              <a:buClrTx/>
              <a:buSzTx/>
              <a:buFont typeface="Arial" panose="020B0604020202020204" pitchFamily="34" charset="0"/>
              <a:buNone/>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150000"/>
              </a:lnSpc>
              <a:spcBef>
                <a:spcPts val="0"/>
              </a:spcBef>
              <a:spcAft>
                <a:spcPts val="1200"/>
              </a:spcAft>
              <a:buFont typeface="Arial" panose="020B0604020202020204" pitchFamily="34" charset="0"/>
              <a:buNone/>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2743200" indent="0" algn="ctr" defTabSz="914400" rtl="0" eaLnBrk="1" latinLnBrk="0" hangingPunct="1">
              <a:lnSpc>
                <a:spcPct val="150000"/>
              </a:lnSpc>
              <a:spcBef>
                <a:spcPts val="0"/>
              </a:spcBef>
              <a:spcAft>
                <a:spcPts val="1200"/>
              </a:spcAft>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3200400" indent="0" algn="ctr" defTabSz="914400" rtl="0" eaLnBrk="1" latinLnBrk="0" hangingPunct="1">
              <a:lnSpc>
                <a:spcPct val="150000"/>
              </a:lnSpc>
              <a:spcBef>
                <a:spcPts val="0"/>
              </a:spcBef>
              <a:spcAft>
                <a:spcPts val="1200"/>
              </a:spcAft>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3657600" indent="0" algn="ctr" defTabSz="914400" rtl="0" eaLnBrk="1" latinLnBrk="0" hangingPunct="1">
              <a:lnSpc>
                <a:spcPct val="150000"/>
              </a:lnSpc>
              <a:spcBef>
                <a:spcPts val="0"/>
              </a:spcBef>
              <a:spcAft>
                <a:spcPts val="1200"/>
              </a:spcAft>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r>
              <a:rPr lang="en-US" sz="1800" dirty="0">
                <a:latin typeface="Open Sans Semibold"/>
                <a:ea typeface="Open Sans Semibold"/>
                <a:cs typeface="Open Sans Semibold"/>
              </a:rPr>
              <a:t>Isabella Botelho, Lawrence </a:t>
            </a:r>
            <a:r>
              <a:rPr lang="en-US" sz="1800" dirty="0" err="1">
                <a:latin typeface="Open Sans Semibold"/>
                <a:ea typeface="Open Sans Semibold"/>
                <a:cs typeface="Open Sans Semibold"/>
              </a:rPr>
              <a:t>Widrow</a:t>
            </a:r>
            <a:endParaRPr lang="en-US" sz="1800" dirty="0" err="1"/>
          </a:p>
        </p:txBody>
      </p:sp>
    </p:spTree>
    <p:extLst>
      <p:ext uri="{BB962C8B-B14F-4D97-AF65-F5344CB8AC3E}">
        <p14:creationId xmlns:p14="http://schemas.microsoft.com/office/powerpoint/2010/main" val="2782339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2E9839-50B8-CCCA-573C-6D53E1732EBC}"/>
              </a:ext>
            </a:extLst>
          </p:cNvPr>
          <p:cNvSpPr>
            <a:spLocks noGrp="1"/>
          </p:cNvSpPr>
          <p:nvPr>
            <p:ph sz="half" idx="1"/>
          </p:nvPr>
        </p:nvSpPr>
        <p:spPr>
          <a:xfrm>
            <a:off x="611293" y="584200"/>
            <a:ext cx="7188012" cy="772160"/>
          </a:xfrm>
        </p:spPr>
        <p:txBody>
          <a:bodyPr vert="horz" lIns="91440" tIns="45720" rIns="91440" bIns="45720" rtlCol="0" anchor="t">
            <a:noAutofit/>
          </a:bodyPr>
          <a:lstStyle/>
          <a:p>
            <a:pPr algn="l"/>
            <a:r>
              <a:rPr lang="en-US" sz="2800">
                <a:latin typeface="Open Sans Semibold"/>
                <a:ea typeface="Open Sans Semibold"/>
                <a:cs typeface="Open Sans Semibold"/>
              </a:rPr>
              <a:t>Comparison to Other Fitting Methods</a:t>
            </a:r>
            <a:endParaRPr lang="en-US" sz="2800"/>
          </a:p>
        </p:txBody>
      </p:sp>
      <p:sp>
        <p:nvSpPr>
          <p:cNvPr id="4" name="TextBox 3">
            <a:extLst>
              <a:ext uri="{FF2B5EF4-FFF2-40B4-BE49-F238E27FC236}">
                <a16:creationId xmlns:a16="http://schemas.microsoft.com/office/drawing/2014/main" id="{C092A5CB-1E93-F229-E77E-9608F24DEA0F}"/>
              </a:ext>
            </a:extLst>
          </p:cNvPr>
          <p:cNvSpPr txBox="1"/>
          <p:nvPr/>
        </p:nvSpPr>
        <p:spPr>
          <a:xfrm>
            <a:off x="299357"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p>
        </p:txBody>
      </p:sp>
      <p:sp>
        <p:nvSpPr>
          <p:cNvPr id="3" name="TextBox 2">
            <a:extLst>
              <a:ext uri="{FF2B5EF4-FFF2-40B4-BE49-F238E27FC236}">
                <a16:creationId xmlns:a16="http://schemas.microsoft.com/office/drawing/2014/main" id="{036CCC5E-CB64-0CA7-81DB-6FEC04B3C57A}"/>
              </a:ext>
            </a:extLst>
          </p:cNvPr>
          <p:cNvSpPr txBox="1"/>
          <p:nvPr/>
        </p:nvSpPr>
        <p:spPr>
          <a:xfrm>
            <a:off x="612422" y="1294930"/>
            <a:ext cx="106426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latin typeface="Open Sans"/>
                <a:ea typeface="Open Sans"/>
                <a:cs typeface="Open Sans"/>
              </a:rPr>
              <a:t>To compare the effectiveness to this process, I generated mock data using one gravitational potential </a:t>
            </a:r>
            <a:r>
              <a:rPr lang="en-US" i="1">
                <a:latin typeface="Open Sans"/>
                <a:ea typeface="Open Sans"/>
                <a:cs typeface="Open Sans"/>
              </a:rPr>
              <a:t>and fitted it with another. </a:t>
            </a:r>
          </a:p>
        </p:txBody>
      </p:sp>
      <p:pic>
        <p:nvPicPr>
          <p:cNvPr id="5" name="Picture 4">
            <a:extLst>
              <a:ext uri="{FF2B5EF4-FFF2-40B4-BE49-F238E27FC236}">
                <a16:creationId xmlns:a16="http://schemas.microsoft.com/office/drawing/2014/main" id="{B5E2CF16-1A16-3280-EFE5-575CC49DC11A}"/>
              </a:ext>
            </a:extLst>
          </p:cNvPr>
          <p:cNvPicPr>
            <a:picLocks noChangeAspect="1"/>
          </p:cNvPicPr>
          <p:nvPr/>
        </p:nvPicPr>
        <p:blipFill>
          <a:blip r:embed="rId3"/>
          <a:stretch>
            <a:fillRect/>
          </a:stretch>
        </p:blipFill>
        <p:spPr>
          <a:xfrm>
            <a:off x="614366" y="1994368"/>
            <a:ext cx="3982970" cy="4120446"/>
          </a:xfrm>
          <a:prstGeom prst="rect">
            <a:avLst/>
          </a:prstGeom>
        </p:spPr>
      </p:pic>
      <p:pic>
        <p:nvPicPr>
          <p:cNvPr id="6" name="Picture 5">
            <a:extLst>
              <a:ext uri="{FF2B5EF4-FFF2-40B4-BE49-F238E27FC236}">
                <a16:creationId xmlns:a16="http://schemas.microsoft.com/office/drawing/2014/main" id="{FB6D4267-0758-0A75-2EC9-FEB6BE25EAF6}"/>
              </a:ext>
            </a:extLst>
          </p:cNvPr>
          <p:cNvPicPr>
            <a:picLocks noChangeAspect="1"/>
          </p:cNvPicPr>
          <p:nvPr/>
        </p:nvPicPr>
        <p:blipFill>
          <a:blip r:embed="rId4"/>
          <a:stretch>
            <a:fillRect/>
          </a:stretch>
        </p:blipFill>
        <p:spPr>
          <a:xfrm>
            <a:off x="5055540" y="1997017"/>
            <a:ext cx="5486400" cy="4143375"/>
          </a:xfrm>
          <a:prstGeom prst="rect">
            <a:avLst/>
          </a:prstGeom>
        </p:spPr>
      </p:pic>
      <p:sp>
        <p:nvSpPr>
          <p:cNvPr id="8" name="TextBox 7">
            <a:extLst>
              <a:ext uri="{FF2B5EF4-FFF2-40B4-BE49-F238E27FC236}">
                <a16:creationId xmlns:a16="http://schemas.microsoft.com/office/drawing/2014/main" id="{EB25F79E-CD07-C07D-EB45-1E321D4D298C}"/>
              </a:ext>
            </a:extLst>
          </p:cNvPr>
          <p:cNvSpPr txBox="1"/>
          <p:nvPr/>
        </p:nvSpPr>
        <p:spPr>
          <a:xfrm>
            <a:off x="8446172"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atin typeface="Open Sans"/>
                <a:ea typeface="Open Sans"/>
                <a:cs typeface="Open Sans"/>
              </a:rPr>
              <a:t>10</a:t>
            </a:r>
            <a:endParaRPr lang="en-US" dirty="0">
              <a:latin typeface="Open Sans"/>
              <a:ea typeface="Open Sans"/>
              <a:cs typeface="Open Sans"/>
            </a:endParaRPr>
          </a:p>
        </p:txBody>
      </p:sp>
    </p:spTree>
    <p:extLst>
      <p:ext uri="{BB962C8B-B14F-4D97-AF65-F5344CB8AC3E}">
        <p14:creationId xmlns:p14="http://schemas.microsoft.com/office/powerpoint/2010/main" val="1173829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209E1F8-D3CB-92A5-46C1-F23F177E5840}"/>
              </a:ext>
            </a:extLst>
          </p:cNvPr>
          <p:cNvSpPr/>
          <p:nvPr/>
        </p:nvSpPr>
        <p:spPr>
          <a:xfrm>
            <a:off x="-14199" y="-3550"/>
            <a:ext cx="12215522" cy="1626210"/>
          </a:xfrm>
          <a:prstGeom prst="rect">
            <a:avLst/>
          </a:prstGeom>
          <a:solidFill>
            <a:schemeClr val="accent1"/>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880F41-69B2-FFC5-305E-44F8FC31AA8A}"/>
              </a:ext>
            </a:extLst>
          </p:cNvPr>
          <p:cNvSpPr>
            <a:spLocks noGrp="1"/>
          </p:cNvSpPr>
          <p:nvPr>
            <p:ph type="title"/>
          </p:nvPr>
        </p:nvSpPr>
        <p:spPr>
          <a:xfrm>
            <a:off x="599585" y="563760"/>
            <a:ext cx="10897200" cy="627189"/>
          </a:xfrm>
        </p:spPr>
        <p:txBody>
          <a:bodyPr/>
          <a:lstStyle/>
          <a:p>
            <a:r>
              <a:rPr lang="en-US" sz="2800">
                <a:solidFill>
                  <a:schemeClr val="bg2"/>
                </a:solidFill>
                <a:latin typeface="Open Sans Semibold"/>
                <a:ea typeface="Open Sans Semibold"/>
                <a:cs typeface="Open Sans Semibold"/>
              </a:rPr>
              <a:t>Conclusion</a:t>
            </a:r>
            <a:endParaRPr lang="en-US" sz="2800" dirty="0" err="1">
              <a:solidFill>
                <a:schemeClr val="bg2"/>
              </a:solidFill>
            </a:endParaRPr>
          </a:p>
        </p:txBody>
      </p:sp>
      <p:sp>
        <p:nvSpPr>
          <p:cNvPr id="5" name="TextBox 4">
            <a:extLst>
              <a:ext uri="{FF2B5EF4-FFF2-40B4-BE49-F238E27FC236}">
                <a16:creationId xmlns:a16="http://schemas.microsoft.com/office/drawing/2014/main" id="{5DDD1DB7-773C-BFAA-ED77-30FCA49C1F40}"/>
              </a:ext>
            </a:extLst>
          </p:cNvPr>
          <p:cNvSpPr txBox="1"/>
          <p:nvPr/>
        </p:nvSpPr>
        <p:spPr>
          <a:xfrm>
            <a:off x="299357"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p>
        </p:txBody>
      </p:sp>
      <p:sp>
        <p:nvSpPr>
          <p:cNvPr id="7" name="TextBox 6">
            <a:extLst>
              <a:ext uri="{FF2B5EF4-FFF2-40B4-BE49-F238E27FC236}">
                <a16:creationId xmlns:a16="http://schemas.microsoft.com/office/drawing/2014/main" id="{69193731-CCA4-71D4-91C8-00CAE37481F7}"/>
              </a:ext>
            </a:extLst>
          </p:cNvPr>
          <p:cNvSpPr txBox="1"/>
          <p:nvPr/>
        </p:nvSpPr>
        <p:spPr>
          <a:xfrm>
            <a:off x="618705" y="1959428"/>
            <a:ext cx="11150565" cy="38903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50000"/>
              </a:lnSpc>
              <a:spcAft>
                <a:spcPts val="1200"/>
              </a:spcAft>
              <a:buFont typeface="Arial"/>
              <a:buChar char="•"/>
            </a:pPr>
            <a:r>
              <a:rPr lang="en-US" sz="2000">
                <a:latin typeface="Open Sans"/>
                <a:ea typeface="Open Sans"/>
                <a:cs typeface="Open Sans"/>
              </a:rPr>
              <a:t>Bayesian statistical methods provide poor parametric recovery when fitting data to an incorrect model.</a:t>
            </a:r>
            <a:endParaRPr lang="en-US"/>
          </a:p>
          <a:p>
            <a:pPr marL="342900" indent="-342900">
              <a:lnSpc>
                <a:spcPct val="150000"/>
              </a:lnSpc>
              <a:spcAft>
                <a:spcPts val="1200"/>
              </a:spcAft>
              <a:buFont typeface="Arial"/>
              <a:buChar char="•"/>
            </a:pPr>
            <a:r>
              <a:rPr lang="en-US" sz="2000">
                <a:latin typeface="Open Sans"/>
                <a:ea typeface="Open Sans"/>
                <a:cs typeface="Open Sans"/>
              </a:rPr>
              <a:t>Using a machine learning algorithm for fitting provides room for wrongness in the model. </a:t>
            </a:r>
          </a:p>
          <a:p>
            <a:pPr marL="342900" indent="-342900">
              <a:lnSpc>
                <a:spcPct val="150000"/>
              </a:lnSpc>
              <a:spcAft>
                <a:spcPts val="1200"/>
              </a:spcAft>
              <a:buFont typeface="Arial"/>
              <a:buChar char="•"/>
            </a:pPr>
            <a:r>
              <a:rPr lang="en-US" sz="2000" dirty="0">
                <a:latin typeface="Open Sans"/>
                <a:ea typeface="Open Sans"/>
                <a:cs typeface="Open Sans"/>
              </a:rPr>
              <a:t>In a fit using 1000 simulated particles, LGCP recovered the correct parameters while a </a:t>
            </a:r>
            <a:r>
              <a:rPr lang="en-US" sz="2000">
                <a:latin typeface="Open Sans"/>
                <a:ea typeface="Open Sans"/>
                <a:cs typeface="Open Sans"/>
              </a:rPr>
              <a:t>Bayesian statistical method couldn't.</a:t>
            </a:r>
          </a:p>
          <a:p>
            <a:pPr marL="342900" indent="-342900">
              <a:lnSpc>
                <a:spcPct val="150000"/>
              </a:lnSpc>
              <a:spcAft>
                <a:spcPts val="1200"/>
              </a:spcAft>
              <a:buFont typeface="Arial"/>
              <a:buChar char="•"/>
            </a:pPr>
            <a:endParaRPr lang="en-US" sz="2000" dirty="0">
              <a:latin typeface="Open Sans"/>
              <a:ea typeface="Open Sans"/>
              <a:cs typeface="Open Sans"/>
            </a:endParaRPr>
          </a:p>
          <a:p>
            <a:pPr marL="342900" indent="-342900">
              <a:lnSpc>
                <a:spcPct val="150000"/>
              </a:lnSpc>
              <a:spcAft>
                <a:spcPts val="1200"/>
              </a:spcAft>
              <a:buFont typeface="Arial"/>
              <a:buChar char="•"/>
            </a:pPr>
            <a:endParaRPr lang="en-US" sz="2000" i="1">
              <a:latin typeface="Open Sans"/>
              <a:ea typeface="Open Sans"/>
              <a:cs typeface="Open Sans"/>
            </a:endParaRPr>
          </a:p>
        </p:txBody>
      </p:sp>
      <p:sp>
        <p:nvSpPr>
          <p:cNvPr id="9" name="TextBox 8">
            <a:extLst>
              <a:ext uri="{FF2B5EF4-FFF2-40B4-BE49-F238E27FC236}">
                <a16:creationId xmlns:a16="http://schemas.microsoft.com/office/drawing/2014/main" id="{F2EF4079-367A-A25E-48BC-51072E2DEABB}"/>
              </a:ext>
            </a:extLst>
          </p:cNvPr>
          <p:cNvSpPr txBox="1"/>
          <p:nvPr/>
        </p:nvSpPr>
        <p:spPr>
          <a:xfrm>
            <a:off x="8446172"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atin typeface="Open Sans"/>
                <a:ea typeface="Open Sans"/>
                <a:cs typeface="Open Sans"/>
              </a:rPr>
              <a:t>11</a:t>
            </a:r>
            <a:endParaRPr lang="en-US" dirty="0">
              <a:latin typeface="Open Sans"/>
              <a:ea typeface="Open Sans"/>
              <a:cs typeface="Open Sans"/>
            </a:endParaRPr>
          </a:p>
        </p:txBody>
      </p:sp>
    </p:spTree>
    <p:extLst>
      <p:ext uri="{BB962C8B-B14F-4D97-AF65-F5344CB8AC3E}">
        <p14:creationId xmlns:p14="http://schemas.microsoft.com/office/powerpoint/2010/main" val="2151062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53215-A71C-285B-B015-20988A5C0C2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68009D0-E6A9-B554-9A8D-5A2A58A1B9A5}"/>
              </a:ext>
            </a:extLst>
          </p:cNvPr>
          <p:cNvSpPr/>
          <p:nvPr/>
        </p:nvSpPr>
        <p:spPr>
          <a:xfrm>
            <a:off x="-14199" y="-3550"/>
            <a:ext cx="12215522" cy="16262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9D58B9-23F9-4A98-E4BD-929A7238F956}"/>
              </a:ext>
            </a:extLst>
          </p:cNvPr>
          <p:cNvSpPr>
            <a:spLocks noGrp="1"/>
          </p:cNvSpPr>
          <p:nvPr>
            <p:ph type="title"/>
          </p:nvPr>
        </p:nvSpPr>
        <p:spPr>
          <a:xfrm>
            <a:off x="599585" y="563760"/>
            <a:ext cx="10897200" cy="627189"/>
          </a:xfrm>
        </p:spPr>
        <p:txBody>
          <a:bodyPr/>
          <a:lstStyle/>
          <a:p>
            <a:r>
              <a:rPr lang="en-US" sz="2800">
                <a:solidFill>
                  <a:schemeClr val="bg2"/>
                </a:solidFill>
                <a:latin typeface="Open Sans Semibold"/>
                <a:ea typeface="Open Sans Semibold"/>
                <a:cs typeface="Open Sans Semibold"/>
              </a:rPr>
              <a:t>Next Steps</a:t>
            </a:r>
            <a:endParaRPr lang="en-US" sz="2800">
              <a:solidFill>
                <a:schemeClr val="bg2"/>
              </a:solidFill>
            </a:endParaRPr>
          </a:p>
        </p:txBody>
      </p:sp>
      <p:sp>
        <p:nvSpPr>
          <p:cNvPr id="5" name="TextBox 4">
            <a:extLst>
              <a:ext uri="{FF2B5EF4-FFF2-40B4-BE49-F238E27FC236}">
                <a16:creationId xmlns:a16="http://schemas.microsoft.com/office/drawing/2014/main" id="{7B729D4F-415D-2FCF-F375-C96AF6B66B55}"/>
              </a:ext>
            </a:extLst>
          </p:cNvPr>
          <p:cNvSpPr txBox="1"/>
          <p:nvPr/>
        </p:nvSpPr>
        <p:spPr>
          <a:xfrm>
            <a:off x="693963" y="1959428"/>
            <a:ext cx="11075307" cy="23514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50000"/>
              </a:lnSpc>
              <a:spcAft>
                <a:spcPts val="1200"/>
              </a:spcAft>
              <a:buFont typeface="Arial"/>
              <a:buChar char="•"/>
            </a:pPr>
            <a:r>
              <a:rPr lang="en-US" sz="2000">
                <a:latin typeface="Open Sans"/>
                <a:ea typeface="Open Sans"/>
                <a:cs typeface="Open Sans"/>
              </a:rPr>
              <a:t>Adding an additional mixture model in </a:t>
            </a:r>
            <a:r>
              <a:rPr lang="en-US" sz="2000" i="1">
                <a:latin typeface="Open Sans"/>
                <a:ea typeface="Open Sans"/>
                <a:cs typeface="Open Sans"/>
              </a:rPr>
              <a:t>f</a:t>
            </a:r>
            <a:endParaRPr lang="en-US"/>
          </a:p>
          <a:p>
            <a:pPr marL="342900" indent="-342900">
              <a:lnSpc>
                <a:spcPct val="150000"/>
              </a:lnSpc>
              <a:spcAft>
                <a:spcPts val="1200"/>
              </a:spcAft>
              <a:buFont typeface="Arial"/>
              <a:buChar char="•"/>
            </a:pPr>
            <a:r>
              <a:rPr lang="en-US" sz="2000">
                <a:latin typeface="Open Sans"/>
                <a:ea typeface="Open Sans"/>
                <a:cs typeface="Open Sans"/>
              </a:rPr>
              <a:t>Moving on from the 1D simplification to a full 3D, multi-component disk</a:t>
            </a:r>
            <a:endParaRPr lang="en-US" sz="2000" dirty="0">
              <a:latin typeface="Open Sans"/>
              <a:ea typeface="Open Sans"/>
              <a:cs typeface="Open Sans"/>
            </a:endParaRPr>
          </a:p>
          <a:p>
            <a:pPr marL="342900" indent="-342900">
              <a:lnSpc>
                <a:spcPct val="150000"/>
              </a:lnSpc>
              <a:spcAft>
                <a:spcPts val="1200"/>
              </a:spcAft>
              <a:buFont typeface="Arial"/>
              <a:buChar char="•"/>
            </a:pPr>
            <a:r>
              <a:rPr lang="en-US" sz="2000">
                <a:latin typeface="Open Sans"/>
                <a:ea typeface="Open Sans"/>
                <a:cs typeface="Open Sans"/>
              </a:rPr>
              <a:t>Using data from Gaia DR3 and the soon to be released Gaia DR4 for fitting</a:t>
            </a:r>
            <a:endParaRPr lang="en-US" sz="2000" dirty="0">
              <a:latin typeface="Open Sans"/>
              <a:ea typeface="Open Sans"/>
              <a:cs typeface="Open Sans"/>
            </a:endParaRPr>
          </a:p>
          <a:p>
            <a:pPr marL="342900" indent="-342900">
              <a:lnSpc>
                <a:spcPct val="150000"/>
              </a:lnSpc>
              <a:spcAft>
                <a:spcPts val="1200"/>
              </a:spcAft>
              <a:buFont typeface="Arial"/>
              <a:buChar char="•"/>
            </a:pPr>
            <a:endParaRPr lang="en-US" sz="2000" i="1">
              <a:latin typeface="Open Sans"/>
              <a:ea typeface="Open Sans"/>
              <a:cs typeface="Open Sans"/>
            </a:endParaRPr>
          </a:p>
        </p:txBody>
      </p:sp>
      <p:sp>
        <p:nvSpPr>
          <p:cNvPr id="6" name="TextBox 5">
            <a:extLst>
              <a:ext uri="{FF2B5EF4-FFF2-40B4-BE49-F238E27FC236}">
                <a16:creationId xmlns:a16="http://schemas.microsoft.com/office/drawing/2014/main" id="{B8F7B215-5033-8E1B-2CB0-23F04A768231}"/>
              </a:ext>
            </a:extLst>
          </p:cNvPr>
          <p:cNvSpPr txBox="1"/>
          <p:nvPr/>
        </p:nvSpPr>
        <p:spPr>
          <a:xfrm>
            <a:off x="299357"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p>
        </p:txBody>
      </p:sp>
      <p:sp>
        <p:nvSpPr>
          <p:cNvPr id="7" name="TextBox 6">
            <a:extLst>
              <a:ext uri="{FF2B5EF4-FFF2-40B4-BE49-F238E27FC236}">
                <a16:creationId xmlns:a16="http://schemas.microsoft.com/office/drawing/2014/main" id="{C2F3BC4A-E8DF-BF28-B335-4B781B8F4C3C}"/>
              </a:ext>
            </a:extLst>
          </p:cNvPr>
          <p:cNvSpPr txBox="1"/>
          <p:nvPr/>
        </p:nvSpPr>
        <p:spPr>
          <a:xfrm>
            <a:off x="8446172"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atin typeface="Open Sans"/>
                <a:ea typeface="Open Sans"/>
                <a:cs typeface="Open Sans"/>
              </a:rPr>
              <a:t>12</a:t>
            </a:r>
            <a:endParaRPr lang="en-US" dirty="0">
              <a:latin typeface="Open Sans"/>
              <a:ea typeface="Open Sans"/>
              <a:cs typeface="Open Sans"/>
            </a:endParaRPr>
          </a:p>
        </p:txBody>
      </p:sp>
    </p:spTree>
    <p:extLst>
      <p:ext uri="{BB962C8B-B14F-4D97-AF65-F5344CB8AC3E}">
        <p14:creationId xmlns:p14="http://schemas.microsoft.com/office/powerpoint/2010/main" val="931125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AB22B-646B-B5BA-E708-BBE915B9B140}"/>
              </a:ext>
            </a:extLst>
          </p:cNvPr>
          <p:cNvSpPr>
            <a:spLocks noGrp="1"/>
          </p:cNvSpPr>
          <p:nvPr>
            <p:ph type="ctrTitle"/>
          </p:nvPr>
        </p:nvSpPr>
        <p:spPr/>
        <p:txBody>
          <a:bodyPr/>
          <a:lstStyle/>
          <a:p>
            <a:r>
              <a:rPr lang="en-US">
                <a:latin typeface="Open Sans Semibold"/>
                <a:ea typeface="Open Sans Semibold"/>
                <a:cs typeface="Open Sans Semibold"/>
              </a:rPr>
              <a:t>Thank you, any questions?</a:t>
            </a:r>
            <a:endParaRPr lang="en-US"/>
          </a:p>
        </p:txBody>
      </p:sp>
      <p:sp>
        <p:nvSpPr>
          <p:cNvPr id="5" name="TextBox 4">
            <a:extLst>
              <a:ext uri="{FF2B5EF4-FFF2-40B4-BE49-F238E27FC236}">
                <a16:creationId xmlns:a16="http://schemas.microsoft.com/office/drawing/2014/main" id="{3ADA7060-E443-8BF6-3460-E60D1208A9CF}"/>
              </a:ext>
            </a:extLst>
          </p:cNvPr>
          <p:cNvSpPr txBox="1"/>
          <p:nvPr/>
        </p:nvSpPr>
        <p:spPr>
          <a:xfrm>
            <a:off x="289950" y="6081788"/>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p>
        </p:txBody>
      </p:sp>
    </p:spTree>
    <p:extLst>
      <p:ext uri="{BB962C8B-B14F-4D97-AF65-F5344CB8AC3E}">
        <p14:creationId xmlns:p14="http://schemas.microsoft.com/office/powerpoint/2010/main" val="3437412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B7F5-2305-AF78-4914-77401A9FE328}"/>
              </a:ext>
            </a:extLst>
          </p:cNvPr>
          <p:cNvSpPr>
            <a:spLocks noGrp="1"/>
          </p:cNvSpPr>
          <p:nvPr>
            <p:ph type="title"/>
          </p:nvPr>
        </p:nvSpPr>
        <p:spPr/>
        <p:txBody>
          <a:bodyPr/>
          <a:lstStyle/>
          <a:p>
            <a:r>
              <a:rPr lang="en-US" dirty="0">
                <a:latin typeface="Open Sans Semibold"/>
                <a:ea typeface="Open Sans Semibold"/>
                <a:cs typeface="Open Sans Semibold"/>
              </a:rPr>
              <a:t>Galac</a:t>
            </a:r>
            <a:r>
              <a:rPr lang="en-US">
                <a:latin typeface="Open Sans Semibold"/>
                <a:ea typeface="Open Sans Semibold"/>
                <a:cs typeface="Open Sans Semibold"/>
              </a:rPr>
              <a:t>tic Dynamics Background</a:t>
            </a:r>
            <a:endParaRPr lang="en-US"/>
          </a:p>
        </p:txBody>
      </p:sp>
      <p:pic>
        <p:nvPicPr>
          <p:cNvPr id="4" name="Content Placeholder 3">
            <a:extLst>
              <a:ext uri="{FF2B5EF4-FFF2-40B4-BE49-F238E27FC236}">
                <a16:creationId xmlns:a16="http://schemas.microsoft.com/office/drawing/2014/main" id="{A12585F4-79A7-C25A-6480-BB92F3D087D4}"/>
              </a:ext>
            </a:extLst>
          </p:cNvPr>
          <p:cNvPicPr>
            <a:picLocks noGrp="1" noChangeAspect="1"/>
          </p:cNvPicPr>
          <p:nvPr>
            <p:ph sz="half" idx="1"/>
          </p:nvPr>
        </p:nvPicPr>
        <p:blipFill>
          <a:blip r:embed="rId3"/>
          <a:stretch>
            <a:fillRect/>
          </a:stretch>
        </p:blipFill>
        <p:spPr>
          <a:xfrm>
            <a:off x="6347404" y="1332664"/>
            <a:ext cx="5008547" cy="2569110"/>
          </a:xfrm>
          <a:prstGeom prst="rect">
            <a:avLst/>
          </a:prstGeom>
        </p:spPr>
      </p:pic>
      <p:sp>
        <p:nvSpPr>
          <p:cNvPr id="5" name="TextBox 4">
            <a:extLst>
              <a:ext uri="{FF2B5EF4-FFF2-40B4-BE49-F238E27FC236}">
                <a16:creationId xmlns:a16="http://schemas.microsoft.com/office/drawing/2014/main" id="{3E6C2DE0-CA4B-DFCF-B72F-E620D7ECEE9B}"/>
              </a:ext>
            </a:extLst>
          </p:cNvPr>
          <p:cNvSpPr txBox="1"/>
          <p:nvPr/>
        </p:nvSpPr>
        <p:spPr>
          <a:xfrm>
            <a:off x="598716" y="1477635"/>
            <a:ext cx="5498124" cy="38337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50000"/>
              </a:lnSpc>
              <a:spcAft>
                <a:spcPts val="1200"/>
              </a:spcAft>
              <a:buFont typeface="Arial" panose="020B0604020202020204" pitchFamily="34" charset="0"/>
              <a:buChar char="•"/>
            </a:pPr>
            <a:r>
              <a:rPr lang="en-US" dirty="0">
                <a:latin typeface="Open Sans"/>
                <a:ea typeface="Open Sans"/>
                <a:cs typeface="Open Sans"/>
              </a:rPr>
              <a:t>Stellar density in the disk can be expressed using a phase space </a:t>
            </a:r>
            <a:r>
              <a:rPr lang="en-US">
                <a:latin typeface="Open Sans"/>
                <a:ea typeface="Open Sans"/>
                <a:cs typeface="Open Sans"/>
              </a:rPr>
              <a:t>distribution function (DF).</a:t>
            </a:r>
            <a:endParaRPr lang="en-US" dirty="0">
              <a:latin typeface="Open Sans"/>
              <a:ea typeface="Open Sans"/>
              <a:cs typeface="Open Sans"/>
            </a:endParaRPr>
          </a:p>
          <a:p>
            <a:pPr marL="342900" indent="-342900">
              <a:lnSpc>
                <a:spcPct val="150000"/>
              </a:lnSpc>
              <a:spcAft>
                <a:spcPts val="1200"/>
              </a:spcAft>
              <a:buFont typeface="Arial" panose="020B0604020202020204" pitchFamily="34" charset="0"/>
              <a:buChar char="•"/>
            </a:pPr>
            <a:r>
              <a:rPr lang="en-US" dirty="0">
                <a:latin typeface="Open Sans"/>
                <a:ea typeface="Open Sans"/>
                <a:cs typeface="Open Sans"/>
              </a:rPr>
              <a:t>By determining the DF, one can determine the gravitational potential, and </a:t>
            </a:r>
            <a:r>
              <a:rPr lang="en-US">
                <a:latin typeface="Open Sans"/>
                <a:ea typeface="Open Sans"/>
                <a:cs typeface="Open Sans"/>
              </a:rPr>
              <a:t>subsequently the dark matter content in the disk. </a:t>
            </a:r>
            <a:endParaRPr lang="en-US" dirty="0">
              <a:latin typeface="Open Sans"/>
              <a:ea typeface="Open Sans"/>
              <a:cs typeface="Open Sans"/>
            </a:endParaRPr>
          </a:p>
          <a:p>
            <a:pPr marL="342900" indent="-342900">
              <a:lnSpc>
                <a:spcPct val="150000"/>
              </a:lnSpc>
              <a:spcAft>
                <a:spcPts val="1200"/>
              </a:spcAft>
              <a:buFont typeface="Arial" panose="020B0604020202020204" pitchFamily="34" charset="0"/>
              <a:buChar char="•"/>
            </a:pPr>
            <a:r>
              <a:rPr lang="en-US" dirty="0">
                <a:latin typeface="Open Sans"/>
                <a:ea typeface="Open Sans"/>
                <a:cs typeface="Open Sans"/>
              </a:rPr>
              <a:t>This DF is reliant on the motion of stars in the z direction and the vertical </a:t>
            </a:r>
            <a:r>
              <a:rPr lang="en-US">
                <a:latin typeface="Open Sans"/>
                <a:ea typeface="Open Sans"/>
                <a:cs typeface="Open Sans"/>
              </a:rPr>
              <a:t>velocity</a:t>
            </a:r>
            <a:r>
              <a:rPr lang="en-US" dirty="0">
                <a:latin typeface="Open Sans"/>
                <a:ea typeface="Open Sans"/>
                <a:cs typeface="Open Sans"/>
              </a:rPr>
              <a:t> dispersion. </a:t>
            </a:r>
          </a:p>
          <a:p>
            <a:pPr marL="342900" indent="-342900">
              <a:lnSpc>
                <a:spcPct val="150000"/>
              </a:lnSpc>
              <a:spcAft>
                <a:spcPts val="1200"/>
              </a:spcAft>
              <a:buFont typeface="Arial" panose="020B0604020202020204" pitchFamily="34" charset="0"/>
              <a:buChar char="•"/>
            </a:pPr>
            <a:endParaRPr lang="en-US" dirty="0">
              <a:latin typeface="Open Sans"/>
              <a:ea typeface="Open Sans"/>
              <a:cs typeface="Open Sans"/>
            </a:endParaRPr>
          </a:p>
        </p:txBody>
      </p:sp>
      <p:sp>
        <p:nvSpPr>
          <p:cNvPr id="7" name="TextBox 6">
            <a:extLst>
              <a:ext uri="{FF2B5EF4-FFF2-40B4-BE49-F238E27FC236}">
                <a16:creationId xmlns:a16="http://schemas.microsoft.com/office/drawing/2014/main" id="{5FC4A485-CB99-4495-58DD-2103AC9101FF}"/>
              </a:ext>
            </a:extLst>
          </p:cNvPr>
          <p:cNvSpPr txBox="1"/>
          <p:nvPr/>
        </p:nvSpPr>
        <p:spPr>
          <a:xfrm>
            <a:off x="299357"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p>
        </p:txBody>
      </p:sp>
      <p:sp>
        <p:nvSpPr>
          <p:cNvPr id="6" name="TextBox 5">
            <a:extLst>
              <a:ext uri="{FF2B5EF4-FFF2-40B4-BE49-F238E27FC236}">
                <a16:creationId xmlns:a16="http://schemas.microsoft.com/office/drawing/2014/main" id="{38A6C2E5-65B6-0C6F-1A91-765E03785FE9}"/>
              </a:ext>
            </a:extLst>
          </p:cNvPr>
          <p:cNvSpPr txBox="1"/>
          <p:nvPr/>
        </p:nvSpPr>
        <p:spPr>
          <a:xfrm>
            <a:off x="8446172"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atin typeface="Open Sans"/>
                <a:ea typeface="Open Sans"/>
                <a:cs typeface="Open Sans"/>
              </a:rPr>
              <a:t>2</a:t>
            </a:r>
            <a:endParaRPr lang="en-US" dirty="0">
              <a:latin typeface="Open Sans"/>
              <a:ea typeface="Open Sans"/>
              <a:cs typeface="Open Sans"/>
            </a:endParaRPr>
          </a:p>
        </p:txBody>
      </p:sp>
      <p:pic>
        <p:nvPicPr>
          <p:cNvPr id="3" name="Picture 2">
            <a:extLst>
              <a:ext uri="{FF2B5EF4-FFF2-40B4-BE49-F238E27FC236}">
                <a16:creationId xmlns:a16="http://schemas.microsoft.com/office/drawing/2014/main" id="{95FED713-3719-9EC6-D5F9-6E5AFF024AFE}"/>
              </a:ext>
            </a:extLst>
          </p:cNvPr>
          <p:cNvPicPr>
            <a:picLocks noChangeAspect="1"/>
          </p:cNvPicPr>
          <p:nvPr/>
        </p:nvPicPr>
        <p:blipFill>
          <a:blip r:embed="rId4"/>
          <a:srcRect r="67361" b="-649"/>
          <a:stretch>
            <a:fillRect/>
          </a:stretch>
        </p:blipFill>
        <p:spPr>
          <a:xfrm>
            <a:off x="7017926" y="3694369"/>
            <a:ext cx="3979334" cy="2931286"/>
          </a:xfrm>
          <a:prstGeom prst="rect">
            <a:avLst/>
          </a:prstGeom>
        </p:spPr>
      </p:pic>
    </p:spTree>
    <p:extLst>
      <p:ext uri="{BB962C8B-B14F-4D97-AF65-F5344CB8AC3E}">
        <p14:creationId xmlns:p14="http://schemas.microsoft.com/office/powerpoint/2010/main" val="1753699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82CEC-4902-EFEA-3B77-9289C7A9E550}"/>
              </a:ext>
            </a:extLst>
          </p:cNvPr>
          <p:cNvSpPr>
            <a:spLocks noGrp="1"/>
          </p:cNvSpPr>
          <p:nvPr>
            <p:ph type="ctrTitle"/>
          </p:nvPr>
        </p:nvSpPr>
        <p:spPr>
          <a:xfrm>
            <a:off x="347084" y="401320"/>
            <a:ext cx="10905751" cy="648808"/>
          </a:xfrm>
        </p:spPr>
        <p:txBody>
          <a:bodyPr/>
          <a:lstStyle/>
          <a:p>
            <a:r>
              <a:rPr lang="en-US" sz="2800">
                <a:latin typeface="Open Sans Semibold"/>
                <a:ea typeface="Open Sans Semibold"/>
                <a:cs typeface="Open Sans Semibold"/>
              </a:rPr>
              <a:t>Phase Space DF</a:t>
            </a:r>
            <a:endParaRPr lang="en-US" sz="2800"/>
          </a:p>
        </p:txBody>
      </p:sp>
      <p:sp>
        <p:nvSpPr>
          <p:cNvPr id="5" name="TextBox 4">
            <a:extLst>
              <a:ext uri="{FF2B5EF4-FFF2-40B4-BE49-F238E27FC236}">
                <a16:creationId xmlns:a16="http://schemas.microsoft.com/office/drawing/2014/main" id="{C647F62D-EA04-A168-280F-5880989D532C}"/>
              </a:ext>
            </a:extLst>
          </p:cNvPr>
          <p:cNvSpPr txBox="1"/>
          <p:nvPr/>
        </p:nvSpPr>
        <p:spPr>
          <a:xfrm>
            <a:off x="252320" y="5893640"/>
            <a:ext cx="305072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p>
          <a:p>
            <a:r>
              <a:rPr lang="en-US">
                <a:latin typeface="Open Sans"/>
                <a:ea typeface="Open Sans"/>
                <a:cs typeface="Open Sans"/>
              </a:rPr>
              <a:t>3</a:t>
            </a:r>
            <a:endParaRPr lang="en-US" dirty="0">
              <a:latin typeface="Open Sans"/>
              <a:ea typeface="Open Sans"/>
              <a:cs typeface="Open Sans"/>
            </a:endParaRPr>
          </a:p>
        </p:txBody>
      </p:sp>
      <p:pic>
        <p:nvPicPr>
          <p:cNvPr id="3" name="Picture 2">
            <a:extLst>
              <a:ext uri="{FF2B5EF4-FFF2-40B4-BE49-F238E27FC236}">
                <a16:creationId xmlns:a16="http://schemas.microsoft.com/office/drawing/2014/main" id="{498903CB-F69D-43E5-0329-6B1DCC24ABBA}"/>
              </a:ext>
            </a:extLst>
          </p:cNvPr>
          <p:cNvPicPr>
            <a:picLocks noChangeAspect="1"/>
          </p:cNvPicPr>
          <p:nvPr/>
        </p:nvPicPr>
        <p:blipFill>
          <a:blip r:embed="rId2"/>
          <a:stretch>
            <a:fillRect/>
          </a:stretch>
        </p:blipFill>
        <p:spPr>
          <a:xfrm>
            <a:off x="541732" y="1156079"/>
            <a:ext cx="5519058" cy="2377168"/>
          </a:xfrm>
          <a:prstGeom prst="rect">
            <a:avLst/>
          </a:prstGeom>
        </p:spPr>
      </p:pic>
      <p:pic>
        <p:nvPicPr>
          <p:cNvPr id="6" name="Picture 5">
            <a:extLst>
              <a:ext uri="{FF2B5EF4-FFF2-40B4-BE49-F238E27FC236}">
                <a16:creationId xmlns:a16="http://schemas.microsoft.com/office/drawing/2014/main" id="{8B1E2049-5A79-5582-1981-260EF18523B8}"/>
              </a:ext>
            </a:extLst>
          </p:cNvPr>
          <p:cNvPicPr>
            <a:picLocks noChangeAspect="1"/>
          </p:cNvPicPr>
          <p:nvPr/>
        </p:nvPicPr>
        <p:blipFill>
          <a:blip r:embed="rId3"/>
          <a:stretch>
            <a:fillRect/>
          </a:stretch>
        </p:blipFill>
        <p:spPr>
          <a:xfrm>
            <a:off x="4205229" y="3540094"/>
            <a:ext cx="7600950" cy="2019300"/>
          </a:xfrm>
          <a:prstGeom prst="rect">
            <a:avLst/>
          </a:prstGeom>
        </p:spPr>
      </p:pic>
    </p:spTree>
    <p:extLst>
      <p:ext uri="{BB962C8B-B14F-4D97-AF65-F5344CB8AC3E}">
        <p14:creationId xmlns:p14="http://schemas.microsoft.com/office/powerpoint/2010/main" val="350228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5BCE-DD05-AF9A-105D-1D2684B851B4}"/>
              </a:ext>
            </a:extLst>
          </p:cNvPr>
          <p:cNvSpPr>
            <a:spLocks noGrp="1"/>
          </p:cNvSpPr>
          <p:nvPr>
            <p:ph type="title"/>
          </p:nvPr>
        </p:nvSpPr>
        <p:spPr/>
        <p:txBody>
          <a:bodyPr/>
          <a:lstStyle/>
          <a:p>
            <a:r>
              <a:rPr lang="en-US" sz="2800">
                <a:latin typeface="Open Sans Semibold"/>
                <a:ea typeface="Open Sans Semibold"/>
                <a:cs typeface="Open Sans Semibold"/>
              </a:rPr>
              <a:t>Part I: Fitting using Simulated Data and EMCEE</a:t>
            </a:r>
            <a:endParaRPr lang="en-US" sz="2800" dirty="0"/>
          </a:p>
        </p:txBody>
      </p:sp>
      <p:sp>
        <p:nvSpPr>
          <p:cNvPr id="3" name="Subtitle 2">
            <a:extLst>
              <a:ext uri="{FF2B5EF4-FFF2-40B4-BE49-F238E27FC236}">
                <a16:creationId xmlns:a16="http://schemas.microsoft.com/office/drawing/2014/main" id="{21C667BE-5FDE-8821-89A7-9C26A2D6AD02}"/>
              </a:ext>
            </a:extLst>
          </p:cNvPr>
          <p:cNvSpPr>
            <a:spLocks noGrp="1"/>
          </p:cNvSpPr>
          <p:nvPr>
            <p:ph sz="half" idx="1"/>
          </p:nvPr>
        </p:nvSpPr>
        <p:spPr>
          <a:xfrm>
            <a:off x="599585" y="1127892"/>
            <a:ext cx="10998055" cy="716148"/>
          </a:xfrm>
        </p:spPr>
        <p:txBody>
          <a:bodyPr vert="horz" lIns="91440" tIns="45720" rIns="91440" bIns="45720" rtlCol="0" anchor="t">
            <a:noAutofit/>
          </a:bodyPr>
          <a:lstStyle/>
          <a:p>
            <a:pPr marL="0" indent="0">
              <a:buNone/>
            </a:pPr>
            <a:r>
              <a:rPr lang="en-US" sz="1800" i="1">
                <a:latin typeface="Open Sans"/>
                <a:ea typeface="Open Sans"/>
                <a:cs typeface="Open Sans"/>
              </a:rPr>
              <a:t>Using simulated particles and data from Gaia DR2, the DF can be fitted, and its parameters recovered.</a:t>
            </a:r>
            <a:endParaRPr lang="en-US" i="1"/>
          </a:p>
        </p:txBody>
      </p:sp>
      <p:sp>
        <p:nvSpPr>
          <p:cNvPr id="5" name="Rectangle 4">
            <a:extLst>
              <a:ext uri="{FF2B5EF4-FFF2-40B4-BE49-F238E27FC236}">
                <a16:creationId xmlns:a16="http://schemas.microsoft.com/office/drawing/2014/main" id="{14C7646F-26DD-64F1-FFE4-1AD615F57F7C}"/>
              </a:ext>
            </a:extLst>
          </p:cNvPr>
          <p:cNvSpPr/>
          <p:nvPr/>
        </p:nvSpPr>
        <p:spPr>
          <a:xfrm>
            <a:off x="6449060" y="1846580"/>
            <a:ext cx="4500880" cy="4470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dirty="0">
              <a:ea typeface="Calibri" panose="020F0502020204030204"/>
              <a:cs typeface="Calibri" panose="020F0502020204030204"/>
            </a:endParaRPr>
          </a:p>
        </p:txBody>
      </p:sp>
      <p:sp>
        <p:nvSpPr>
          <p:cNvPr id="8" name="Content Placeholder 2">
            <a:extLst>
              <a:ext uri="{FF2B5EF4-FFF2-40B4-BE49-F238E27FC236}">
                <a16:creationId xmlns:a16="http://schemas.microsoft.com/office/drawing/2014/main" id="{8297E588-22B1-2D68-DF09-CDF09E0E1A40}"/>
              </a:ext>
            </a:extLst>
          </p:cNvPr>
          <p:cNvSpPr txBox="1">
            <a:spLocks/>
          </p:cNvSpPr>
          <p:nvPr/>
        </p:nvSpPr>
        <p:spPr>
          <a:xfrm>
            <a:off x="599585" y="1849252"/>
            <a:ext cx="5289693" cy="4313514"/>
          </a:xfrm>
          <a:prstGeom prst="rect">
            <a:avLst/>
          </a:prstGeom>
        </p:spPr>
        <p:txBody>
          <a:bodyPr vert="horz" lIns="91440" tIns="45720" rIns="91440" bIns="45720" rtlCol="0" anchor="t">
            <a:noAutofit/>
          </a:bodyPr>
          <a:lstStyle>
            <a:lvl1pPr marL="228600" indent="-228600" algn="l" defTabSz="914400" rtl="0" eaLnBrk="1" latinLnBrk="0" hangingPunct="1">
              <a:lnSpc>
                <a:spcPct val="150000"/>
              </a:lnSpc>
              <a:spcBef>
                <a:spcPts val="0"/>
              </a:spcBef>
              <a:spcAft>
                <a:spcPts val="1200"/>
              </a:spcAft>
              <a:buFont typeface="Arial" panose="020B0604020202020204" pitchFamily="34" charset="0"/>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228600" algn="l" defTabSz="914400" rtl="0" eaLnBrk="1" latinLnBrk="0" hangingPunct="1">
              <a:lnSpc>
                <a:spcPct val="150000"/>
              </a:lnSpc>
              <a:spcBef>
                <a:spcPts val="0"/>
              </a:spcBef>
              <a:spcAft>
                <a:spcPts val="1200"/>
              </a:spcAft>
              <a:buFont typeface="Arial" panose="020B0604020202020204" pitchFamily="34" charset="0"/>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85800" indent="-228600" algn="l" defTabSz="914400" rtl="0" eaLnBrk="1" latinLnBrk="0" hangingPunct="1">
              <a:lnSpc>
                <a:spcPct val="150000"/>
              </a:lnSpc>
              <a:spcBef>
                <a:spcPts val="0"/>
              </a:spcBef>
              <a:spcAft>
                <a:spcPts val="1200"/>
              </a:spcAft>
              <a:buFont typeface="System Font Regular"/>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14400" indent="-228600" algn="l" defTabSz="914400" rtl="0" eaLnBrk="1" latinLnBrk="0" hangingPunct="1">
              <a:lnSpc>
                <a:spcPct val="150000"/>
              </a:lnSpc>
              <a:spcBef>
                <a:spcPts val="0"/>
              </a:spcBef>
              <a:spcAft>
                <a:spcPts val="1200"/>
              </a:spcAft>
              <a:buFont typeface="Arial" panose="020B0604020202020204" pitchFamily="34" charset="0"/>
              <a:buChar char="•"/>
              <a:tabLst/>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371600" indent="-228600" algn="l" defTabSz="914400" rtl="0" eaLnBrk="1" latinLnBrk="0" hangingPunct="1">
              <a:lnSpc>
                <a:spcPct val="150000"/>
              </a:lnSpc>
              <a:spcBef>
                <a:spcPts val="0"/>
              </a:spcBef>
              <a:spcAft>
                <a:spcPts val="1200"/>
              </a:spcAft>
              <a:buFont typeface="Arial" panose="020B0604020202020204" pitchFamily="34" charset="0"/>
              <a:buChar char="•"/>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18288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20574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20574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r>
              <a:rPr lang="en-US" sz="1800" b="1" dirty="0">
                <a:latin typeface="Open Sans"/>
                <a:ea typeface="Open Sans"/>
                <a:cs typeface="Open Sans"/>
              </a:rPr>
              <a:t>EMCEE </a:t>
            </a:r>
            <a:r>
              <a:rPr lang="en-US" sz="1800" dirty="0">
                <a:latin typeface="Open Sans"/>
                <a:ea typeface="Open Sans"/>
                <a:cs typeface="Open Sans"/>
              </a:rPr>
              <a:t>is a Python </a:t>
            </a:r>
            <a:r>
              <a:rPr lang="en-US" sz="1800">
                <a:latin typeface="Open Sans"/>
                <a:ea typeface="Open Sans"/>
                <a:cs typeface="Open Sans"/>
              </a:rPr>
              <a:t>implemen</a:t>
            </a:r>
            <a:r>
              <a:rPr lang="en-US" sz="1800" dirty="0">
                <a:latin typeface="Open Sans"/>
                <a:ea typeface="Open Sans"/>
                <a:cs typeface="Open Sans"/>
              </a:rPr>
              <a:t>tation of a multi-chain Monte Carlo (MCMC) sampler.</a:t>
            </a:r>
          </a:p>
          <a:p>
            <a:pPr lvl="1">
              <a:buFont typeface="Courier New" panose="020B0604020202020204" pitchFamily="34" charset="0"/>
              <a:buChar char="o"/>
            </a:pPr>
            <a:r>
              <a:rPr lang="en-US" sz="1800" dirty="0">
                <a:latin typeface="Open Sans"/>
                <a:ea typeface="Open Sans"/>
                <a:cs typeface="Open Sans"/>
                <a:hlinkClick r:id="rId3"/>
              </a:rPr>
              <a:t>https://emcee.readthedocs.io/en/stable/</a:t>
            </a:r>
            <a:r>
              <a:rPr lang="en-US" sz="1800" dirty="0">
                <a:latin typeface="Open Sans"/>
                <a:ea typeface="Open Sans"/>
                <a:cs typeface="Open Sans"/>
              </a:rPr>
              <a:t> </a:t>
            </a:r>
          </a:p>
          <a:p>
            <a:r>
              <a:rPr lang="en-US" sz="1800" dirty="0">
                <a:latin typeface="Open Sans"/>
                <a:ea typeface="Open Sans"/>
                <a:cs typeface="Open Sans"/>
              </a:rPr>
              <a:t>Uses a standard log-likelihood with a posterior probability distribution to fit data and recover parame</a:t>
            </a:r>
            <a:r>
              <a:rPr lang="en-US" sz="1800">
                <a:latin typeface="Open Sans"/>
                <a:ea typeface="Open Sans"/>
                <a:cs typeface="Open Sans"/>
              </a:rPr>
              <a:t>ters.</a:t>
            </a:r>
          </a:p>
          <a:p>
            <a:r>
              <a:rPr lang="en-US" sz="1800">
                <a:latin typeface="Open Sans"/>
                <a:ea typeface="Open Sans"/>
                <a:cs typeface="Open Sans"/>
              </a:rPr>
              <a:t>From fitting, the relationships between parameters can also be seen.</a:t>
            </a:r>
            <a:endParaRPr lang="en-US" sz="1800" dirty="0"/>
          </a:p>
        </p:txBody>
      </p:sp>
      <p:sp>
        <p:nvSpPr>
          <p:cNvPr id="12" name="TextBox 11">
            <a:extLst>
              <a:ext uri="{FF2B5EF4-FFF2-40B4-BE49-F238E27FC236}">
                <a16:creationId xmlns:a16="http://schemas.microsoft.com/office/drawing/2014/main" id="{B9C96D75-0D4C-C66E-88C8-BE2E1E63D918}"/>
              </a:ext>
            </a:extLst>
          </p:cNvPr>
          <p:cNvSpPr txBox="1"/>
          <p:nvPr/>
        </p:nvSpPr>
        <p:spPr>
          <a:xfrm>
            <a:off x="201520" y="6320360"/>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endParaRPr lang="en-US"/>
          </a:p>
        </p:txBody>
      </p:sp>
      <p:sp>
        <p:nvSpPr>
          <p:cNvPr id="14" name="TextBox 13">
            <a:extLst>
              <a:ext uri="{FF2B5EF4-FFF2-40B4-BE49-F238E27FC236}">
                <a16:creationId xmlns:a16="http://schemas.microsoft.com/office/drawing/2014/main" id="{FCC36CBC-C108-75EE-A888-B6BD8BF506CA}"/>
              </a:ext>
            </a:extLst>
          </p:cNvPr>
          <p:cNvSpPr txBox="1"/>
          <p:nvPr/>
        </p:nvSpPr>
        <p:spPr>
          <a:xfrm>
            <a:off x="8446172"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atin typeface="Open Sans"/>
                <a:ea typeface="Open Sans"/>
                <a:cs typeface="Open Sans"/>
              </a:rPr>
              <a:t>4</a:t>
            </a:r>
            <a:endParaRPr lang="en-US" dirty="0">
              <a:latin typeface="Open Sans"/>
              <a:ea typeface="Open Sans"/>
              <a:cs typeface="Open Sans"/>
            </a:endParaRPr>
          </a:p>
        </p:txBody>
      </p:sp>
      <p:pic>
        <p:nvPicPr>
          <p:cNvPr id="4" name="Picture 3">
            <a:extLst>
              <a:ext uri="{FF2B5EF4-FFF2-40B4-BE49-F238E27FC236}">
                <a16:creationId xmlns:a16="http://schemas.microsoft.com/office/drawing/2014/main" id="{D7650823-D6DF-661C-4184-21B75FE9E8BF}"/>
              </a:ext>
            </a:extLst>
          </p:cNvPr>
          <p:cNvPicPr>
            <a:picLocks noChangeAspect="1"/>
          </p:cNvPicPr>
          <p:nvPr/>
        </p:nvPicPr>
        <p:blipFill>
          <a:blip r:embed="rId4"/>
          <a:stretch>
            <a:fillRect/>
          </a:stretch>
        </p:blipFill>
        <p:spPr>
          <a:xfrm>
            <a:off x="6678703" y="2022591"/>
            <a:ext cx="4046295" cy="4120446"/>
          </a:xfrm>
          <a:prstGeom prst="rect">
            <a:avLst/>
          </a:prstGeom>
        </p:spPr>
      </p:pic>
    </p:spTree>
    <p:extLst>
      <p:ext uri="{BB962C8B-B14F-4D97-AF65-F5344CB8AC3E}">
        <p14:creationId xmlns:p14="http://schemas.microsoft.com/office/powerpoint/2010/main" val="3805487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3163E3-AA0B-9041-66C8-994272001D54}"/>
              </a:ext>
            </a:extLst>
          </p:cNvPr>
          <p:cNvSpPr>
            <a:spLocks noGrp="1"/>
          </p:cNvSpPr>
          <p:nvPr>
            <p:ph sz="half" idx="1"/>
          </p:nvPr>
        </p:nvSpPr>
        <p:spPr>
          <a:xfrm>
            <a:off x="508940" y="471311"/>
            <a:ext cx="8953971" cy="869245"/>
          </a:xfrm>
        </p:spPr>
        <p:txBody>
          <a:bodyPr vert="horz" lIns="91440" tIns="45720" rIns="91440" bIns="45720" rtlCol="0" anchor="t">
            <a:noAutofit/>
          </a:bodyPr>
          <a:lstStyle/>
          <a:p>
            <a:pPr algn="l"/>
            <a:r>
              <a:rPr lang="en-US" sz="2800" dirty="0">
                <a:latin typeface="Open Sans Semibold"/>
                <a:ea typeface="Open Sans Semibold"/>
                <a:cs typeface="Open Sans Semibold"/>
              </a:rPr>
              <a:t>Problem: What </a:t>
            </a:r>
            <a:r>
              <a:rPr lang="en-US" sz="2800">
                <a:latin typeface="Open Sans Semibold"/>
                <a:ea typeface="Open Sans Semibold"/>
                <a:cs typeface="Open Sans Semibold"/>
              </a:rPr>
              <a:t>if the model is wrong?</a:t>
            </a:r>
            <a:endParaRPr lang="en-US" sz="2800"/>
          </a:p>
        </p:txBody>
      </p:sp>
      <p:sp>
        <p:nvSpPr>
          <p:cNvPr id="7" name="TextBox 6">
            <a:extLst>
              <a:ext uri="{FF2B5EF4-FFF2-40B4-BE49-F238E27FC236}">
                <a16:creationId xmlns:a16="http://schemas.microsoft.com/office/drawing/2014/main" id="{2A67993A-7D14-F143-9994-2CE72B805997}"/>
              </a:ext>
            </a:extLst>
          </p:cNvPr>
          <p:cNvSpPr txBox="1"/>
          <p:nvPr/>
        </p:nvSpPr>
        <p:spPr>
          <a:xfrm>
            <a:off x="331839" y="1339645"/>
            <a:ext cx="10667999" cy="25872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285750">
              <a:lnSpc>
                <a:spcPct val="150000"/>
              </a:lnSpc>
              <a:spcAft>
                <a:spcPts val="1200"/>
              </a:spcAft>
              <a:buFont typeface=""/>
              <a:buChar char="•"/>
            </a:pPr>
            <a:r>
              <a:rPr lang="en-US" dirty="0">
                <a:latin typeface="Open Sans"/>
                <a:ea typeface="Open Sans"/>
                <a:cs typeface="Open Sans"/>
              </a:rPr>
              <a:t>There are different functional models of the distribution </a:t>
            </a:r>
            <a:r>
              <a:rPr lang="en-US">
                <a:latin typeface="Open Sans"/>
                <a:ea typeface="Open Sans"/>
                <a:cs typeface="Open Sans"/>
              </a:rPr>
              <a:t>function.  ​</a:t>
            </a:r>
          </a:p>
          <a:p>
            <a:pPr marL="514350" indent="-285750">
              <a:lnSpc>
                <a:spcPct val="150000"/>
              </a:lnSpc>
              <a:spcAft>
                <a:spcPts val="1200"/>
              </a:spcAft>
              <a:buFont typeface=""/>
              <a:buChar char="•"/>
            </a:pPr>
            <a:r>
              <a:rPr lang="en-US" dirty="0">
                <a:latin typeface="Open Sans"/>
                <a:ea typeface="Open Sans"/>
                <a:cs typeface="Open Sans"/>
              </a:rPr>
              <a:t>These models are generally similar in shape, but the goodness of fit for both the </a:t>
            </a:r>
            <a:r>
              <a:rPr lang="en-US">
                <a:latin typeface="Open Sans"/>
                <a:ea typeface="Open Sans"/>
                <a:cs typeface="Open Sans"/>
              </a:rPr>
              <a:t>gravitational potential and the DF depend on each other.  ​</a:t>
            </a:r>
          </a:p>
          <a:p>
            <a:pPr marL="514350" indent="-285750">
              <a:lnSpc>
                <a:spcPct val="150000"/>
              </a:lnSpc>
              <a:spcAft>
                <a:spcPts val="1200"/>
              </a:spcAft>
              <a:buFont typeface=""/>
              <a:buChar char="•"/>
            </a:pPr>
            <a:r>
              <a:rPr lang="en-US">
                <a:latin typeface="Open Sans"/>
                <a:ea typeface="Open Sans"/>
                <a:cs typeface="Open Sans"/>
              </a:rPr>
              <a:t>Standard MLE often fails when dealing with a mismatched model.</a:t>
            </a:r>
            <a:endParaRPr lang="en-US" dirty="0">
              <a:latin typeface="Open Sans"/>
              <a:ea typeface="Open Sans"/>
              <a:cs typeface="Open Sans"/>
            </a:endParaRPr>
          </a:p>
          <a:p>
            <a:pPr marL="514350" indent="-285750">
              <a:lnSpc>
                <a:spcPct val="150000"/>
              </a:lnSpc>
              <a:spcAft>
                <a:spcPts val="1200"/>
              </a:spcAft>
              <a:buFont typeface=""/>
              <a:buChar char="•"/>
            </a:pPr>
            <a:r>
              <a:rPr lang="en-US">
                <a:latin typeface="Open Sans"/>
                <a:ea typeface="Open Sans"/>
                <a:cs typeface="Open Sans"/>
              </a:rPr>
              <a:t>So, </a:t>
            </a:r>
            <a:r>
              <a:rPr lang="en-US" dirty="0">
                <a:latin typeface="Open Sans"/>
                <a:ea typeface="Open Sans"/>
                <a:cs typeface="Open Sans"/>
              </a:rPr>
              <a:t> what method can we use that accommodates a wrong model?</a:t>
            </a:r>
          </a:p>
        </p:txBody>
      </p:sp>
      <p:sp>
        <p:nvSpPr>
          <p:cNvPr id="10" name="TextBox 9">
            <a:extLst>
              <a:ext uri="{FF2B5EF4-FFF2-40B4-BE49-F238E27FC236}">
                <a16:creationId xmlns:a16="http://schemas.microsoft.com/office/drawing/2014/main" id="{D52BE11F-5C60-E5E5-17A8-93DBBAE4CEBC}"/>
              </a:ext>
            </a:extLst>
          </p:cNvPr>
          <p:cNvSpPr txBox="1"/>
          <p:nvPr/>
        </p:nvSpPr>
        <p:spPr>
          <a:xfrm>
            <a:off x="201520" y="6320360"/>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endParaRPr lang="en-US"/>
          </a:p>
        </p:txBody>
      </p:sp>
      <p:sp>
        <p:nvSpPr>
          <p:cNvPr id="4" name="TextBox 3">
            <a:extLst>
              <a:ext uri="{FF2B5EF4-FFF2-40B4-BE49-F238E27FC236}">
                <a16:creationId xmlns:a16="http://schemas.microsoft.com/office/drawing/2014/main" id="{2F4101E8-3EE6-740D-4304-28B2F257CE2A}"/>
              </a:ext>
            </a:extLst>
          </p:cNvPr>
          <p:cNvSpPr txBox="1"/>
          <p:nvPr/>
        </p:nvSpPr>
        <p:spPr>
          <a:xfrm>
            <a:off x="8446172"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atin typeface="Open Sans"/>
                <a:ea typeface="Open Sans"/>
                <a:cs typeface="Open Sans"/>
              </a:rPr>
              <a:t>5</a:t>
            </a:r>
            <a:endParaRPr lang="en-US" dirty="0">
              <a:latin typeface="Open Sans"/>
              <a:ea typeface="Open Sans"/>
              <a:cs typeface="Open Sans"/>
            </a:endParaRPr>
          </a:p>
        </p:txBody>
      </p:sp>
    </p:spTree>
    <p:extLst>
      <p:ext uri="{BB962C8B-B14F-4D97-AF65-F5344CB8AC3E}">
        <p14:creationId xmlns:p14="http://schemas.microsoft.com/office/powerpoint/2010/main" val="2781889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2D598-9F93-F760-3F58-30AE5EC62E70}"/>
              </a:ext>
            </a:extLst>
          </p:cNvPr>
          <p:cNvSpPr>
            <a:spLocks noGrp="1"/>
          </p:cNvSpPr>
          <p:nvPr>
            <p:ph type="title"/>
          </p:nvPr>
        </p:nvSpPr>
        <p:spPr/>
        <p:txBody>
          <a:bodyPr/>
          <a:lstStyle/>
          <a:p>
            <a:r>
              <a:rPr lang="en-US" sz="2800">
                <a:latin typeface="Open Sans Semibold"/>
                <a:ea typeface="Open Sans Semibold"/>
                <a:cs typeface="Open Sans Semibold"/>
              </a:rPr>
              <a:t>Part II: Machine Learning for Fitting</a:t>
            </a:r>
            <a:endParaRPr lang="en-US" sz="2800"/>
          </a:p>
        </p:txBody>
      </p:sp>
      <p:sp>
        <p:nvSpPr>
          <p:cNvPr id="4" name="Content Placeholder 3">
            <a:extLst>
              <a:ext uri="{FF2B5EF4-FFF2-40B4-BE49-F238E27FC236}">
                <a16:creationId xmlns:a16="http://schemas.microsoft.com/office/drawing/2014/main" id="{89641D68-0864-12D1-EBE2-0BF32CD12E0D}"/>
              </a:ext>
            </a:extLst>
          </p:cNvPr>
          <p:cNvSpPr>
            <a:spLocks noGrp="1"/>
          </p:cNvSpPr>
          <p:nvPr>
            <p:ph sz="half" idx="1"/>
          </p:nvPr>
        </p:nvSpPr>
        <p:spPr>
          <a:xfrm>
            <a:off x="598832" y="1710022"/>
            <a:ext cx="10253765" cy="2479633"/>
          </a:xfrm>
        </p:spPr>
        <p:txBody>
          <a:bodyPr vert="horz" lIns="91440" tIns="45720" rIns="91440" bIns="45720" rtlCol="0" anchor="t">
            <a:noAutofit/>
          </a:bodyPr>
          <a:lstStyle/>
          <a:p>
            <a:pPr marL="285750" indent="-285750"/>
            <a:r>
              <a:rPr lang="en-US" sz="1800">
                <a:latin typeface="Open Sans"/>
                <a:ea typeface="Open Sans"/>
                <a:cs typeface="Open Sans"/>
              </a:rPr>
              <a:t>A</a:t>
            </a:r>
            <a:r>
              <a:rPr lang="en-US" sz="1800" b="1">
                <a:latin typeface="Open Sans"/>
                <a:ea typeface="Open Sans"/>
                <a:cs typeface="Open Sans"/>
              </a:rPr>
              <a:t> mixture model</a:t>
            </a:r>
            <a:r>
              <a:rPr lang="en-US" sz="1800">
                <a:latin typeface="Open Sans"/>
                <a:ea typeface="Open Sans"/>
                <a:cs typeface="Open Sans"/>
              </a:rPr>
              <a:t> piece in fitting a model provides an uncertainty blanket for wrongness in the model. </a:t>
            </a:r>
            <a:endParaRPr lang="en-US" sz="1800" dirty="0"/>
          </a:p>
          <a:p>
            <a:r>
              <a:rPr lang="en-US" sz="1800" dirty="0">
                <a:latin typeface="Open Sans"/>
                <a:ea typeface="Open Sans"/>
                <a:cs typeface="Open Sans"/>
              </a:rPr>
              <a:t>A </a:t>
            </a:r>
            <a:r>
              <a:rPr lang="en-US" sz="1800" b="1" dirty="0">
                <a:latin typeface="Open Sans"/>
                <a:ea typeface="Open Sans"/>
                <a:cs typeface="Open Sans"/>
              </a:rPr>
              <a:t>Log-Gaussian Cox Process</a:t>
            </a:r>
            <a:r>
              <a:rPr lang="en-US" sz="1800">
                <a:latin typeface="Open Sans"/>
                <a:ea typeface="Open Sans"/>
                <a:cs typeface="Open Sans"/>
              </a:rPr>
              <a:t> (LGCP) is a mixture model algorithm that adds</a:t>
            </a:r>
            <a:r>
              <a:rPr lang="en-US" sz="1800" b="1">
                <a:latin typeface="Open Sans"/>
                <a:ea typeface="Open Sans"/>
                <a:cs typeface="Open Sans"/>
              </a:rPr>
              <a:t> weighted radial basis functions</a:t>
            </a:r>
            <a:r>
              <a:rPr lang="en-US" sz="1800">
                <a:latin typeface="Open Sans"/>
                <a:ea typeface="Open Sans"/>
                <a:cs typeface="Open Sans"/>
              </a:rPr>
              <a:t> to the pre-existing model being fitted.</a:t>
            </a:r>
          </a:p>
          <a:p>
            <a:endParaRPr lang="en-US" sz="1800">
              <a:latin typeface="Open Sans"/>
              <a:ea typeface="Open Sans"/>
              <a:cs typeface="Open Sans"/>
            </a:endParaRPr>
          </a:p>
        </p:txBody>
      </p:sp>
      <p:sp>
        <p:nvSpPr>
          <p:cNvPr id="6" name="TextBox 5">
            <a:extLst>
              <a:ext uri="{FF2B5EF4-FFF2-40B4-BE49-F238E27FC236}">
                <a16:creationId xmlns:a16="http://schemas.microsoft.com/office/drawing/2014/main" id="{EBA40423-0F2B-F1E7-844D-613300C75E92}"/>
              </a:ext>
            </a:extLst>
          </p:cNvPr>
          <p:cNvSpPr txBox="1"/>
          <p:nvPr/>
        </p:nvSpPr>
        <p:spPr>
          <a:xfrm>
            <a:off x="8446172"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atin typeface="Open Sans"/>
                <a:ea typeface="Open Sans"/>
                <a:cs typeface="Open Sans"/>
              </a:rPr>
              <a:t>6</a:t>
            </a:r>
            <a:endParaRPr lang="en-US" dirty="0">
              <a:latin typeface="Open Sans"/>
              <a:ea typeface="Open Sans"/>
              <a:cs typeface="Open Sans"/>
            </a:endParaRPr>
          </a:p>
        </p:txBody>
      </p:sp>
      <p:sp>
        <p:nvSpPr>
          <p:cNvPr id="7" name="Rectangle 6">
            <a:extLst>
              <a:ext uri="{FF2B5EF4-FFF2-40B4-BE49-F238E27FC236}">
                <a16:creationId xmlns:a16="http://schemas.microsoft.com/office/drawing/2014/main" id="{F107E382-94EE-C944-E801-FD39F35D1DA8}"/>
              </a:ext>
            </a:extLst>
          </p:cNvPr>
          <p:cNvSpPr/>
          <p:nvPr/>
        </p:nvSpPr>
        <p:spPr>
          <a:xfrm>
            <a:off x="1456036" y="4125561"/>
            <a:ext cx="9206808" cy="14810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text on a white background&#10;&#10;AI-generated content may be incorrect.">
            <a:extLst>
              <a:ext uri="{FF2B5EF4-FFF2-40B4-BE49-F238E27FC236}">
                <a16:creationId xmlns:a16="http://schemas.microsoft.com/office/drawing/2014/main" id="{6C12F631-74C5-EDBF-AB4D-5165E2EA5F38}"/>
              </a:ext>
            </a:extLst>
          </p:cNvPr>
          <p:cNvPicPr>
            <a:picLocks noChangeAspect="1"/>
          </p:cNvPicPr>
          <p:nvPr/>
        </p:nvPicPr>
        <p:blipFill>
          <a:blip r:embed="rId3"/>
          <a:stretch>
            <a:fillRect/>
          </a:stretch>
        </p:blipFill>
        <p:spPr>
          <a:xfrm>
            <a:off x="1628882" y="4281381"/>
            <a:ext cx="8867775" cy="1171575"/>
          </a:xfrm>
          <a:prstGeom prst="rect">
            <a:avLst/>
          </a:prstGeom>
        </p:spPr>
      </p:pic>
      <p:sp>
        <p:nvSpPr>
          <p:cNvPr id="11" name="Subtitle 2">
            <a:extLst>
              <a:ext uri="{FF2B5EF4-FFF2-40B4-BE49-F238E27FC236}">
                <a16:creationId xmlns:a16="http://schemas.microsoft.com/office/drawing/2014/main" id="{61A359C6-7D97-1BDC-0DC6-554CAE5D7D76}"/>
              </a:ext>
            </a:extLst>
          </p:cNvPr>
          <p:cNvSpPr txBox="1">
            <a:spLocks/>
          </p:cNvSpPr>
          <p:nvPr/>
        </p:nvSpPr>
        <p:spPr>
          <a:xfrm>
            <a:off x="599585" y="1080855"/>
            <a:ext cx="10998055" cy="716148"/>
          </a:xfrm>
          <a:prstGeom prst="rect">
            <a:avLst/>
          </a:prstGeom>
        </p:spPr>
        <p:txBody>
          <a:bodyPr vert="horz" lIns="91440" tIns="45720" rIns="91440" bIns="45720" rtlCol="0" anchor="t">
            <a:noAutofit/>
          </a:bodyPr>
          <a:lstStyle>
            <a:lvl1pPr marL="228600" indent="-228600" algn="l" defTabSz="914400" rtl="0" eaLnBrk="1" latinLnBrk="0" hangingPunct="1">
              <a:lnSpc>
                <a:spcPct val="150000"/>
              </a:lnSpc>
              <a:spcBef>
                <a:spcPts val="0"/>
              </a:spcBef>
              <a:spcAft>
                <a:spcPts val="1200"/>
              </a:spcAft>
              <a:buFont typeface="Arial" panose="020B0604020202020204" pitchFamily="34" charset="0"/>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228600" algn="l" defTabSz="914400" rtl="0" eaLnBrk="1" latinLnBrk="0" hangingPunct="1">
              <a:lnSpc>
                <a:spcPct val="150000"/>
              </a:lnSpc>
              <a:spcBef>
                <a:spcPts val="0"/>
              </a:spcBef>
              <a:spcAft>
                <a:spcPts val="1200"/>
              </a:spcAft>
              <a:buFont typeface="Arial" panose="020B0604020202020204" pitchFamily="34" charset="0"/>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85800" indent="-228600" algn="l" defTabSz="914400" rtl="0" eaLnBrk="1" latinLnBrk="0" hangingPunct="1">
              <a:lnSpc>
                <a:spcPct val="150000"/>
              </a:lnSpc>
              <a:spcBef>
                <a:spcPts val="0"/>
              </a:spcBef>
              <a:spcAft>
                <a:spcPts val="1200"/>
              </a:spcAft>
              <a:buFont typeface="System Font Regular"/>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14400" indent="-228600" algn="l" defTabSz="914400" rtl="0" eaLnBrk="1" latinLnBrk="0" hangingPunct="1">
              <a:lnSpc>
                <a:spcPct val="150000"/>
              </a:lnSpc>
              <a:spcBef>
                <a:spcPts val="0"/>
              </a:spcBef>
              <a:spcAft>
                <a:spcPts val="1200"/>
              </a:spcAft>
              <a:buFont typeface="Arial" panose="020B0604020202020204" pitchFamily="34" charset="0"/>
              <a:buChar char="•"/>
              <a:tabLst/>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371600" indent="-228600" algn="l" defTabSz="914400" rtl="0" eaLnBrk="1" latinLnBrk="0" hangingPunct="1">
              <a:lnSpc>
                <a:spcPct val="150000"/>
              </a:lnSpc>
              <a:spcBef>
                <a:spcPts val="0"/>
              </a:spcBef>
              <a:spcAft>
                <a:spcPts val="1200"/>
              </a:spcAft>
              <a:buFont typeface="Arial" panose="020B0604020202020204" pitchFamily="34" charset="0"/>
              <a:buChar char="•"/>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18288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20574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20574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9pPr>
          </a:lstStyle>
          <a:p>
            <a:pPr marL="0" indent="0">
              <a:buNone/>
            </a:pPr>
            <a:r>
              <a:rPr lang="en-US" sz="1800" i="1">
                <a:latin typeface="Open Sans"/>
                <a:ea typeface="Open Sans"/>
                <a:cs typeface="Open Sans"/>
              </a:rPr>
              <a:t>Using a Log-Gaussian Cox Process to fit an incorrect model.</a:t>
            </a:r>
            <a:endParaRPr lang="en-US" i="1"/>
          </a:p>
        </p:txBody>
      </p:sp>
      <p:sp>
        <p:nvSpPr>
          <p:cNvPr id="8" name="TextBox 7">
            <a:extLst>
              <a:ext uri="{FF2B5EF4-FFF2-40B4-BE49-F238E27FC236}">
                <a16:creationId xmlns:a16="http://schemas.microsoft.com/office/drawing/2014/main" id="{BDE6DB1E-8D38-D2CC-3959-C948198C307F}"/>
              </a:ext>
            </a:extLst>
          </p:cNvPr>
          <p:cNvSpPr txBox="1"/>
          <p:nvPr/>
        </p:nvSpPr>
        <p:spPr>
          <a:xfrm>
            <a:off x="201520" y="6320360"/>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endParaRPr lang="en-US"/>
          </a:p>
        </p:txBody>
      </p:sp>
    </p:spTree>
    <p:extLst>
      <p:ext uri="{BB962C8B-B14F-4D97-AF65-F5344CB8AC3E}">
        <p14:creationId xmlns:p14="http://schemas.microsoft.com/office/powerpoint/2010/main" val="2128462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76D89A-34F5-99C5-6BF1-9BBF38D16C33}"/>
              </a:ext>
            </a:extLst>
          </p:cNvPr>
          <p:cNvSpPr txBox="1"/>
          <p:nvPr/>
        </p:nvSpPr>
        <p:spPr>
          <a:xfrm>
            <a:off x="201520" y="6320360"/>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endParaRPr lang="en-US"/>
          </a:p>
        </p:txBody>
      </p:sp>
      <p:sp>
        <p:nvSpPr>
          <p:cNvPr id="4" name="TextBox 3">
            <a:extLst>
              <a:ext uri="{FF2B5EF4-FFF2-40B4-BE49-F238E27FC236}">
                <a16:creationId xmlns:a16="http://schemas.microsoft.com/office/drawing/2014/main" id="{19BDFF3B-6D20-5FDD-5891-32A0838C5786}"/>
              </a:ext>
            </a:extLst>
          </p:cNvPr>
          <p:cNvSpPr txBox="1"/>
          <p:nvPr/>
        </p:nvSpPr>
        <p:spPr>
          <a:xfrm>
            <a:off x="8446172"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atin typeface="Open Sans"/>
                <a:ea typeface="Open Sans"/>
                <a:cs typeface="Open Sans"/>
              </a:rPr>
              <a:t>7</a:t>
            </a:r>
            <a:endParaRPr lang="en-US" dirty="0">
              <a:latin typeface="Open Sans"/>
              <a:ea typeface="Open Sans"/>
              <a:cs typeface="Open Sans"/>
            </a:endParaRPr>
          </a:p>
        </p:txBody>
      </p:sp>
      <p:pic>
        <p:nvPicPr>
          <p:cNvPr id="2" name="Picture 1">
            <a:extLst>
              <a:ext uri="{FF2B5EF4-FFF2-40B4-BE49-F238E27FC236}">
                <a16:creationId xmlns:a16="http://schemas.microsoft.com/office/drawing/2014/main" id="{39A784B6-D926-3F0E-5C8A-E7C6CA692751}"/>
              </a:ext>
            </a:extLst>
          </p:cNvPr>
          <p:cNvPicPr>
            <a:picLocks noChangeAspect="1"/>
          </p:cNvPicPr>
          <p:nvPr/>
        </p:nvPicPr>
        <p:blipFill>
          <a:blip r:embed="rId3"/>
          <a:stretch>
            <a:fillRect/>
          </a:stretch>
        </p:blipFill>
        <p:spPr>
          <a:xfrm>
            <a:off x="2446235" y="511277"/>
            <a:ext cx="7287239" cy="5749412"/>
          </a:xfrm>
          <a:prstGeom prst="rect">
            <a:avLst/>
          </a:prstGeom>
        </p:spPr>
      </p:pic>
    </p:spTree>
    <p:extLst>
      <p:ext uri="{BB962C8B-B14F-4D97-AF65-F5344CB8AC3E}">
        <p14:creationId xmlns:p14="http://schemas.microsoft.com/office/powerpoint/2010/main" val="2638362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075323-C540-8B55-80C2-C7A15BC82E9B}"/>
              </a:ext>
            </a:extLst>
          </p:cNvPr>
          <p:cNvSpPr txBox="1"/>
          <p:nvPr/>
        </p:nvSpPr>
        <p:spPr>
          <a:xfrm>
            <a:off x="201520" y="6320360"/>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endParaRPr lang="en-US"/>
          </a:p>
        </p:txBody>
      </p:sp>
      <p:sp>
        <p:nvSpPr>
          <p:cNvPr id="4" name="TextBox 3">
            <a:extLst>
              <a:ext uri="{FF2B5EF4-FFF2-40B4-BE49-F238E27FC236}">
                <a16:creationId xmlns:a16="http://schemas.microsoft.com/office/drawing/2014/main" id="{5F8F779B-9944-B1FF-EE7D-5D032D41957A}"/>
              </a:ext>
            </a:extLst>
          </p:cNvPr>
          <p:cNvSpPr txBox="1"/>
          <p:nvPr/>
        </p:nvSpPr>
        <p:spPr>
          <a:xfrm>
            <a:off x="8446172"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atin typeface="Open Sans"/>
                <a:ea typeface="Open Sans"/>
                <a:cs typeface="Open Sans"/>
              </a:rPr>
              <a:t>8</a:t>
            </a:r>
            <a:endParaRPr lang="en-US" dirty="0">
              <a:latin typeface="Open Sans"/>
              <a:ea typeface="Open Sans"/>
              <a:cs typeface="Open Sans"/>
            </a:endParaRPr>
          </a:p>
        </p:txBody>
      </p:sp>
      <p:pic>
        <p:nvPicPr>
          <p:cNvPr id="2" name="Picture 1">
            <a:extLst>
              <a:ext uri="{FF2B5EF4-FFF2-40B4-BE49-F238E27FC236}">
                <a16:creationId xmlns:a16="http://schemas.microsoft.com/office/drawing/2014/main" id="{8BB6C5A6-33D1-9A9C-EE3E-05ADAFCD7145}"/>
              </a:ext>
            </a:extLst>
          </p:cNvPr>
          <p:cNvPicPr>
            <a:picLocks noChangeAspect="1"/>
          </p:cNvPicPr>
          <p:nvPr/>
        </p:nvPicPr>
        <p:blipFill>
          <a:blip r:embed="rId2"/>
          <a:srcRect l="502" t="630" r="-167" b="-254"/>
          <a:stretch>
            <a:fillRect/>
          </a:stretch>
        </p:blipFill>
        <p:spPr>
          <a:xfrm>
            <a:off x="2451305" y="422325"/>
            <a:ext cx="7326269" cy="5831535"/>
          </a:xfrm>
          <a:prstGeom prst="rect">
            <a:avLst/>
          </a:prstGeom>
        </p:spPr>
      </p:pic>
    </p:spTree>
    <p:extLst>
      <p:ext uri="{BB962C8B-B14F-4D97-AF65-F5344CB8AC3E}">
        <p14:creationId xmlns:p14="http://schemas.microsoft.com/office/powerpoint/2010/main" val="2210017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D0A6D1-6B89-B8B6-A9BC-C48605FF6AB2}"/>
              </a:ext>
            </a:extLst>
          </p:cNvPr>
          <p:cNvSpPr txBox="1"/>
          <p:nvPr/>
        </p:nvSpPr>
        <p:spPr>
          <a:xfrm>
            <a:off x="201520" y="6320360"/>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Open Sans"/>
                <a:ea typeface="Open Sans"/>
                <a:cs typeface="Open Sans"/>
              </a:rPr>
              <a:t>CASST Symposium 2026</a:t>
            </a:r>
            <a:endParaRPr lang="en-US"/>
          </a:p>
        </p:txBody>
      </p:sp>
      <p:sp>
        <p:nvSpPr>
          <p:cNvPr id="4" name="TextBox 3">
            <a:extLst>
              <a:ext uri="{FF2B5EF4-FFF2-40B4-BE49-F238E27FC236}">
                <a16:creationId xmlns:a16="http://schemas.microsoft.com/office/drawing/2014/main" id="{E437848D-8E72-C886-BC8E-5F45F098817B}"/>
              </a:ext>
            </a:extLst>
          </p:cNvPr>
          <p:cNvSpPr txBox="1"/>
          <p:nvPr/>
        </p:nvSpPr>
        <p:spPr>
          <a:xfrm>
            <a:off x="8446172" y="6251121"/>
            <a:ext cx="30507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atin typeface="Open Sans"/>
                <a:ea typeface="Open Sans"/>
                <a:cs typeface="Open Sans"/>
              </a:rPr>
              <a:t>9</a:t>
            </a:r>
            <a:endParaRPr lang="en-US" dirty="0">
              <a:latin typeface="Open Sans"/>
              <a:ea typeface="Open Sans"/>
              <a:cs typeface="Open Sans"/>
            </a:endParaRPr>
          </a:p>
        </p:txBody>
      </p:sp>
      <p:pic>
        <p:nvPicPr>
          <p:cNvPr id="2" name="Picture 1">
            <a:extLst>
              <a:ext uri="{FF2B5EF4-FFF2-40B4-BE49-F238E27FC236}">
                <a16:creationId xmlns:a16="http://schemas.microsoft.com/office/drawing/2014/main" id="{053142CF-1726-DA6F-7695-235AA53C8278}"/>
              </a:ext>
            </a:extLst>
          </p:cNvPr>
          <p:cNvPicPr>
            <a:picLocks noChangeAspect="1"/>
          </p:cNvPicPr>
          <p:nvPr/>
        </p:nvPicPr>
        <p:blipFill>
          <a:blip r:embed="rId3"/>
          <a:stretch>
            <a:fillRect/>
          </a:stretch>
        </p:blipFill>
        <p:spPr>
          <a:xfrm>
            <a:off x="2312886" y="543693"/>
            <a:ext cx="7431036" cy="5696871"/>
          </a:xfrm>
          <a:prstGeom prst="rect">
            <a:avLst/>
          </a:prstGeom>
        </p:spPr>
      </p:pic>
    </p:spTree>
    <p:extLst>
      <p:ext uri="{BB962C8B-B14F-4D97-AF65-F5344CB8AC3E}">
        <p14:creationId xmlns:p14="http://schemas.microsoft.com/office/powerpoint/2010/main" val="1833642341"/>
      </p:ext>
    </p:extLst>
  </p:cSld>
  <p:clrMapOvr>
    <a:masterClrMapping/>
  </p:clrMapOvr>
</p:sld>
</file>

<file path=ppt/theme/theme1.xml><?xml version="1.0" encoding="utf-8"?>
<a:theme xmlns:a="http://schemas.openxmlformats.org/drawingml/2006/main" name="Queen's University Presentation">
  <a:themeElements>
    <a:clrScheme name="Custom 16">
      <a:dk1>
        <a:srgbClr val="000000"/>
      </a:dk1>
      <a:lt1>
        <a:srgbClr val="EBEBEC"/>
      </a:lt1>
      <a:dk2>
        <a:srgbClr val="B90D30"/>
      </a:dk2>
      <a:lt2>
        <a:srgbClr val="FFFFFF"/>
      </a:lt2>
      <a:accent1>
        <a:srgbClr val="002452"/>
      </a:accent1>
      <a:accent2>
        <a:srgbClr val="1A4771"/>
      </a:accent2>
      <a:accent3>
        <a:srgbClr val="4D7091"/>
      </a:accent3>
      <a:accent4>
        <a:srgbClr val="8099B1"/>
      </a:accent4>
      <a:accent5>
        <a:srgbClr val="B3C2D0"/>
      </a:accent5>
      <a:accent6>
        <a:srgbClr val="CCD6E0"/>
      </a:accent6>
      <a:hlink>
        <a:srgbClr val="335B81"/>
      </a:hlink>
      <a:folHlink>
        <a:srgbClr val="00245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f6587d1-1951-4f5f-9758-111bff61f397">
      <Terms xmlns="http://schemas.microsoft.com/office/infopath/2007/PartnerControls"/>
    </lcf76f155ced4ddcb4097134ff3c332f>
    <TaxCatchAll xmlns="b8901ab8-a38e-4b04-9bf6-ba57f637a631" xsi:nil="true"/>
    <SharedWithUsers xmlns="b8901ab8-a38e-4b04-9bf6-ba57f637a631">
      <UserInfo>
        <DisplayName>Lydia Scholle-Cotton</DisplayName>
        <AccountId>702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FF4EBCB781E5E429039EFB18934F516" ma:contentTypeVersion="12" ma:contentTypeDescription="Create a new document." ma:contentTypeScope="" ma:versionID="14111c33011eda11d450624927c29a9a">
  <xsd:schema xmlns:xsd="http://www.w3.org/2001/XMLSchema" xmlns:xs="http://www.w3.org/2001/XMLSchema" xmlns:p="http://schemas.microsoft.com/office/2006/metadata/properties" xmlns:ns2="7f6587d1-1951-4f5f-9758-111bff61f397" xmlns:ns3="b8901ab8-a38e-4b04-9bf6-ba57f637a631" targetNamespace="http://schemas.microsoft.com/office/2006/metadata/properties" ma:root="true" ma:fieldsID="13d7320536a53f19762c511d5ae38aa1" ns2:_="" ns3:_="">
    <xsd:import namespace="7f6587d1-1951-4f5f-9758-111bff61f397"/>
    <xsd:import namespace="b8901ab8-a38e-4b04-9bf6-ba57f637a63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6587d1-1951-4f5f-9758-111bff61f3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bd2e69d-a885-47d9-a849-8bc90acf94c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901ab8-a38e-4b04-9bf6-ba57f637a63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067f280-dc15-4639-a202-fc7cc4186d7e}" ma:internalName="TaxCatchAll" ma:showField="CatchAllData" ma:web="b8901ab8-a38e-4b04-9bf6-ba57f637a63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947E7B-ADCA-46E0-A027-0F4747615DD4}">
  <ds:schemaRefs>
    <ds:schemaRef ds:uri="http://schemas.microsoft.com/sharepoint/v3/contenttype/forms"/>
  </ds:schemaRefs>
</ds:datastoreItem>
</file>

<file path=customXml/itemProps2.xml><?xml version="1.0" encoding="utf-8"?>
<ds:datastoreItem xmlns:ds="http://schemas.openxmlformats.org/officeDocument/2006/customXml" ds:itemID="{657F120F-4EFF-4B50-809A-521C72556BFE}">
  <ds:schemaRefs>
    <ds:schemaRef ds:uri="1e59d818-3dda-4b8d-a058-ca1daae95e60"/>
    <ds:schemaRef ds:uri="7f6587d1-1951-4f5f-9758-111bff61f397"/>
    <ds:schemaRef ds:uri="9bb0f450-2dcc-4079-a193-20cc67dc94b2"/>
    <ds:schemaRef ds:uri="b8901ab8-a38e-4b04-9bf6-ba57f637a63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3849C26-4927-43B8-9E33-8E8C1EFCFFD5}">
  <ds:schemaRefs>
    <ds:schemaRef ds:uri="7f6587d1-1951-4f5f-9758-111bff61f397"/>
    <ds:schemaRef ds:uri="b8901ab8-a38e-4b04-9bf6-ba57f637a6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13</Slides>
  <Notes>9</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Queen's University Presentation</vt:lpstr>
      <vt:lpstr>Machine Learning Model for the Milky Way's Galactic Disk</vt:lpstr>
      <vt:lpstr>Galactic Dynamics Background</vt:lpstr>
      <vt:lpstr>Phase Space DF</vt:lpstr>
      <vt:lpstr>Part I: Fitting using Simulated Data and EMCEE</vt:lpstr>
      <vt:lpstr>PowerPoint Presentation</vt:lpstr>
      <vt:lpstr>Part II: Machine Learning for Fitting</vt:lpstr>
      <vt:lpstr>PowerPoint Presentation</vt:lpstr>
      <vt:lpstr>PowerPoint Presentation</vt:lpstr>
      <vt:lpstr>PowerPoint Presentation</vt:lpstr>
      <vt:lpstr>PowerPoint Presentation</vt:lpstr>
      <vt:lpstr>Conclusion</vt:lpstr>
      <vt:lpstr>Next Steps</vt:lpstr>
      <vt:lpstr>Thank you,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Kanisha Szekely</dc:creator>
  <cp:revision>767</cp:revision>
  <dcterms:created xsi:type="dcterms:W3CDTF">2021-07-23T16:36:50Z</dcterms:created>
  <dcterms:modified xsi:type="dcterms:W3CDTF">2026-08-12T19:45:43Z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0x0101008FF4EBCB781E5E429039EFB18934F516</vt:lpwstr>
  </property>
  <property fmtid="{D5CDD505-2E9C-101B-9397-08002B2CF9AE}" pid="3" name="MediaServiceImageTags">
    <vt:lpwstr/>
  </property>
</Properties>
</file>