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361" r:id="rId5"/>
    <p:sldId id="362" r:id="rId6"/>
    <p:sldId id="393" r:id="rId7"/>
    <p:sldId id="394" r:id="rId8"/>
    <p:sldId id="390" r:id="rId9"/>
    <p:sldId id="395" r:id="rId10"/>
    <p:sldId id="397" r:id="rId11"/>
    <p:sldId id="398" r:id="rId12"/>
    <p:sldId id="399" r:id="rId13"/>
    <p:sldId id="363" r:id="rId14"/>
    <p:sldId id="340" r:id="rId15"/>
    <p:sldId id="364" r:id="rId16"/>
    <p:sldId id="341" r:id="rId17"/>
    <p:sldId id="365" r:id="rId18"/>
    <p:sldId id="400" r:id="rId19"/>
    <p:sldId id="366" r:id="rId20"/>
    <p:sldId id="291" r:id="rId21"/>
    <p:sldId id="368" r:id="rId22"/>
    <p:sldId id="369" r:id="rId23"/>
    <p:sldId id="401" r:id="rId24"/>
    <p:sldId id="403" r:id="rId25"/>
    <p:sldId id="402" r:id="rId26"/>
    <p:sldId id="404" r:id="rId27"/>
    <p:sldId id="405" r:id="rId28"/>
    <p:sldId id="406" r:id="rId29"/>
    <p:sldId id="407" r:id="rId30"/>
    <p:sldId id="408" r:id="rId31"/>
    <p:sldId id="40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2C6B9-EF0F-410F-ABC8-920F1A4A29A7}" v="31" dt="2026-08-11T22:04:08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94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83948-597F-4AE0-8FE1-4B3A98B280CD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BAFB1-1B53-4D09-BE3E-C6E87DA216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488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0899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0972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1100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7193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5553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7858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3829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53631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0467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97034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5430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4613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3914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0060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9174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9669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2194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85387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2539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9902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1979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91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3835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9292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2239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8790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2167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AFB1-1B53-4D09-BE3E-C6E87DA2161D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085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43116-A078-2F20-F6A9-8B357FEED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B330B-1DDD-DBE9-603B-CD6D2F94A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FF186-68A8-36D7-2D3E-0F006316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74FC-2A06-2BF5-6880-91EEEA57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FACD2-2DEA-AA9E-4929-487E4650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669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262E8-4548-AC03-41F6-1F24AE282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3C6C2-FAA9-33E1-9F00-FDD6CDE17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74FB-266A-8918-85B5-E3EC91D4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DAC36-F7F6-0362-9932-71CE5FDC3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D9C59-AAD1-CC20-48F9-4F025FB1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0826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C34D68-6FE6-106A-34C8-27EC67995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932C7E-A376-562A-C361-1554D9B46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67183-0B9B-B326-FAD2-77B32C663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CDAF9-F191-6351-7A6E-2CC5E050E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04CA5-7F68-C9AE-B3EB-8960BC8A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26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01C53-B226-0BFC-EE41-6614C23D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55606-CD47-8C9C-1379-657AF2AE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8383B-7D86-2824-9596-58B68B808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3B4F3-12AE-6A99-A250-44BB93CE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F4102-46DF-3BAE-51F6-B0DEDD8AF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594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054BA-E4B2-4938-718B-147D540F0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01F87-BF0B-8162-1653-92ABC7C8B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263B3-ACD8-44C9-5527-4404FEF1E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566B-D26B-10DF-3979-464EA4D0B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15A74-68DE-98F5-BDE3-F6E6550E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614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920B-2B4B-2523-D94B-0D1976EF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D3BAB-6C23-9298-F84B-4B056A1D2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7EC1E7-46E0-44AC-F320-C0849E559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B8DC6D-1CD4-EFB3-4A36-E5FB3278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8C003-DDB6-91FD-0537-C20BDC79A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529FD-554E-7594-A4F8-81CF976D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792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962E4-C73F-928C-2239-5C41B409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A832D-1A83-67E3-AFA3-D68131D4E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299652-3E0D-470E-75EA-370DC426A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B7ABCE-1F14-2E29-530B-AB8B89A37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9BCC64-193F-4D93-3F39-3A162196F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F1A6D7-7C95-AC20-04E9-10EF90EC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75AAC-C7BF-965E-A79A-6773274EC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BD0DE2-2C14-5BDA-54DF-7E0F7DD00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187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00761-7B5D-CAD6-CFDE-BA81928F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2303B0-A878-B0BA-C89B-BCFFF45F8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1C00DA-7A3D-2B14-F987-85A19260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E07D9-F2B0-DF1A-11CA-A7EC0FC79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004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D6F76E-B35F-ADF5-0EE6-1215EAB86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0794A-A755-4987-C7CE-C82293EED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13C44-A96A-98EE-9094-58AB0444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225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B969-53D2-C83E-35CF-E1B38015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148D-0BEC-6FB4-A551-557C1E001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CB555-C059-E5B4-E544-C0E47ED5F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0B633-3510-800E-2E96-7BC9BFEE5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6DCFE-C3F1-545A-3F6C-D5F28B8F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F0F0CA-301F-2BD9-2F6B-8B3AA934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92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D59-2DE7-DD37-A13B-C87268C6D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F3A8E-C7C4-50C2-A4DD-02D5ACB97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E165D-197C-E3FB-348D-E4E032E70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91D88-4275-48D9-A923-F43C154B9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C40ED-F867-50E0-4B7F-BB4C02CDF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7413C-F3F7-A739-BB62-36F1BAA82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047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9D3A51-9D64-B986-8002-3F87A604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A842A-AA4B-EAC0-A466-6F4D9EC0F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FA07B-C4D7-CA4F-4224-270C11066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8A700-3E9F-43B7-8344-15DDD434064B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2BFCE-54D0-82AB-174D-43F04CC20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60552-7C1C-0BB3-9805-1CF530B15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CBAF7C-CB0D-4BE0-BB8B-934E12770F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921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F98140-107F-6E5C-588F-611E6E57C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3"/>
          <a:stretch>
            <a:fillRect/>
          </a:stretch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C1DFC6-83BE-8586-9833-895F12481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02538"/>
            <a:ext cx="4212176" cy="2640247"/>
          </a:xfrm>
        </p:spPr>
        <p:txBody>
          <a:bodyPr>
            <a:normAutofit fontScale="90000"/>
          </a:bodyPr>
          <a:lstStyle/>
          <a:p>
            <a:pPr algn="l"/>
            <a:r>
              <a:rPr lang="en-CA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How to escape things in space</a:t>
            </a:r>
            <a:br>
              <a:rPr lang="en-CA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</a:br>
            <a:r>
              <a:rPr lang="en-CA" sz="4400" dirty="0">
                <a:latin typeface="Berlin Sans FB Demi" panose="020E0802020502020306" pitchFamily="34" charset="0"/>
              </a:rPr>
              <a:t>and the things you can’t</a:t>
            </a:r>
            <a:br>
              <a:rPr lang="en-CA" sz="3600" dirty="0">
                <a:latin typeface="Berlin Sans FB Demi" panose="020E0802020502020306" pitchFamily="34" charset="0"/>
              </a:rPr>
            </a:br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2A518-BE95-9E9D-A729-D87B9B937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116792"/>
            <a:ext cx="4789316" cy="958361"/>
          </a:xfrm>
        </p:spPr>
        <p:txBody>
          <a:bodyPr>
            <a:normAutofit/>
          </a:bodyPr>
          <a:lstStyle/>
          <a:p>
            <a:pPr algn="l"/>
            <a:r>
              <a:rPr lang="en-CA" sz="4000" dirty="0"/>
              <a:t>Sebastian Blaha</a:t>
            </a:r>
          </a:p>
        </p:txBody>
      </p:sp>
      <p:pic>
        <p:nvPicPr>
          <p:cNvPr id="1026" name="Picture 2" descr="Brand Toolkit - McDonald Institute">
            <a:extLst>
              <a:ext uri="{FF2B5EF4-FFF2-40B4-BE49-F238E27FC236}">
                <a16:creationId xmlns:a16="http://schemas.microsoft.com/office/drawing/2014/main" id="{E3DD6A86-D414-6A14-7B18-5B40EA4F0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3" y="764755"/>
            <a:ext cx="2915458" cy="59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EBCDFC-85A9-6CB4-A403-95F08539D34A}"/>
              </a:ext>
            </a:extLst>
          </p:cNvPr>
          <p:cNvSpPr txBox="1"/>
          <p:nvPr/>
        </p:nvSpPr>
        <p:spPr>
          <a:xfrm>
            <a:off x="0" y="4365786"/>
            <a:ext cx="3264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dirty="0">
                <a:latin typeface="Bell MT" panose="02020503060305020303" pitchFamily="18" charset="0"/>
                <a:cs typeface="Times New Roman" panose="02020603050405020304" pitchFamily="18" charset="0"/>
              </a:rPr>
              <a:t>An SPH4U Resource</a:t>
            </a:r>
          </a:p>
        </p:txBody>
      </p:sp>
    </p:spTree>
    <p:extLst>
      <p:ext uri="{BB962C8B-B14F-4D97-AF65-F5344CB8AC3E}">
        <p14:creationId xmlns:p14="http://schemas.microsoft.com/office/powerpoint/2010/main" val="1989719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6A56F-72E8-B358-E002-85C7CB2C8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E3C59F-6EED-E395-174E-F193C2449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B29188-1293-4A84-8B99-21DF89B7275F}"/>
              </a:ext>
            </a:extLst>
          </p:cNvPr>
          <p:cNvSpPr txBox="1"/>
          <p:nvPr/>
        </p:nvSpPr>
        <p:spPr>
          <a:xfrm>
            <a:off x="417159" y="1156867"/>
            <a:ext cx="3791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Question: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What is a physics question you often get from people not in physics?</a:t>
            </a:r>
          </a:p>
        </p:txBody>
      </p:sp>
    </p:spTree>
    <p:extLst>
      <p:ext uri="{BB962C8B-B14F-4D97-AF65-F5344CB8AC3E}">
        <p14:creationId xmlns:p14="http://schemas.microsoft.com/office/powerpoint/2010/main" val="325858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D1AB3-0130-9C96-B437-EAC68FD20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E699A8-3EBB-25D2-D450-0A75FB3D8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32621C-09D0-717A-24A6-B152ADC8A856}"/>
              </a:ext>
            </a:extLst>
          </p:cNvPr>
          <p:cNvSpPr txBox="1"/>
          <p:nvPr/>
        </p:nvSpPr>
        <p:spPr>
          <a:xfrm>
            <a:off x="6740306" y="1027906"/>
            <a:ext cx="50267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Personally, I often find myself getting asked “what is a black hole?”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This is a very loaded question.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However, grade 12 physics students already have the tools to start picking at it.</a:t>
            </a:r>
          </a:p>
        </p:txBody>
      </p:sp>
    </p:spTree>
    <p:extLst>
      <p:ext uri="{BB962C8B-B14F-4D97-AF65-F5344CB8AC3E}">
        <p14:creationId xmlns:p14="http://schemas.microsoft.com/office/powerpoint/2010/main" val="2721209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E4865-E788-4970-3DBD-E2F882BD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12DA6A-D7B3-F92B-FCE2-F39370B25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86B30-2B12-C40C-A025-F13701CF3F46}"/>
              </a:ext>
            </a:extLst>
          </p:cNvPr>
          <p:cNvSpPr txBox="1"/>
          <p:nvPr/>
        </p:nvSpPr>
        <p:spPr>
          <a:xfrm>
            <a:off x="151688" y="311293"/>
            <a:ext cx="3791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I wanted to make a resource that:</a:t>
            </a:r>
          </a:p>
          <a:p>
            <a:endParaRPr lang="en-CA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858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2CFD9-6474-A80C-8711-68A5DB5C9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E2A05A-102D-463F-A183-C6F045DC1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F253E4-1CB8-0311-6916-2CDDDFBE854F}"/>
              </a:ext>
            </a:extLst>
          </p:cNvPr>
          <p:cNvSpPr txBox="1"/>
          <p:nvPr/>
        </p:nvSpPr>
        <p:spPr>
          <a:xfrm>
            <a:off x="151688" y="311293"/>
            <a:ext cx="3791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I wanted to make a resource that: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Would inspire students to pursue physics</a:t>
            </a:r>
          </a:p>
        </p:txBody>
      </p:sp>
    </p:spTree>
    <p:extLst>
      <p:ext uri="{BB962C8B-B14F-4D97-AF65-F5344CB8AC3E}">
        <p14:creationId xmlns:p14="http://schemas.microsoft.com/office/powerpoint/2010/main" val="4263210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02B7C-085D-82C0-BFB6-F8A202439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F3CE15-295D-9E6E-5F66-61A64CDB6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FC7C2-4037-8A42-1DA1-9765A021DAC3}"/>
              </a:ext>
            </a:extLst>
          </p:cNvPr>
          <p:cNvSpPr txBox="1"/>
          <p:nvPr/>
        </p:nvSpPr>
        <p:spPr>
          <a:xfrm>
            <a:off x="151688" y="311293"/>
            <a:ext cx="37910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I wanted to make a resource that: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Would inspire students to pursue physics</a:t>
            </a:r>
          </a:p>
          <a:p>
            <a:pPr marL="457200" indent="-457200">
              <a:buFontTx/>
              <a:buChar char="-"/>
            </a:pPr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Uses physics students already know</a:t>
            </a:r>
          </a:p>
        </p:txBody>
      </p:sp>
    </p:spTree>
    <p:extLst>
      <p:ext uri="{BB962C8B-B14F-4D97-AF65-F5344CB8AC3E}">
        <p14:creationId xmlns:p14="http://schemas.microsoft.com/office/powerpoint/2010/main" val="1123433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21075-B025-060A-287A-C726C9857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14547A-5140-5192-2CB1-9B2D54CF7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D30F38-2FF7-4C41-EB4E-A07E3BE0FF96}"/>
              </a:ext>
            </a:extLst>
          </p:cNvPr>
          <p:cNvSpPr txBox="1"/>
          <p:nvPr/>
        </p:nvSpPr>
        <p:spPr>
          <a:xfrm>
            <a:off x="151688" y="311293"/>
            <a:ext cx="379104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I wanted to make a resource that: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Would inspire students to pursue physics</a:t>
            </a:r>
          </a:p>
          <a:p>
            <a:pPr marL="457200" indent="-457200">
              <a:buFontTx/>
              <a:buChar char="-"/>
            </a:pPr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Uses physics students already know</a:t>
            </a:r>
          </a:p>
          <a:p>
            <a:pPr marL="457200" indent="-457200">
              <a:buFontTx/>
              <a:buChar char="-"/>
            </a:pPr>
            <a:endParaRPr lang="en-CA" sz="2800" dirty="0"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latin typeface="Bell MT" panose="02020503060305020303" pitchFamily="18" charset="0"/>
              </a:rPr>
              <a:t>Shows the impacts of physics research, emphasizing          Canadian research</a:t>
            </a:r>
          </a:p>
        </p:txBody>
      </p:sp>
    </p:spTree>
    <p:extLst>
      <p:ext uri="{BB962C8B-B14F-4D97-AF65-F5344CB8AC3E}">
        <p14:creationId xmlns:p14="http://schemas.microsoft.com/office/powerpoint/2010/main" val="852762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28C19-D7A4-F003-9B89-0F5487DFE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5B42E0-8086-1484-6D7C-162581104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7B7FC3-EE66-E516-2AF4-7FCD4BA46D25}"/>
              </a:ext>
            </a:extLst>
          </p:cNvPr>
          <p:cNvSpPr txBox="1"/>
          <p:nvPr/>
        </p:nvSpPr>
        <p:spPr>
          <a:xfrm>
            <a:off x="171352" y="832403"/>
            <a:ext cx="37910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This brought about a challenge: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How can I tie in physics about objects that are thousands of LY away, to real world impacts felt by students.</a:t>
            </a:r>
          </a:p>
        </p:txBody>
      </p:sp>
    </p:spTree>
    <p:extLst>
      <p:ext uri="{BB962C8B-B14F-4D97-AF65-F5344CB8AC3E}">
        <p14:creationId xmlns:p14="http://schemas.microsoft.com/office/powerpoint/2010/main" val="512468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C2E53-2773-ECEF-8CFD-D8FF4FD4D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2AA58-6FE2-B73B-CE7C-E23D8E8F5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16">
            <a:extLst>
              <a:ext uri="{FF2B5EF4-FFF2-40B4-BE49-F238E27FC236}">
                <a16:creationId xmlns:a16="http://schemas.microsoft.com/office/drawing/2014/main" id="{B08AB779-2BA6-EE4D-4AEE-FA9DE8E68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783BF2-5E20-10F6-9F20-E729E0ECE036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Artemis 2</a:t>
            </a:r>
          </a:p>
        </p:txBody>
      </p:sp>
    </p:spTree>
    <p:extLst>
      <p:ext uri="{BB962C8B-B14F-4D97-AF65-F5344CB8AC3E}">
        <p14:creationId xmlns:p14="http://schemas.microsoft.com/office/powerpoint/2010/main" val="4189943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25139-2DF5-E991-8E7E-FA7CF9E9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79C77-38FD-708A-0531-36837FF15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16">
            <a:extLst>
              <a:ext uri="{FF2B5EF4-FFF2-40B4-BE49-F238E27FC236}">
                <a16:creationId xmlns:a16="http://schemas.microsoft.com/office/drawing/2014/main" id="{1591E47E-828E-2F20-B1C4-14AE687DF3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FEFFBF-8DA3-A7AA-7DF4-65C2CB2D0B87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Artemis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CF5E4-10E6-3E2C-5F2C-48764191FD1A}"/>
              </a:ext>
            </a:extLst>
          </p:cNvPr>
          <p:cNvSpPr txBox="1"/>
          <p:nvPr/>
        </p:nvSpPr>
        <p:spPr>
          <a:xfrm>
            <a:off x="7373853" y="903971"/>
            <a:ext cx="481814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Why Artemis 2?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Recent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It involved Canadians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Big event</a:t>
            </a:r>
          </a:p>
        </p:txBody>
      </p:sp>
    </p:spTree>
    <p:extLst>
      <p:ext uri="{BB962C8B-B14F-4D97-AF65-F5344CB8AC3E}">
        <p14:creationId xmlns:p14="http://schemas.microsoft.com/office/powerpoint/2010/main" val="2016445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51217-C549-69FB-673D-BE543522B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CC425-1591-3786-4EC6-DDB1163D0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16">
            <a:extLst>
              <a:ext uri="{FF2B5EF4-FFF2-40B4-BE49-F238E27FC236}">
                <a16:creationId xmlns:a16="http://schemas.microsoft.com/office/drawing/2014/main" id="{CE6D2658-BE25-FEF4-00D2-17132924C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F896E6-B313-7FB7-AD21-8AC107CB268F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Artemis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065518-BE58-FC18-6B4B-396AC6C94A86}"/>
              </a:ext>
            </a:extLst>
          </p:cNvPr>
          <p:cNvSpPr txBox="1"/>
          <p:nvPr/>
        </p:nvSpPr>
        <p:spPr>
          <a:xfrm>
            <a:off x="7373853" y="903971"/>
            <a:ext cx="48181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How does Artemis 2 tie into black holes?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50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27704-0A36-15DB-E5DE-388DCBD33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B0F066-8B04-D20A-848C-9D7562122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8122B0-E2D6-1CEA-2462-6322A4E6886E}"/>
              </a:ext>
            </a:extLst>
          </p:cNvPr>
          <p:cNvSpPr txBox="1"/>
          <p:nvPr/>
        </p:nvSpPr>
        <p:spPr>
          <a:xfrm>
            <a:off x="0" y="151179"/>
            <a:ext cx="35573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A Little Bit About Me: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I’m going into my 4</a:t>
            </a:r>
            <a:r>
              <a:rPr lang="en-CA" sz="2800" baseline="30000" dirty="0">
                <a:latin typeface="Bell MT" panose="02020503060305020303" pitchFamily="18" charset="0"/>
              </a:rPr>
              <a:t>th</a:t>
            </a:r>
            <a:r>
              <a:rPr lang="en-CA" sz="2800" dirty="0">
                <a:latin typeface="Bell MT" panose="02020503060305020303" pitchFamily="18" charset="0"/>
              </a:rPr>
              <a:t> </a:t>
            </a:r>
          </a:p>
          <a:p>
            <a:r>
              <a:rPr lang="en-CA" sz="2800" dirty="0">
                <a:latin typeface="Bell MT" panose="02020503060305020303" pitchFamily="18" charset="0"/>
              </a:rPr>
              <a:t>year at Queen’s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I’m very interested in Astrophysics and Astroparticle physics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I’m very passionate about teaching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This summer, I made a teacher resource about BH and aerospace</a:t>
            </a:r>
          </a:p>
        </p:txBody>
      </p:sp>
    </p:spTree>
    <p:extLst>
      <p:ext uri="{BB962C8B-B14F-4D97-AF65-F5344CB8AC3E}">
        <p14:creationId xmlns:p14="http://schemas.microsoft.com/office/powerpoint/2010/main" val="1625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64C32-A5FC-992A-8A04-BAD9E4202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5878F-E831-E721-ACD6-E62A0553A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16">
            <a:extLst>
              <a:ext uri="{FF2B5EF4-FFF2-40B4-BE49-F238E27FC236}">
                <a16:creationId xmlns:a16="http://schemas.microsoft.com/office/drawing/2014/main" id="{6B0E9212-428C-5430-135B-2848685EE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8ECDB6-29D0-824E-18CC-C63EB81CF334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Artemis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5315544-8B9C-594B-5722-9F203C45D8FA}"/>
                  </a:ext>
                </a:extLst>
              </p:cNvPr>
              <p:cNvSpPr txBox="1"/>
              <p:nvPr/>
            </p:nvSpPr>
            <p:spPr>
              <a:xfrm>
                <a:off x="7373853" y="903971"/>
                <a:ext cx="4818147" cy="3519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How does Artemis 2 tie into black holes?</a:t>
                </a:r>
              </a:p>
              <a:p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Escape speed.</a:t>
                </a:r>
              </a:p>
              <a:p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C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C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𝐺𝑀</m:t>
                              </m:r>
                            </m:num>
                            <m:den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5315544-8B9C-594B-5722-9F203C45D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853" y="903971"/>
                <a:ext cx="4818147" cy="3519810"/>
              </a:xfrm>
              <a:prstGeom prst="rect">
                <a:avLst/>
              </a:prstGeom>
              <a:blipFill>
                <a:blip r:embed="rId4"/>
                <a:stretch>
                  <a:fillRect l="-2658" t="-190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663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90DE4-ADF2-384B-7086-0A0B81C85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4299A-BC9E-B92C-CAF7-2FE1997DD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16">
            <a:extLst>
              <a:ext uri="{FF2B5EF4-FFF2-40B4-BE49-F238E27FC236}">
                <a16:creationId xmlns:a16="http://schemas.microsoft.com/office/drawing/2014/main" id="{C49E385F-7B44-866C-C9AE-6881C7B2C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61EDD1-E081-78EB-958D-4B06EA4B6240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Artemis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4C9EF2-4A61-B971-9FAC-F6148A89BCBE}"/>
                  </a:ext>
                </a:extLst>
              </p:cNvPr>
              <p:cNvSpPr txBox="1"/>
              <p:nvPr/>
            </p:nvSpPr>
            <p:spPr>
              <a:xfrm>
                <a:off x="7373853" y="903971"/>
                <a:ext cx="4818147" cy="4812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How does Artemis 2 tie into black holes?</a:t>
                </a:r>
              </a:p>
              <a:p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Escape speed.</a:t>
                </a:r>
              </a:p>
              <a:p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C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C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𝐺𝑀</m:t>
                              </m:r>
                            </m:num>
                            <m:den>
                              <m:r>
                                <a:rPr lang="en-C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endParaRPr lang="en-CA" sz="2800" dirty="0">
                  <a:solidFill>
                    <a:schemeClr val="bg1"/>
                  </a:solidFill>
                  <a:latin typeface="Bell MT" panose="02020503060305020303" pitchFamily="18" charset="0"/>
                </a:endParaRPr>
              </a:p>
              <a:p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Is it possible to have something so dense </a:t>
                </a:r>
                <a:r>
                  <a:rPr lang="en-CA" sz="2800" i="1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nothing </a:t>
                </a:r>
                <a:r>
                  <a:rPr lang="en-CA" sz="2800" dirty="0">
                    <a:solidFill>
                      <a:schemeClr val="bg1"/>
                    </a:solidFill>
                    <a:latin typeface="Bell MT" panose="02020503060305020303" pitchFamily="18" charset="0"/>
                  </a:rPr>
                  <a:t>can escape?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4C9EF2-4A61-B971-9FAC-F6148A89B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853" y="903971"/>
                <a:ext cx="4818147" cy="4812471"/>
              </a:xfrm>
              <a:prstGeom prst="rect">
                <a:avLst/>
              </a:prstGeom>
              <a:blipFill>
                <a:blip r:embed="rId4"/>
                <a:stretch>
                  <a:fillRect l="-2658" t="-1392" r="-2911" b="-25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7626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67B3D-ACDA-1879-EA0A-FAAF04267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B9688-7E03-0F3E-34A4-5FEA21B17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BC09C6-2F83-5B1D-78A8-A13AF468C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E5FC5E-A8D3-CCA0-214F-F4731EC39E18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Black Holes</a:t>
            </a:r>
          </a:p>
        </p:txBody>
      </p:sp>
    </p:spTree>
    <p:extLst>
      <p:ext uri="{BB962C8B-B14F-4D97-AF65-F5344CB8AC3E}">
        <p14:creationId xmlns:p14="http://schemas.microsoft.com/office/powerpoint/2010/main" val="2105460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A1D31-7020-0658-96CA-DF69E2796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ED81-33AA-4CA1-24EF-A69776C4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8EB65-8EC7-8FF9-4B2C-D23AAC6CA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9ABC4A-7C19-AE00-277D-D43CF70E7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CF9D66-9521-36A4-15F5-1F83AF77AE2D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Black Holes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0093A-7A00-C202-A7EF-29E7A5D96559}"/>
              </a:ext>
            </a:extLst>
          </p:cNvPr>
          <p:cNvSpPr txBox="1"/>
          <p:nvPr/>
        </p:nvSpPr>
        <p:spPr>
          <a:xfrm>
            <a:off x="6943450" y="621368"/>
            <a:ext cx="48181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Students: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Learn about black hole structure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Derive the </a:t>
            </a:r>
            <a:r>
              <a:rPr lang="en-CA" sz="2800" dirty="0" err="1">
                <a:solidFill>
                  <a:schemeClr val="bg1"/>
                </a:solidFill>
                <a:latin typeface="Bell MT" panose="02020503060305020303" pitchFamily="18" charset="0"/>
              </a:rPr>
              <a:t>Swarzschild</a:t>
            </a: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 radius to find the size of the Earth if it was a BH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Learn about the life cycle of a star</a:t>
            </a:r>
          </a:p>
        </p:txBody>
      </p:sp>
    </p:spTree>
    <p:extLst>
      <p:ext uri="{BB962C8B-B14F-4D97-AF65-F5344CB8AC3E}">
        <p14:creationId xmlns:p14="http://schemas.microsoft.com/office/powerpoint/2010/main" val="300561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63723-C3A5-9602-8963-416BA45D8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B65F-F37F-636E-16A4-2B560B6C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7466F-1F74-2D39-51C7-6DCEE056B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DFBB5-C9A3-FF6D-C4C4-AD299304A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4B5E2D-D98F-EF10-EF2B-CC821625B655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Black Holes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44D55B-089F-F285-5D05-995A24B0AF67}"/>
              </a:ext>
            </a:extLst>
          </p:cNvPr>
          <p:cNvSpPr txBox="1"/>
          <p:nvPr/>
        </p:nvSpPr>
        <p:spPr>
          <a:xfrm>
            <a:off x="6943450" y="621368"/>
            <a:ext cx="48181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Challenge #2: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How can I ground these ideas in tangible benefits?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909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78734-3177-05A9-4E1F-6DB7E8DF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CACE3-2F52-2AD8-BD5A-D470459EC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Content Placeholder 18">
            <a:extLst>
              <a:ext uri="{FF2B5EF4-FFF2-40B4-BE49-F238E27FC236}">
                <a16:creationId xmlns:a16="http://schemas.microsoft.com/office/drawing/2014/main" id="{9CF19827-FA6F-A655-7B0A-6ABFDD4FC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31A90D-C180-A5D7-1DAE-9C70BDDB338D}"/>
              </a:ext>
            </a:extLst>
          </p:cNvPr>
          <p:cNvSpPr txBox="1"/>
          <p:nvPr/>
        </p:nvSpPr>
        <p:spPr>
          <a:xfrm>
            <a:off x="6943450" y="621368"/>
            <a:ext cx="48181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Students learn about:</a:t>
            </a:r>
          </a:p>
          <a:p>
            <a:pPr marL="457200" indent="-457200">
              <a:buFontTx/>
              <a:buChar char="-"/>
            </a:pPr>
            <a:endParaRPr lang="en-US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The advancements in Canadian medical physics thanks to the Canadarm projects.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Early earthquake warning technology developed thanks to the LIGO experiment</a:t>
            </a:r>
          </a:p>
          <a:p>
            <a:pPr marL="457200" indent="-457200">
              <a:buFontTx/>
              <a:buChar char="-"/>
            </a:pP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marL="457200" indent="-457200">
              <a:buFontTx/>
              <a:buChar char="-"/>
            </a:pPr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SNEWS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C89D5-1A74-A2AA-2676-7C50E27C2570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Applications</a:t>
            </a:r>
            <a:endParaRPr lang="en-CA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358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852A-A0FC-5963-015A-5C2DCAA2F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B864C-2606-0DF5-06EC-37D9B71C2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231C4-C133-BCD3-5D01-95A225909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41742-0764-C93F-312B-30A2F894E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37CCB7-A73E-047F-AD34-B5648CCAD6CD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Black Holes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75CDF-EC30-C1B7-381B-5682F88A5EB7}"/>
              </a:ext>
            </a:extLst>
          </p:cNvPr>
          <p:cNvSpPr txBox="1"/>
          <p:nvPr/>
        </p:nvSpPr>
        <p:spPr>
          <a:xfrm>
            <a:off x="6943450" y="621368"/>
            <a:ext cx="48181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What makes black holes so important?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Everyone from children to career physicists are fascinated by black holes. 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To many it appears to be the pinnacle of physics.</a:t>
            </a:r>
          </a:p>
          <a:p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CA" sz="2800" dirty="0">
                <a:solidFill>
                  <a:schemeClr val="bg1"/>
                </a:solidFill>
                <a:latin typeface="Bell MT" panose="02020503060305020303" pitchFamily="18" charset="0"/>
              </a:rPr>
              <a:t>If students can learn about BH, they can learn about anything.</a:t>
            </a:r>
          </a:p>
        </p:txBody>
      </p:sp>
    </p:spTree>
    <p:extLst>
      <p:ext uri="{BB962C8B-B14F-4D97-AF65-F5344CB8AC3E}">
        <p14:creationId xmlns:p14="http://schemas.microsoft.com/office/powerpoint/2010/main" val="3850682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0D90C-253A-B48C-5BBB-7E16085D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87533-041B-79E7-2C47-E6E362E2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25C00-FAC1-E68C-1EE3-9DDDF3759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155FAE-884F-15DF-E62D-4FC7D4078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2494CB-F4BB-136E-3259-2CA31B333326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Conclusion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84DB0-3719-60E1-A356-93A78BB808E1}"/>
              </a:ext>
            </a:extLst>
          </p:cNvPr>
          <p:cNvSpPr txBox="1"/>
          <p:nvPr/>
        </p:nvSpPr>
        <p:spPr>
          <a:xfrm>
            <a:off x="6943450" y="621368"/>
            <a:ext cx="48181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Making a resource is important for the future generations of physicists. </a:t>
            </a:r>
          </a:p>
          <a:p>
            <a:endParaRPr lang="en-US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It allows us to bring our unique expertise to schools and inspire students.</a:t>
            </a:r>
          </a:p>
          <a:p>
            <a:endParaRPr lang="en-US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They will also expand the field and empower students to follow their passion.</a:t>
            </a:r>
          </a:p>
          <a:p>
            <a:endParaRPr lang="en-US" sz="2800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Thank you.</a:t>
            </a: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57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864C4-F545-C297-2577-433CDE770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322E7-8E42-E5C0-944B-1F4E7E80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F578B-BF80-6705-FACF-DADD0BD77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01E5C-E23D-F3F8-73C3-AEF70B182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427DCA-B8F0-E021-D408-F7F171181564}"/>
              </a:ext>
            </a:extLst>
          </p:cNvPr>
          <p:cNvSpPr txBox="1"/>
          <p:nvPr/>
        </p:nvSpPr>
        <p:spPr>
          <a:xfrm>
            <a:off x="430403" y="365125"/>
            <a:ext cx="304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chemeClr val="bg1"/>
                </a:solidFill>
                <a:latin typeface="Bell MT" panose="02020503060305020303" pitchFamily="18" charset="0"/>
              </a:rPr>
              <a:t>Questions?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34A2E5-F3D5-C23C-5823-63B1D5ED8FBA}"/>
              </a:ext>
            </a:extLst>
          </p:cNvPr>
          <p:cNvSpPr txBox="1"/>
          <p:nvPr/>
        </p:nvSpPr>
        <p:spPr>
          <a:xfrm>
            <a:off x="6943450" y="621368"/>
            <a:ext cx="4818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Questions?</a:t>
            </a:r>
            <a:endParaRPr lang="en-CA" sz="2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D1B1-17F2-39A8-D65E-7EFA5BD6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B3B433-991F-8372-9C28-5E0954157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C681D7-9A76-5513-7D3F-6D5A16317DBF}"/>
              </a:ext>
            </a:extLst>
          </p:cNvPr>
          <p:cNvSpPr txBox="1"/>
          <p:nvPr/>
        </p:nvSpPr>
        <p:spPr>
          <a:xfrm>
            <a:off x="316567" y="1121109"/>
            <a:ext cx="3557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What is a Teacher Resource?</a:t>
            </a:r>
            <a:br>
              <a:rPr lang="en-CA" sz="2800" dirty="0">
                <a:latin typeface="Bell MT" panose="02020503060305020303" pitchFamily="18" charset="0"/>
              </a:rPr>
            </a:br>
            <a:br>
              <a:rPr lang="en-CA" sz="2800" dirty="0">
                <a:latin typeface="Bell MT" panose="02020503060305020303" pitchFamily="18" charset="0"/>
              </a:rPr>
            </a:br>
            <a:endParaRPr lang="en-CA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00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AAFA0-05BD-BC9D-FEC3-C32415513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12E24D-0F16-3FEC-2F9F-4DABD7C9F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835088-DF67-DC1A-E4DA-5870143C9E6B}"/>
              </a:ext>
            </a:extLst>
          </p:cNvPr>
          <p:cNvSpPr txBox="1"/>
          <p:nvPr/>
        </p:nvSpPr>
        <p:spPr>
          <a:xfrm>
            <a:off x="329625" y="575655"/>
            <a:ext cx="35573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What is a Teacher Resource?</a:t>
            </a:r>
            <a:br>
              <a:rPr lang="en-CA" sz="2800" dirty="0">
                <a:latin typeface="Bell MT" panose="02020503060305020303" pitchFamily="18" charset="0"/>
              </a:rPr>
            </a:br>
            <a:br>
              <a:rPr lang="en-CA" sz="2800" dirty="0">
                <a:latin typeface="Bell MT" panose="02020503060305020303" pitchFamily="18" charset="0"/>
              </a:rPr>
            </a:br>
            <a:r>
              <a:rPr lang="en-CA" sz="2800" dirty="0">
                <a:latin typeface="Bell MT" panose="02020503060305020303" pitchFamily="18" charset="0"/>
              </a:rPr>
              <a:t>A collection of documents made for a teacher to guide a lesson(s) to their students.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It may include a teacher background, slides, activities, experiments, </a:t>
            </a:r>
            <a:r>
              <a:rPr lang="en-CA" sz="2800" dirty="0" err="1">
                <a:latin typeface="Bell MT" panose="02020503060305020303" pitchFamily="18" charset="0"/>
              </a:rPr>
              <a:t>etc</a:t>
            </a:r>
            <a:r>
              <a:rPr lang="en-CA" sz="2800" dirty="0">
                <a:latin typeface="Bell MT" panose="02020503060305020303" pitchFamily="18" charset="0"/>
              </a:rPr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67F6E-DB59-4073-5921-9A8CC07B8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4613">
            <a:off x="8680168" y="1287631"/>
            <a:ext cx="2549012" cy="32987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7608CE-4CC3-91B8-CE37-02020F5EB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343">
            <a:off x="5375815" y="3831221"/>
            <a:ext cx="1918012" cy="24778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6E28EE-B4C9-04AA-7DCF-154D058AD8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>
            <a:fillRect/>
          </a:stretch>
        </p:blipFill>
        <p:spPr>
          <a:xfrm rot="19680766">
            <a:off x="4772569" y="778207"/>
            <a:ext cx="3402524" cy="188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33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6E2CD-FB70-B989-293A-5A19AE569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86A54B-D640-8D32-D696-1347F6F86139}"/>
              </a:ext>
            </a:extLst>
          </p:cNvPr>
          <p:cNvSpPr txBox="1"/>
          <p:nvPr/>
        </p:nvSpPr>
        <p:spPr>
          <a:xfrm>
            <a:off x="198580" y="151179"/>
            <a:ext cx="35573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Why create a resource?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physics is cool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personal story about going to </a:t>
            </a:r>
            <a:r>
              <a:rPr lang="en-CA" sz="2800" dirty="0" err="1">
                <a:latin typeface="Bell MT" panose="02020503060305020303" pitchFamily="18" charset="0"/>
              </a:rPr>
              <a:t>uni</a:t>
            </a:r>
            <a:r>
              <a:rPr lang="en-CA" sz="2800" dirty="0">
                <a:latin typeface="Bell MT" panose="02020503060305020303" pitchFamily="18" charset="0"/>
              </a:rPr>
              <a:t> for chem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get students inspired to pursue the field and make the next great discoveries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talk more philosophy rather than the content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54D9E5-1C25-E465-F06D-FF723B885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1B6BC1-8B73-E5C8-E7A7-9DE4FD7D5A1B}"/>
              </a:ext>
            </a:extLst>
          </p:cNvPr>
          <p:cNvSpPr txBox="1"/>
          <p:nvPr/>
        </p:nvSpPr>
        <p:spPr>
          <a:xfrm>
            <a:off x="3203324" y="2659558"/>
            <a:ext cx="5785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Bell MT" panose="02020503060305020303" pitchFamily="18" charset="0"/>
              </a:rPr>
              <a:t>Why Create a Resource?</a:t>
            </a:r>
            <a:endParaRPr lang="en-CA" sz="44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72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081E9-E80E-D3E6-B28E-4C024203A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47C691-EE31-034E-2565-9D3160F3BE36}"/>
              </a:ext>
            </a:extLst>
          </p:cNvPr>
          <p:cNvSpPr txBox="1"/>
          <p:nvPr/>
        </p:nvSpPr>
        <p:spPr>
          <a:xfrm>
            <a:off x="198580" y="151179"/>
            <a:ext cx="35573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Why create a resource?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physics is cool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personal story about going to </a:t>
            </a:r>
            <a:r>
              <a:rPr lang="en-CA" sz="2800" dirty="0" err="1">
                <a:latin typeface="Bell MT" panose="02020503060305020303" pitchFamily="18" charset="0"/>
              </a:rPr>
              <a:t>uni</a:t>
            </a:r>
            <a:r>
              <a:rPr lang="en-CA" sz="2800" dirty="0">
                <a:latin typeface="Bell MT" panose="02020503060305020303" pitchFamily="18" charset="0"/>
              </a:rPr>
              <a:t> for chem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get students inspired to pursue the field and make the next great discoveries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talk more philosophy rather than the content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FAE56E-BF80-0B97-F29B-495077394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CD4568-5623-7EB7-315B-1633CA84F4C5}"/>
              </a:ext>
            </a:extLst>
          </p:cNvPr>
          <p:cNvSpPr txBox="1"/>
          <p:nvPr/>
        </p:nvSpPr>
        <p:spPr>
          <a:xfrm>
            <a:off x="3203324" y="2659558"/>
            <a:ext cx="5785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Bell MT" panose="02020503060305020303" pitchFamily="18" charset="0"/>
              </a:rPr>
              <a:t>Why Create a Resource?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Bell MT" panose="02020503060305020303" pitchFamily="18" charset="0"/>
              </a:rPr>
              <a:t>Physics is Cool!</a:t>
            </a:r>
            <a:endParaRPr lang="en-CA" sz="44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2" name="Picture 1" descr="SNOLAB - Canada's World-Class Underground Science Laboratory | Stephen  Sekula">
            <a:extLst>
              <a:ext uri="{FF2B5EF4-FFF2-40B4-BE49-F238E27FC236}">
                <a16:creationId xmlns:a16="http://schemas.microsoft.com/office/drawing/2014/main" id="{EE1303A0-CC41-6E2F-CCED-423DBAB68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01440">
            <a:off x="508213" y="921914"/>
            <a:ext cx="3121152" cy="2071116"/>
          </a:xfrm>
          <a:prstGeom prst="rect">
            <a:avLst/>
          </a:prstGeom>
        </p:spPr>
      </p:pic>
      <p:pic>
        <p:nvPicPr>
          <p:cNvPr id="3" name="Picture 2" descr="CERN | CNCF">
            <a:extLst>
              <a:ext uri="{FF2B5EF4-FFF2-40B4-BE49-F238E27FC236}">
                <a16:creationId xmlns:a16="http://schemas.microsoft.com/office/drawing/2014/main" id="{B095D273-8CA2-EC06-B4E3-91B3D722E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8737">
            <a:off x="8589470" y="1001229"/>
            <a:ext cx="2809697" cy="1829352"/>
          </a:xfrm>
          <a:prstGeom prst="rect">
            <a:avLst/>
          </a:prstGeom>
        </p:spPr>
      </p:pic>
      <p:pic>
        <p:nvPicPr>
          <p:cNvPr id="5" name="Picture 4" descr="In 2022, the James Webb Space Telescope brought us new views of the cosmos">
            <a:extLst>
              <a:ext uri="{FF2B5EF4-FFF2-40B4-BE49-F238E27FC236}">
                <a16:creationId xmlns:a16="http://schemas.microsoft.com/office/drawing/2014/main" id="{709188A6-875F-2062-CF1F-EFA93709D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56298">
            <a:off x="1253278" y="4390899"/>
            <a:ext cx="3048483" cy="1714772"/>
          </a:xfrm>
          <a:prstGeom prst="rect">
            <a:avLst/>
          </a:prstGeom>
        </p:spPr>
      </p:pic>
      <p:pic>
        <p:nvPicPr>
          <p:cNvPr id="8" name="Picture 7" descr="James Webb Space Telescope - NASA Science">
            <a:extLst>
              <a:ext uri="{FF2B5EF4-FFF2-40B4-BE49-F238E27FC236}">
                <a16:creationId xmlns:a16="http://schemas.microsoft.com/office/drawing/2014/main" id="{7BEF2F75-423E-6A56-45FB-B501D9136E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8865" y="381934"/>
            <a:ext cx="2109104" cy="2090870"/>
          </a:xfrm>
          <a:prstGeom prst="rect">
            <a:avLst/>
          </a:prstGeom>
        </p:spPr>
      </p:pic>
      <p:pic>
        <p:nvPicPr>
          <p:cNvPr id="9" name="Picture 8" descr="What is Medical Physics? - IAPM">
            <a:extLst>
              <a:ext uri="{FF2B5EF4-FFF2-40B4-BE49-F238E27FC236}">
                <a16:creationId xmlns:a16="http://schemas.microsoft.com/office/drawing/2014/main" id="{0DF27733-0DE7-AFBB-4077-1219F5E864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9646" y="4263924"/>
            <a:ext cx="2487600" cy="2212142"/>
          </a:xfrm>
          <a:prstGeom prst="rect">
            <a:avLst/>
          </a:prstGeom>
        </p:spPr>
      </p:pic>
      <p:pic>
        <p:nvPicPr>
          <p:cNvPr id="10" name="Picture 9" descr="Small modular reactors produce high levels of nuclear waste | Stanford  Report">
            <a:extLst>
              <a:ext uri="{FF2B5EF4-FFF2-40B4-BE49-F238E27FC236}">
                <a16:creationId xmlns:a16="http://schemas.microsoft.com/office/drawing/2014/main" id="{06D1F69D-79A1-2867-881A-C3B8ACBA88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696489">
            <a:off x="8317945" y="4308026"/>
            <a:ext cx="2820777" cy="18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8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8951D-C262-5ABE-990A-BC28EF22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C8C73E-DF90-6613-E41B-7F393300E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202A98-2F1C-505E-F821-A4EFAE3A8772}"/>
              </a:ext>
            </a:extLst>
          </p:cNvPr>
          <p:cNvSpPr txBox="1"/>
          <p:nvPr/>
        </p:nvSpPr>
        <p:spPr>
          <a:xfrm>
            <a:off x="198580" y="151179"/>
            <a:ext cx="35573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Why create a resource?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We want to inspire students to pursue physics and make tomorrow’s great discoveries. 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While also showing them that they </a:t>
            </a:r>
            <a:r>
              <a:rPr lang="en-CA" sz="2800" i="1" dirty="0">
                <a:latin typeface="Bell MT" panose="02020503060305020303" pitchFamily="18" charset="0"/>
              </a:rPr>
              <a:t>can</a:t>
            </a:r>
            <a:r>
              <a:rPr lang="en-CA" sz="2800" dirty="0">
                <a:latin typeface="Bell MT" panose="02020503060305020303" pitchFamily="18" charset="0"/>
              </a:rPr>
              <a:t>.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endParaRPr lang="en-CA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17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A137E-63BD-06F9-C450-3AF7434E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0795CE-FE34-6149-AD1B-17D1280A8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19706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96DB89-060D-EA9F-FE54-60F0D56660AA}"/>
              </a:ext>
            </a:extLst>
          </p:cNvPr>
          <p:cNvSpPr txBox="1"/>
          <p:nvPr/>
        </p:nvSpPr>
        <p:spPr>
          <a:xfrm>
            <a:off x="198580" y="151179"/>
            <a:ext cx="35573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Why create a resource?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We are uniquely advantaged in being surrounded by so much physics and so many physicists.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Gives us a chance to bring our expertise into a classroom that the teacher may not have.</a:t>
            </a:r>
          </a:p>
        </p:txBody>
      </p:sp>
      <p:pic>
        <p:nvPicPr>
          <p:cNvPr id="2" name="Picture 1" descr="About SNOLAB | SNOLAB">
            <a:extLst>
              <a:ext uri="{FF2B5EF4-FFF2-40B4-BE49-F238E27FC236}">
                <a16:creationId xmlns:a16="http://schemas.microsoft.com/office/drawing/2014/main" id="{66D43A3A-526B-B3C5-5C83-3CE0C9BB1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57132">
            <a:off x="7040529" y="3868246"/>
            <a:ext cx="3650523" cy="2431305"/>
          </a:xfrm>
          <a:prstGeom prst="rect">
            <a:avLst/>
          </a:prstGeom>
        </p:spPr>
      </p:pic>
      <p:pic>
        <p:nvPicPr>
          <p:cNvPr id="3" name="Picture 2" descr="Nikhil Arora | Department of Physics, Engineering Physics &amp; Astronomy">
            <a:extLst>
              <a:ext uri="{FF2B5EF4-FFF2-40B4-BE49-F238E27FC236}">
                <a16:creationId xmlns:a16="http://schemas.microsoft.com/office/drawing/2014/main" id="{2CA6A83F-34AA-16F4-CC45-8203BC6798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03428">
            <a:off x="5229041" y="1049991"/>
            <a:ext cx="2482813" cy="24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5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5B22B-CBC8-6466-7C68-1EB4F927C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6C6ADB-A2DD-F85D-A4BA-170E6F2FB7D3}"/>
              </a:ext>
            </a:extLst>
          </p:cNvPr>
          <p:cNvSpPr txBox="1"/>
          <p:nvPr/>
        </p:nvSpPr>
        <p:spPr>
          <a:xfrm>
            <a:off x="198580" y="151179"/>
            <a:ext cx="35573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Bell MT" panose="02020503060305020303" pitchFamily="18" charset="0"/>
              </a:rPr>
              <a:t>Why create a resource?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physics is cool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personal story about going to </a:t>
            </a:r>
            <a:r>
              <a:rPr lang="en-CA" sz="2800" dirty="0" err="1">
                <a:latin typeface="Bell MT" panose="02020503060305020303" pitchFamily="18" charset="0"/>
              </a:rPr>
              <a:t>uni</a:t>
            </a:r>
            <a:r>
              <a:rPr lang="en-CA" sz="2800" dirty="0">
                <a:latin typeface="Bell MT" panose="02020503060305020303" pitchFamily="18" charset="0"/>
              </a:rPr>
              <a:t> for chem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get students inspired to pursue the field and make the next great discoveries</a:t>
            </a:r>
          </a:p>
          <a:p>
            <a:endParaRPr lang="en-CA" sz="2800" dirty="0">
              <a:latin typeface="Bell MT" panose="02020503060305020303" pitchFamily="18" charset="0"/>
            </a:endParaRPr>
          </a:p>
          <a:p>
            <a:r>
              <a:rPr lang="en-CA" sz="2800" dirty="0">
                <a:latin typeface="Bell MT" panose="02020503060305020303" pitchFamily="18" charset="0"/>
              </a:rPr>
              <a:t>talk more philosophy rather than the content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5C3E51-4F5A-C4A6-C9F9-B69D819B4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88CE96-BE1D-1346-55E6-8E30FB825F2F}"/>
              </a:ext>
            </a:extLst>
          </p:cNvPr>
          <p:cNvSpPr txBox="1"/>
          <p:nvPr/>
        </p:nvSpPr>
        <p:spPr>
          <a:xfrm>
            <a:off x="3203324" y="2659558"/>
            <a:ext cx="5785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Bell MT" panose="02020503060305020303" pitchFamily="18" charset="0"/>
              </a:rPr>
              <a:t>What Do You Make a Resource About?</a:t>
            </a:r>
            <a:endParaRPr lang="en-CA" sz="44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497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199566e-3482-4a4b-a765-9caed6e69b8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9C479575DA4649A0523C717F6B79BF" ma:contentTypeVersion="11" ma:contentTypeDescription="Create a new document." ma:contentTypeScope="" ma:versionID="712f5fa99c9f2684dd9c0804ddfaf5e1">
  <xsd:schema xmlns:xsd="http://www.w3.org/2001/XMLSchema" xmlns:xs="http://www.w3.org/2001/XMLSchema" xmlns:p="http://schemas.microsoft.com/office/2006/metadata/properties" xmlns:ns3="e199566e-3482-4a4b-a765-9caed6e69b8f" targetNamespace="http://schemas.microsoft.com/office/2006/metadata/properties" ma:root="true" ma:fieldsID="c38d4f28e78de63a18b5fb912f761575" ns3:_="">
    <xsd:import namespace="e199566e-3482-4a4b-a765-9caed6e69b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9566e-3482-4a4b-a765-9caed6e69b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4A1377-44BE-4531-A939-AF91334BE0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828BE0-79C0-408F-B336-74AD6EECDFF6}">
  <ds:schemaRefs>
    <ds:schemaRef ds:uri="e199566e-3482-4a4b-a765-9caed6e69b8f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CEB3D8B-510E-4CF8-B735-A102CDC07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9566e-3482-4a4b-a765-9caed6e69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728</Words>
  <Application>Microsoft Office PowerPoint</Application>
  <PresentationFormat>Widescreen</PresentationFormat>
  <Paragraphs>177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Bell MT</vt:lpstr>
      <vt:lpstr>Berlin Sans FB Demi</vt:lpstr>
      <vt:lpstr>Cambria Math</vt:lpstr>
      <vt:lpstr>Office Theme</vt:lpstr>
      <vt:lpstr>How to escape things in space and the things you can’t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Blaha</dc:creator>
  <cp:lastModifiedBy>Sebastian Blaha</cp:lastModifiedBy>
  <cp:revision>2</cp:revision>
  <cp:lastPrinted>2026-08-12T02:51:26Z</cp:lastPrinted>
  <dcterms:created xsi:type="dcterms:W3CDTF">2026-08-10T15:49:38Z</dcterms:created>
  <dcterms:modified xsi:type="dcterms:W3CDTF">2026-08-12T02:53:24Z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0x010100CC9C479575DA4649A0523C717F6B79BF</vt:lpwstr>
  </property>
</Properties>
</file>