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embeddedFontLst>
    <p:embeddedFont>
      <p:font typeface="EB Garamond" panose="00000500000000000000" pitchFamily="2" charset="0"/>
      <p:regular r:id="rId18"/>
      <p:bold r:id="rId19"/>
      <p:italic r:id="rId20"/>
      <p:boldItalic r:id="rId21"/>
    </p:embeddedFont>
    <p:embeddedFont>
      <p:font typeface="Lexend" panose="020B0604020202020204" charset="0"/>
      <p:regular r:id="rId22"/>
      <p:bold r:id="rId23"/>
    </p:embeddedFont>
    <p:embeddedFont>
      <p:font typeface="Merriweather" panose="00000500000000000000" pitchFamily="2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458" autoAdjust="0"/>
  </p:normalViewPr>
  <p:slideViewPr>
    <p:cSldViewPr snapToGrid="0">
      <p:cViewPr varScale="1">
        <p:scale>
          <a:sx n="94" d="100"/>
          <a:sy n="94" d="100"/>
        </p:scale>
        <p:origin x="1066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f66ce2c043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35" name="Google Shape;235;g3f66ce2c043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REINTRODUCE FABRY-PEROT CAVITY, POWER LEAKAGE FROM NORMAL INCIDENCE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f3d3d32ede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63" name="Google Shape;263;g3f3d3d32ede_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 TO MECHANICAL LEAKAGE: TOTAL INTERNAL REFLECTION OF ACOUSTIC HELIUM. HOW? OBLIQUE INCIDENCE ON MIRROR. INTRODUCE BOW-TIE RING RESONATOR. LIGHT HAS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f63f7b250b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74" name="Google Shape;274;g3f63f7b250b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f63f7b250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91" name="Google Shape;291;g3f63f7b250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f63f7b250b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311" name="Google Shape;311;g3f63f7b250b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TALKING POINTS: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 – WANT TO PLACE A FREE SPACE OPTICAL CAVITY INSIDE A SUPERFLUID HE CAN, TO IMPROVE THERMAL NOISE ON READOUT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DIFFERENT POSSIBILITIES: EITHER A FABRY PEROT DESIGN (TWO-MIRROR), OR A RING RESONATOR (4-MIRROR).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OUTLOOK – NEXT STEPS IS TO INCREASE WAIST BY USING DIFFERENT MIRRORS SUCH AS CONVEX MIRRORS.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f66ce2c04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321" name="Google Shape;321;g3f66ce2c04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3d1484a6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9" name="Google Shape;59;g3f3d1484a6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TALKING POINTS: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DARK MATTER? INVISIBLE FORM OF MATTER, CONSTITUTES ~27% OF UNIVERSE’S TOTAL ENERGY CONTENT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RATHER THAN REACTING WITH LIGHT, OPTICALLY, IT REACTS (OBSERVABLY) WITH MASSIVE OBJECTS GRAVITATIONALLY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SUPPORTED BY OBSERVATIONAL EVIDENCE SUCH AS GRAVITATIONAL LENSING, THE ROTATION CURVES OF GALAXIES, AND TEMPERATURE ANISOTROPIES IN THE COSMIC MICROWAVE BACKGROUND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66ce2c043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75" name="Google Shape;75;g3f66ce2c043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ULTRALIGHT DARK MATTER?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DARK MATTER, DEPENDING ON THE MASS, CAN ACT EITHER AS PARTICLE-LIKE, LIKE ANY BILLIARD BALL WITH ITS OWN MASS, OR AS A MATTER WAVE, WITH ITS OWN COMPTON FREQUENCY. WE’RE INTERESTED IN ULTRALIGHT FIELD SINCE IT’S RELATIVELY LITTLE EXPLORED COMPARED TO OTHER CATEGORIES.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ACT TOGETHER AND FORM “STRAIN FIELDS”, AFFECTING PHYSICAL CONSTANTS OR OBSERVABLE QUANTITIES.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6bc7ec8ec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84" name="Google Shape;84;g3f6bc7ec8ec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TALKING POINTS: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HELIOS: BRASS CAN OF SUPERFLUID HELIUM. SHOOT LASER: LASER INTERACTS WITH HELIUM, COUPLES WITH HELIUM PRESSURE OSCILLATIONS→ SOUND WAVES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PRESSURE OSCILLATIONS ARE PERIODIC IN NATURE, WITH WELL-DEFINED FREQUENCY. OUR JOB IS TO MEASURE ANY DEVIATION IN THAT PERIODICITY WHICH MAY BE CAUSED BY A DARK MATTER STRAIN FIELD.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FIRST PROTOTYPE: MICROWAVE TRANSDUCER CAVITY. ISSUE: INHERENT READOUT NOISE FROM ELECTRONICS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66ce2c043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95" name="Google Shape;95;g3f66ce2c043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TALKING POINTS: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MAJOR PROBLEM: THERMAL NOISE OF THE SUPERFLUID HELIUM GIVES TOO HIGH OF A NOISE FLOOR, MASKS ANY POTENTIAL DARK MATTER SIGNAL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SOLUTION: IMPLEMENT FREE SPACE OPTICAL CAVITY, FILTERS OUT A LOT OF THERMAL NOISE FROM THE SENSOR. DRIVES DOWN SENSITIVITY TO UNWANTED THERMAL NOISE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FIBER OPTIC CAVITY IS A REALLY TINY SENSOR → SENSITIVE TO A LOT OF OTHER NOISE. SOLUTION: MAKE A HUGE SENSOR (MACRO-CAVITY)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3d3d32ede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04" name="Google Shape;104;g3f3d3d32ede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TALKING POINTS: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 dirty="0"/>
              <a:t>BEFORE DIVING INTO CAVITIES, LET’S TALK ABOUT A BIT OF LASER THEORY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 dirty="0"/>
              <a:t>LASER IS SINGLE-WAVELENGTH COHERENT EM WAVE WITH </a:t>
            </a:r>
            <a:r>
              <a:rPr lang="en" b="1" dirty="0"/>
              <a:t>WELL-DEFINED</a:t>
            </a:r>
            <a:r>
              <a:rPr lang="en" dirty="0"/>
              <a:t> AXIS OF PROPAGATION, MATHEMATICALLY CALLED “GAUSSIAN BEAMS”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 dirty="0"/>
              <a:t>ELECTRIC FIELD LOOKS LIKE THIS: DONT WORRY ABOUT ALL THE MATH, JUST REMEMBER THESE THREE CHARACTERISTICS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 dirty="0"/>
              <a:t>WIDTH: THE BEAM SPOT SIZE. WAIST: MINIMUM WIDTH OF THE BEAM (FOCUS POINT). RADIUS OF CURVATURE: CURVATURE OF THE WAVEFRONTS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 dirty="0"/>
              <a:t>WIDTH ESPECIALLY IMPORTANT IN SENSING: THE LARGER THE SPOT SIZE, THE LOWER THE NOISE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 dirty="0">
                <a:highlight>
                  <a:srgbClr val="FFFF00"/>
                </a:highlight>
              </a:rPr>
              <a:t>LASER BEAMS ACT IN SAME WAY AS HELIUM ACOUSTIC WAVES</a:t>
            </a:r>
            <a:endParaRPr dirty="0">
              <a:highlight>
                <a:srgbClr val="FFFF00"/>
              </a:highlight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 dirty="0">
                <a:highlight>
                  <a:srgbClr val="FFFF00"/>
                </a:highlight>
              </a:rPr>
              <a:t>REITERATE: WE WANT TO TRAP AN OPTICAL MODE OF LIGHT AND A SINGLE HELIUM ACOUSTIC MODE</a:t>
            </a:r>
            <a:endParaRPr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f3d3d32ed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50" name="Google Shape;150;g3f3d3d32ed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TALKING POINTS: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OPTICAL CAVITY “TRAPS” LIGHT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LIGHT BOUNCES AROUND, TRAVELING IN BOTH DIRECTIONS, CREATING STANDING WAVES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RESONANT CONDITIONS: RADIUS OF CURVATURE OF THE BEAM MATCHES RADII OF CURVATURE OF THE MIRRORS, CAVITY LENGTH MUST BE AN INTEGER NUMBER OF HALF-WAVELENGTHS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SIMPLE DESIGN IS THE PLANO-CONCAVE CAVITY, WHERE WAIST OCCURS AT PLANE MIRROR.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WE WANT TO OPTIMIZE BEAM WIDTH: MAKE CAVITY LENGTH HALF OF RADIUS OF CURVATURE OF THE BACK MIRROR.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IMPORTANT CHARACTERISTIC OF CAVITY: FINESSE, PROPORTIONAL TO REFLECTIVITY OF THE TWO MIRRORS. RELATED TO HOW MANY TIMES A PHOTON BOUNCES BACK AND FORTH. Q-FACTOR: LOSS PARAMETER OF THE SYSTEM. LOWER THE LOSS → HIGHER THE Q-FACTOR. THE HIGHER THE Q-FACTOR → LARGER THE SIGNAL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f63f7b250b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97" name="Google Shape;197;g3f63f7b250b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SETUP, PATH, STEERING MIRRORS. </a:t>
            </a:r>
            <a:r>
              <a:rPr lang="en">
                <a:highlight>
                  <a:srgbClr val="FFFF00"/>
                </a:highlight>
              </a:rPr>
              <a:t>PIEZO → VOLTAGE SIGNAL SENT TO PIEZO MIRROR MOUNT, PIEZO EXPANDS/CONTRACTS ON MICROMETER SCALE, ALLOWING FOR RESONANCE SWEEPS CAPTURED BY THE OSCILLOSCOPE.</a:t>
            </a:r>
            <a:endParaRPr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f63f7b250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17" name="Google Shape;217;g3f63f7b250b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OFF-RESONANCE, ON-RESONANCE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ONE PEAK PER HALF-WAVELENGTH (FSR UNIT):BAD ALIGNMENT EXCITES TRANSVERSE MODES → NO HIGHER ORDER TMODES = NEAR-PERFECT ALIGNMENT.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RESULTS: IN BLUE IS REFLECTION, IN YELLOW IS TRANSMISSION. IN PURPLE IS THE VOLTAGE SIGNAL SENT TO THE PIEZO. OVERCOUPLED CAVITY LEADS TO LOWER TRANSMISSION CONTRAST.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THEORETICAL PROBLEM: NORMAL INCIDENCE OF HELIUM WAVES ON MIRRORS → CAUSES POWER LEAKING. LOSS FACTOR DRIVES THE Q-FACTOR OF THE SYSTEM DOWN BY SEVERAL ORDERS OF MAGNITUDE.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595300" y="3205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800" b="1">
                <a:solidFill>
                  <a:schemeClr val="bg1"/>
                </a:solidFill>
                <a:latin typeface="Merriweather" panose="00000500000000000000" pitchFamily="2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sz="1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95300" y="180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800">
                <a:solidFill>
                  <a:schemeClr val="dk2"/>
                </a:solidFill>
                <a:latin typeface="Merriweather" panose="00000500000000000000" pitchFamily="2" charset="0"/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sz="1800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n.wikipedia.org/wiki/Dark_matte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18453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latin typeface="Merriweather"/>
                <a:ea typeface="Merriweather"/>
                <a:cs typeface="Merriweather"/>
                <a:sym typeface="Merriweather"/>
              </a:rPr>
              <a:t>Toward Sensing Ultralight Dark Matter with Superfluid-Filled Optical Cavities</a:t>
            </a:r>
            <a:endParaRPr sz="28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45900"/>
            <a:ext cx="8520600" cy="22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Merriweather"/>
                <a:ea typeface="Merriweather"/>
                <a:cs typeface="Merriweather"/>
                <a:sym typeface="Merriweather"/>
              </a:rPr>
              <a:t>Alex Semeraro</a:t>
            </a:r>
            <a:endParaRPr sz="20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Merriweather"/>
                <a:ea typeface="Merriweather"/>
                <a:cs typeface="Merriweather"/>
                <a:sym typeface="Merriweather"/>
              </a:rPr>
              <a:t>Supervisors: Brigitte Vachon, Jack Sankey, Minh Au</a:t>
            </a:r>
            <a:endParaRPr sz="20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" sz="2000">
                <a:latin typeface="Merriweather"/>
                <a:ea typeface="Merriweather"/>
                <a:cs typeface="Merriweather"/>
                <a:sym typeface="Merriweather"/>
              </a:rPr>
              <a:t>Mcgill University</a:t>
            </a:r>
            <a:endParaRPr sz="20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776418" y="383475"/>
            <a:ext cx="7591168" cy="111760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 err="1">
                <a:ln w="952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EB Garamond" panose="00000500000000000000" pitchFamily="2" charset="0"/>
                <a:ea typeface="EB Garamond" panose="00000500000000000000" pitchFamily="2" charset="0"/>
              </a:rPr>
              <a:t>McHeLIOS</a:t>
            </a:r>
            <a:endParaRPr b="0" i="0" dirty="0">
              <a:ln w="952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EB Garamond" panose="00000500000000000000" pitchFamily="2" charset="0"/>
              <a:ea typeface="EB Garamond" panose="00000500000000000000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1A0BD1-E006-82DB-0299-90810785A01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grpSp>
        <p:nvGrpSpPr>
          <p:cNvPr id="239" name="Google Shape;239;p22"/>
          <p:cNvGrpSpPr/>
          <p:nvPr/>
        </p:nvGrpSpPr>
        <p:grpSpPr>
          <a:xfrm>
            <a:off x="37750" y="-75175"/>
            <a:ext cx="9172323" cy="5143499"/>
            <a:chOff x="455540" y="452845"/>
            <a:chExt cx="8232944" cy="4616730"/>
          </a:xfrm>
        </p:grpSpPr>
        <p:pic>
          <p:nvPicPr>
            <p:cNvPr id="240" name="Google Shape;240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55540" y="452845"/>
              <a:ext cx="8232944" cy="46167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1" name="Google Shape;241;p22"/>
            <p:cNvSpPr/>
            <p:nvPr/>
          </p:nvSpPr>
          <p:spPr>
            <a:xfrm>
              <a:off x="4323825" y="864600"/>
              <a:ext cx="1617600" cy="3683400"/>
            </a:xfrm>
            <a:prstGeom prst="arc">
              <a:avLst>
                <a:gd name="adj1" fmla="val 17660777"/>
                <a:gd name="adj2" fmla="val 4472650"/>
              </a:avLst>
            </a:prstGeom>
            <a:noFill/>
            <a:ln w="318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1875" tIns="101875" rIns="101875" bIns="1018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59"/>
            </a:p>
          </p:txBody>
        </p:sp>
        <p:sp>
          <p:nvSpPr>
            <p:cNvPr id="242" name="Google Shape;242;p22"/>
            <p:cNvSpPr/>
            <p:nvPr/>
          </p:nvSpPr>
          <p:spPr>
            <a:xfrm flipH="1">
              <a:off x="2605425" y="885500"/>
              <a:ext cx="1718400" cy="3576600"/>
            </a:xfrm>
            <a:prstGeom prst="arc">
              <a:avLst>
                <a:gd name="adj1" fmla="val 17660777"/>
                <a:gd name="adj2" fmla="val 4472650"/>
              </a:avLst>
            </a:prstGeom>
            <a:noFill/>
            <a:ln w="318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1875" tIns="101875" rIns="101875" bIns="1018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59"/>
            </a:p>
          </p:txBody>
        </p:sp>
      </p:grpSp>
      <p:grpSp>
        <p:nvGrpSpPr>
          <p:cNvPr id="243" name="Google Shape;243;p22"/>
          <p:cNvGrpSpPr/>
          <p:nvPr/>
        </p:nvGrpSpPr>
        <p:grpSpPr>
          <a:xfrm>
            <a:off x="6106146" y="1462648"/>
            <a:ext cx="1942304" cy="1994575"/>
            <a:chOff x="466571" y="1363861"/>
            <a:chExt cx="1942304" cy="1994575"/>
          </a:xfrm>
        </p:grpSpPr>
        <p:pic>
          <p:nvPicPr>
            <p:cNvPr id="244" name="Google Shape;244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491950" y="2051925"/>
              <a:ext cx="916925" cy="519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5" name="Google Shape;245;p2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59032">
              <a:off x="493800" y="2817687"/>
              <a:ext cx="916925" cy="519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6" name="Google Shape;246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402606">
              <a:off x="493800" y="1415650"/>
              <a:ext cx="916925" cy="519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7" name="Google Shape;247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29400" y="2051925"/>
              <a:ext cx="1001775" cy="5198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8" name="Google Shape;248;p22"/>
          <p:cNvGrpSpPr/>
          <p:nvPr/>
        </p:nvGrpSpPr>
        <p:grpSpPr>
          <a:xfrm>
            <a:off x="568650" y="1334961"/>
            <a:ext cx="1979403" cy="2249175"/>
            <a:chOff x="416250" y="1182561"/>
            <a:chExt cx="1979403" cy="2249175"/>
          </a:xfrm>
        </p:grpSpPr>
        <p:pic>
          <p:nvPicPr>
            <p:cNvPr id="249" name="Google Shape;249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370875" y="2047625"/>
              <a:ext cx="916925" cy="519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0" name="Google Shape;250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760158">
              <a:off x="1424800" y="2817688"/>
              <a:ext cx="916925" cy="519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1" name="Google Shape;251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961291">
              <a:off x="1424800" y="1299000"/>
              <a:ext cx="916925" cy="519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2" name="Google Shape;252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16250" y="2051925"/>
              <a:ext cx="1001775" cy="5198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3" name="Google Shape;253;p22"/>
          <p:cNvGrpSpPr/>
          <p:nvPr/>
        </p:nvGrpSpPr>
        <p:grpSpPr>
          <a:xfrm>
            <a:off x="476745" y="1506919"/>
            <a:ext cx="7681968" cy="1964624"/>
            <a:chOff x="476745" y="1506919"/>
            <a:chExt cx="7681968" cy="1964624"/>
          </a:xfrm>
        </p:grpSpPr>
        <p:sp>
          <p:nvSpPr>
            <p:cNvPr id="254" name="Google Shape;254;p22"/>
            <p:cNvSpPr/>
            <p:nvPr/>
          </p:nvSpPr>
          <p:spPr>
            <a:xfrm rot="-1804896">
              <a:off x="1498194" y="1528260"/>
              <a:ext cx="120303" cy="131317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2"/>
            <p:cNvSpPr/>
            <p:nvPr/>
          </p:nvSpPr>
          <p:spPr>
            <a:xfrm rot="-4339881">
              <a:off x="1498136" y="3326739"/>
              <a:ext cx="120588" cy="131218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2"/>
            <p:cNvSpPr/>
            <p:nvPr/>
          </p:nvSpPr>
          <p:spPr>
            <a:xfrm rot="-1804896">
              <a:off x="501494" y="2430910"/>
              <a:ext cx="120303" cy="131317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2"/>
            <p:cNvSpPr/>
            <p:nvPr/>
          </p:nvSpPr>
          <p:spPr>
            <a:xfrm rot="7857453">
              <a:off x="7017108" y="1754783"/>
              <a:ext cx="120366" cy="1314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2"/>
            <p:cNvSpPr/>
            <p:nvPr/>
          </p:nvSpPr>
          <p:spPr>
            <a:xfrm rot="6990071">
              <a:off x="8013041" y="2467088"/>
              <a:ext cx="120345" cy="131347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2"/>
            <p:cNvSpPr/>
            <p:nvPr/>
          </p:nvSpPr>
          <p:spPr>
            <a:xfrm rot="9889204">
              <a:off x="6922030" y="3326629"/>
              <a:ext cx="120297" cy="131428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0" name="Google Shape;260;p22"/>
          <p:cNvSpPr txBox="1"/>
          <p:nvPr/>
        </p:nvSpPr>
        <p:spPr>
          <a:xfrm>
            <a:off x="2739575" y="123175"/>
            <a:ext cx="3156300" cy="3876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Mechanical energy leaks!</a:t>
            </a:r>
            <a:endParaRPr sz="1800" b="1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41DABD-8EB9-AA43-0127-A37B767EE3F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61373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>
                <a:solidFill>
                  <a:schemeClr val="bg2"/>
                </a:solidFill>
              </a:rPr>
              <a:t>10</a:t>
            </a:fld>
            <a:endParaRPr lang="en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Bowtie Ring Resonator</a:t>
            </a:r>
            <a:endParaRPr b="1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66" name="Google Shape;266;p23"/>
          <p:cNvSpPr txBox="1">
            <a:spLocks noGrp="1"/>
          </p:cNvSpPr>
          <p:nvPr>
            <p:ph type="body" idx="1"/>
          </p:nvPr>
        </p:nvSpPr>
        <p:spPr>
          <a:xfrm>
            <a:off x="0" y="5727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Advantages:</a:t>
            </a:r>
            <a:endParaRPr sz="19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492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erriweather"/>
              <a:buChar char="-"/>
            </a:pPr>
            <a:r>
              <a:rPr lang="en" sz="19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Longer path length in shorter area</a:t>
            </a:r>
            <a:endParaRPr sz="19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492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erriweather"/>
              <a:buChar char="-"/>
            </a:pPr>
            <a:r>
              <a:rPr lang="en" sz="19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Total internal reflection of acoustic waves!</a:t>
            </a:r>
            <a:endParaRPr sz="19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267" name="Google Shape;26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9742" y="572700"/>
            <a:ext cx="3514258" cy="325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855625"/>
            <a:ext cx="5583656" cy="2269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9" name="Google Shape;269;p23"/>
          <p:cNvCxnSpPr/>
          <p:nvPr/>
        </p:nvCxnSpPr>
        <p:spPr>
          <a:xfrm>
            <a:off x="2574028" y="2552925"/>
            <a:ext cx="1391400" cy="89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70" name="Google Shape;270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77501" y="3831001"/>
            <a:ext cx="2618516" cy="129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3874" y="413575"/>
            <a:ext cx="7802149" cy="4711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D3B36D-C3D4-84B4-6099-1D7C913D268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277" name="Google Shape;277;p24"/>
          <p:cNvSpPr txBox="1"/>
          <p:nvPr/>
        </p:nvSpPr>
        <p:spPr>
          <a:xfrm>
            <a:off x="29125" y="4475"/>
            <a:ext cx="9144000" cy="5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Ring Resonator Setup</a:t>
            </a:r>
            <a:endParaRPr sz="2500" b="1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278" name="Google Shape;27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713" y="707175"/>
            <a:ext cx="9002826" cy="3861694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4"/>
          <p:cNvSpPr/>
          <p:nvPr/>
        </p:nvSpPr>
        <p:spPr>
          <a:xfrm>
            <a:off x="975675" y="4045125"/>
            <a:ext cx="912900" cy="1785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280" name="Google Shape;280;p24"/>
          <p:cNvSpPr/>
          <p:nvPr/>
        </p:nvSpPr>
        <p:spPr>
          <a:xfrm rot="-8671417">
            <a:off x="3814769" y="3319520"/>
            <a:ext cx="912870" cy="178557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281" name="Google Shape;281;p24"/>
          <p:cNvSpPr/>
          <p:nvPr/>
        </p:nvSpPr>
        <p:spPr>
          <a:xfrm>
            <a:off x="3441275" y="2299425"/>
            <a:ext cx="985200" cy="2451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282" name="Google Shape;282;p24"/>
          <p:cNvSpPr/>
          <p:nvPr/>
        </p:nvSpPr>
        <p:spPr>
          <a:xfrm rot="-8098403">
            <a:off x="5300583" y="1743757"/>
            <a:ext cx="913016" cy="178615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283" name="Google Shape;283;p24"/>
          <p:cNvSpPr/>
          <p:nvPr/>
        </p:nvSpPr>
        <p:spPr>
          <a:xfrm>
            <a:off x="6700200" y="2332725"/>
            <a:ext cx="600000" cy="1785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6760025" y="3319550"/>
            <a:ext cx="600000" cy="1785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285" name="Google Shape;285;p24"/>
          <p:cNvSpPr/>
          <p:nvPr/>
        </p:nvSpPr>
        <p:spPr>
          <a:xfrm rot="8100000">
            <a:off x="6760062" y="2826082"/>
            <a:ext cx="599909" cy="178615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286" name="Google Shape;286;p24"/>
          <p:cNvSpPr/>
          <p:nvPr/>
        </p:nvSpPr>
        <p:spPr>
          <a:xfrm rot="-7907862">
            <a:off x="6760033" y="2826054"/>
            <a:ext cx="599998" cy="178681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287" name="Google Shape;287;p24"/>
          <p:cNvSpPr/>
          <p:nvPr/>
        </p:nvSpPr>
        <p:spPr>
          <a:xfrm>
            <a:off x="7810925" y="2332725"/>
            <a:ext cx="453000" cy="1785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pic>
        <p:nvPicPr>
          <p:cNvPr id="288" name="Google Shape;28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9637" y="560388"/>
            <a:ext cx="6134077" cy="46005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3FCE18E-E960-58E9-7923-A0614DF1F6CB}"/>
              </a:ext>
            </a:extLst>
          </p:cNvPr>
          <p:cNvCxnSpPr>
            <a:cxnSpLocks/>
          </p:cNvCxnSpPr>
          <p:nvPr/>
        </p:nvCxnSpPr>
        <p:spPr>
          <a:xfrm flipV="1">
            <a:off x="7670307" y="1251745"/>
            <a:ext cx="328474" cy="9673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B711307-38ED-529E-8EA7-0FDA3A1FDD05}"/>
              </a:ext>
            </a:extLst>
          </p:cNvPr>
          <p:cNvSpPr txBox="1"/>
          <p:nvPr/>
        </p:nvSpPr>
        <p:spPr>
          <a:xfrm>
            <a:off x="7300200" y="943968"/>
            <a:ext cx="17440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ighlight>
                  <a:srgbClr val="FFFF00"/>
                </a:highlight>
                <a:latin typeface="Merriweather" panose="00000500000000000000" pitchFamily="2" charset="0"/>
              </a:rPr>
              <a:t>Piezo-mounted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C62CC-4EC3-2BE7-1E6D-4589361C083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03272F-E294-B9D9-7F64-C8DDC2556AE2}"/>
              </a:ext>
            </a:extLst>
          </p:cNvPr>
          <p:cNvSpPr/>
          <p:nvPr/>
        </p:nvSpPr>
        <p:spPr>
          <a:xfrm>
            <a:off x="4537741" y="2511225"/>
            <a:ext cx="1193587" cy="115453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highlight>
                  <a:schemeClr val="dk1"/>
                </a:highlight>
                <a:latin typeface="Merriweather"/>
                <a:ea typeface="Merriweather"/>
                <a:cs typeface="Merriweather"/>
                <a:sym typeface="Merriweather"/>
              </a:rPr>
              <a:t>Bowtie Ring Resonator</a:t>
            </a:r>
            <a:endParaRPr b="1">
              <a:solidFill>
                <a:schemeClr val="lt1"/>
              </a:solidFill>
              <a:highlight>
                <a:schemeClr val="dk1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94" name="Google Shape;294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295" name="Google Shape;295;p25"/>
          <p:cNvSpPr txBox="1"/>
          <p:nvPr/>
        </p:nvSpPr>
        <p:spPr>
          <a:xfrm>
            <a:off x="6202725" y="572700"/>
            <a:ext cx="2941200" cy="45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Full waist : ~</a:t>
            </a:r>
            <a:r>
              <a:rPr lang="en" sz="18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0.7 mm</a:t>
            </a:r>
            <a:r>
              <a:rPr lang="en" sz="18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(similar to Fabry-Perot)</a:t>
            </a: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Near-perfect alignment</a:t>
            </a: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New territory</a:t>
            </a: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296" name="Google Shape;296;p25"/>
          <p:cNvGrpSpPr/>
          <p:nvPr/>
        </p:nvGrpSpPr>
        <p:grpSpPr>
          <a:xfrm>
            <a:off x="0" y="572707"/>
            <a:ext cx="6063841" cy="3638315"/>
            <a:chOff x="0" y="572697"/>
            <a:chExt cx="6929312" cy="4157599"/>
          </a:xfrm>
        </p:grpSpPr>
        <p:pic>
          <p:nvPicPr>
            <p:cNvPr id="297" name="Google Shape;297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572697"/>
              <a:ext cx="6929312" cy="41575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8" name="Google Shape;298;p25"/>
            <p:cNvSpPr/>
            <p:nvPr/>
          </p:nvSpPr>
          <p:spPr>
            <a:xfrm>
              <a:off x="1963800" y="913550"/>
              <a:ext cx="311700" cy="2661000"/>
            </a:xfrm>
            <a:prstGeom prst="rect">
              <a:avLst/>
            </a:prstGeom>
            <a:noFill/>
            <a:ln w="218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4900" tIns="104900" rIns="104900" bIns="104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6"/>
            </a:p>
          </p:txBody>
        </p:sp>
        <p:sp>
          <p:nvSpPr>
            <p:cNvPr id="299" name="Google Shape;299;p25"/>
            <p:cNvSpPr/>
            <p:nvPr/>
          </p:nvSpPr>
          <p:spPr>
            <a:xfrm>
              <a:off x="2809925" y="913600"/>
              <a:ext cx="311700" cy="2661000"/>
            </a:xfrm>
            <a:prstGeom prst="rect">
              <a:avLst/>
            </a:prstGeom>
            <a:noFill/>
            <a:ln w="218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4900" tIns="104900" rIns="104900" bIns="104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6"/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3450375" y="913600"/>
              <a:ext cx="311700" cy="2661000"/>
            </a:xfrm>
            <a:prstGeom prst="rect">
              <a:avLst/>
            </a:prstGeom>
            <a:noFill/>
            <a:ln w="218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4900" tIns="104900" rIns="104900" bIns="104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6"/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4237725" y="913600"/>
              <a:ext cx="311700" cy="2661000"/>
            </a:xfrm>
            <a:prstGeom prst="rect">
              <a:avLst/>
            </a:prstGeom>
            <a:noFill/>
            <a:ln w="218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4900" tIns="104900" rIns="104900" bIns="104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6"/>
            </a:p>
          </p:txBody>
        </p:sp>
      </p:grpSp>
      <p:pic>
        <p:nvPicPr>
          <p:cNvPr id="302" name="Google Shape;30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9003" y="736175"/>
            <a:ext cx="4647624" cy="3617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49727" y="1346850"/>
            <a:ext cx="4499003" cy="363832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5"/>
          <p:cNvSpPr/>
          <p:nvPr/>
        </p:nvSpPr>
        <p:spPr>
          <a:xfrm>
            <a:off x="891175" y="1794301"/>
            <a:ext cx="493200" cy="26304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05" name="Google Shape;305;p25"/>
          <p:cNvCxnSpPr>
            <a:cxnSpLocks/>
            <a:stCxn id="304" idx="0"/>
            <a:endCxn id="302" idx="0"/>
          </p:cNvCxnSpPr>
          <p:nvPr/>
        </p:nvCxnSpPr>
        <p:spPr>
          <a:xfrm flipV="1">
            <a:off x="1137775" y="736175"/>
            <a:ext cx="5685040" cy="1058126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306" name="Google Shape;306;p25"/>
          <p:cNvCxnSpPr>
            <a:cxnSpLocks/>
            <a:stCxn id="304" idx="2"/>
            <a:endCxn id="302" idx="2"/>
          </p:cNvCxnSpPr>
          <p:nvPr/>
        </p:nvCxnSpPr>
        <p:spPr>
          <a:xfrm flipV="1">
            <a:off x="1137775" y="4353672"/>
            <a:ext cx="5685040" cy="71029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7" name="Google Shape;307;p25"/>
          <p:cNvSpPr/>
          <p:nvPr/>
        </p:nvSpPr>
        <p:spPr>
          <a:xfrm>
            <a:off x="1912950" y="3015600"/>
            <a:ext cx="728100" cy="1878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5"/>
          <p:cNvSpPr txBox="1"/>
          <p:nvPr/>
        </p:nvSpPr>
        <p:spPr>
          <a:xfrm>
            <a:off x="777000" y="320340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0000"/>
                </a:solidFill>
                <a:latin typeface="Merriweather"/>
                <a:ea typeface="Merriweather"/>
                <a:cs typeface="Merriweather"/>
                <a:sym typeface="Merriweather"/>
              </a:rPr>
              <a:t>λ</a:t>
            </a:r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3C6F9CD-645E-C9DE-538A-E00A7373A6B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highlight>
                  <a:schemeClr val="dk1"/>
                </a:highlight>
                <a:latin typeface="Merriweather"/>
                <a:ea typeface="Merriweather"/>
                <a:cs typeface="Merriweather"/>
                <a:sym typeface="Merriweather"/>
              </a:rPr>
              <a:t>Takeaway</a:t>
            </a:r>
            <a:endParaRPr b="1">
              <a:solidFill>
                <a:schemeClr val="lt1"/>
              </a:solidFill>
              <a:highlight>
                <a:schemeClr val="dk1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314" name="Google Shape;31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8650" y="617525"/>
            <a:ext cx="2756536" cy="19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35175" y="532937"/>
            <a:ext cx="3008825" cy="21682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16" name="Google Shape;316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39800" y="2661400"/>
            <a:ext cx="2634175" cy="244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35175" y="2979905"/>
            <a:ext cx="2944126" cy="1766496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6"/>
          <p:cNvSpPr txBox="1"/>
          <p:nvPr/>
        </p:nvSpPr>
        <p:spPr>
          <a:xfrm>
            <a:off x="152400" y="572700"/>
            <a:ext cx="3000000" cy="45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Improving pressure readout for HeLIOS</a:t>
            </a:r>
            <a:endParaRPr sz="1800" b="1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erriweather"/>
              <a:buChar char="-"/>
            </a:pPr>
            <a:r>
              <a:rPr lang="en" sz="17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Macro-cavity optics</a:t>
            </a:r>
            <a:r>
              <a:rPr lang="en" sz="17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: </a:t>
            </a:r>
            <a:endParaRPr sz="17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erriweather"/>
              <a:buChar char="-"/>
            </a:pPr>
            <a:r>
              <a:rPr lang="en" sz="17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Larger beam width⇒ low thermal noise</a:t>
            </a:r>
            <a:endParaRPr sz="17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erriweather"/>
              <a:buChar char="-"/>
            </a:pPr>
            <a:r>
              <a:rPr lang="en" sz="17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Ring Resonators</a:t>
            </a:r>
            <a:r>
              <a:rPr lang="en" sz="17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:</a:t>
            </a:r>
            <a:endParaRPr sz="17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erriweather"/>
              <a:buChar char="-"/>
            </a:pPr>
            <a:r>
              <a:rPr lang="en" sz="17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Helium total internal reflection ⇒ better resonator quality</a:t>
            </a:r>
            <a:endParaRPr sz="17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FCD647-2626-09C5-D33F-AED871ED1ED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120">
                <a:latin typeface="Merriweather"/>
                <a:ea typeface="Merriweather"/>
                <a:cs typeface="Merriweather"/>
                <a:sym typeface="Merriweather"/>
              </a:rPr>
              <a:t>Thanks For Listening!</a:t>
            </a:r>
            <a:endParaRPr sz="312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24" name="Google Shape;324;p27"/>
          <p:cNvSpPr txBox="1"/>
          <p:nvPr/>
        </p:nvSpPr>
        <p:spPr>
          <a:xfrm>
            <a:off x="0" y="1438250"/>
            <a:ext cx="3607500" cy="24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McGill Quantum Optics &amp; Sensing Lab</a:t>
            </a:r>
            <a:endParaRPr sz="1600" b="1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070FF"/>
                </a:solidFill>
                <a:latin typeface="Lexend"/>
                <a:ea typeface="Lexend"/>
                <a:cs typeface="Lexend"/>
                <a:sym typeface="Lexend"/>
              </a:rPr>
              <a:t>Minh Au</a:t>
            </a:r>
            <a:endParaRPr sz="1600" b="1">
              <a:solidFill>
                <a:srgbClr val="0070F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070FF"/>
                </a:solidFill>
                <a:latin typeface="Lexend"/>
                <a:ea typeface="Lexend"/>
                <a:cs typeface="Lexend"/>
                <a:sym typeface="Lexend"/>
              </a:rPr>
              <a:t>Jiaxing Ma</a:t>
            </a:r>
            <a:endParaRPr sz="1600" b="1">
              <a:solidFill>
                <a:srgbClr val="0070F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070FF"/>
                </a:solidFill>
                <a:latin typeface="Lexend"/>
                <a:ea typeface="Lexend"/>
                <a:cs typeface="Lexend"/>
                <a:sym typeface="Lexend"/>
              </a:rPr>
              <a:t>Fernanda Rodrigues Machado</a:t>
            </a:r>
            <a:endParaRPr sz="1600" b="1">
              <a:solidFill>
                <a:srgbClr val="0070F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070FF"/>
                </a:solidFill>
                <a:latin typeface="Lexend"/>
                <a:ea typeface="Lexend"/>
                <a:cs typeface="Lexend"/>
                <a:sym typeface="Lexend"/>
              </a:rPr>
              <a:t>Michael Caouette-Mansour</a:t>
            </a:r>
            <a:endParaRPr sz="1600" b="1">
              <a:solidFill>
                <a:srgbClr val="0070F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070FF"/>
                </a:solidFill>
                <a:latin typeface="Lexend"/>
                <a:ea typeface="Lexend"/>
                <a:cs typeface="Lexend"/>
                <a:sym typeface="Lexend"/>
              </a:rPr>
              <a:t>Kate Szabo</a:t>
            </a:r>
            <a:endParaRPr sz="1600" b="1">
              <a:solidFill>
                <a:srgbClr val="0070F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070FF"/>
                </a:solidFill>
                <a:latin typeface="Lexend"/>
                <a:ea typeface="Lexend"/>
                <a:cs typeface="Lexend"/>
                <a:sym typeface="Lexend"/>
              </a:rPr>
              <a:t>Kenny Moc</a:t>
            </a:r>
            <a:endParaRPr b="1">
              <a:solidFill>
                <a:srgbClr val="0070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5" name="Google Shape;325;p27"/>
          <p:cNvSpPr txBox="1"/>
          <p:nvPr/>
        </p:nvSpPr>
        <p:spPr>
          <a:xfrm>
            <a:off x="0" y="948850"/>
            <a:ext cx="3511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Special thanks to:</a:t>
            </a: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26" name="Google Shape;326;p27"/>
          <p:cNvSpPr txBox="1"/>
          <p:nvPr/>
        </p:nvSpPr>
        <p:spPr>
          <a:xfrm>
            <a:off x="4840525" y="1031050"/>
            <a:ext cx="4251000" cy="4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VERY </a:t>
            </a:r>
            <a:r>
              <a:rPr lang="en" sz="1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special thanks to:</a:t>
            </a: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27" name="Google Shape;327;p27"/>
          <p:cNvSpPr txBox="1"/>
          <p:nvPr/>
        </p:nvSpPr>
        <p:spPr>
          <a:xfrm>
            <a:off x="4840525" y="1559500"/>
            <a:ext cx="4303500" cy="20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Pr. Brigitte Vachon</a:t>
            </a:r>
            <a:endParaRPr sz="1800" b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Pr. Jack Sankey</a:t>
            </a:r>
            <a:endParaRPr sz="1800" b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8" name="Google Shape;328;p27"/>
          <p:cNvSpPr/>
          <p:nvPr/>
        </p:nvSpPr>
        <p:spPr>
          <a:xfrm>
            <a:off x="776418" y="4025900"/>
            <a:ext cx="7591168" cy="111760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 err="1">
                <a:ln w="952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EB Garamond" panose="00000500000000000000" pitchFamily="2" charset="0"/>
                <a:ea typeface="EB Garamond" panose="00000500000000000000" pitchFamily="2" charset="0"/>
              </a:rPr>
              <a:t>McHeLIOS</a:t>
            </a:r>
            <a:endParaRPr b="0" i="0" dirty="0">
              <a:ln w="952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EB Garamond" panose="00000500000000000000" pitchFamily="2" charset="0"/>
              <a:ea typeface="EB Garamond" panose="00000500000000000000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36A96E-DB7D-F3E2-23C4-E70DA27BBC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lt1"/>
                </a:solidFill>
                <a:highlight>
                  <a:schemeClr val="dk1"/>
                </a:highlight>
                <a:latin typeface="Merriweather"/>
                <a:ea typeface="Merriweather"/>
                <a:cs typeface="Merriweather"/>
                <a:sym typeface="Merriweather"/>
              </a:rPr>
              <a:t>Dark matter?</a:t>
            </a:r>
            <a:endParaRPr b="1" dirty="0">
              <a:solidFill>
                <a:schemeClr val="lt1"/>
              </a:solidFill>
              <a:highlight>
                <a:schemeClr val="dk1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0" y="869238"/>
            <a:ext cx="3295800" cy="42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"/>
              <a:buChar char="-"/>
            </a:pPr>
            <a:r>
              <a:rPr lang="en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Invisible. 6 times more mass than we can account for</a:t>
            </a:r>
            <a:endParaRPr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"/>
              <a:buChar char="-"/>
            </a:pPr>
            <a:r>
              <a:rPr lang="en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Supported by </a:t>
            </a:r>
            <a:r>
              <a:rPr lang="en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observational evidence </a:t>
            </a:r>
            <a:r>
              <a:rPr lang="en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through gravitational effects </a:t>
            </a:r>
            <a:endParaRPr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grpSp>
        <p:nvGrpSpPr>
          <p:cNvPr id="63" name="Google Shape;63;p14"/>
          <p:cNvGrpSpPr/>
          <p:nvPr/>
        </p:nvGrpSpPr>
        <p:grpSpPr>
          <a:xfrm>
            <a:off x="3295802" y="616431"/>
            <a:ext cx="2764944" cy="2480273"/>
            <a:chOff x="967267" y="3732125"/>
            <a:chExt cx="3004721" cy="2695363"/>
          </a:xfrm>
        </p:grpSpPr>
        <p:grpSp>
          <p:nvGrpSpPr>
            <p:cNvPr id="64" name="Google Shape;64;p14"/>
            <p:cNvGrpSpPr/>
            <p:nvPr/>
          </p:nvGrpSpPr>
          <p:grpSpPr>
            <a:xfrm>
              <a:off x="967267" y="4120906"/>
              <a:ext cx="2984369" cy="2306582"/>
              <a:chOff x="5096624" y="2906987"/>
              <a:chExt cx="3806593" cy="2942069"/>
            </a:xfrm>
          </p:grpSpPr>
          <p:pic>
            <p:nvPicPr>
              <p:cNvPr id="65" name="Google Shape;65;p14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5096624" y="2906987"/>
                <a:ext cx="3774765" cy="2589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6" name="Google Shape;66;p14"/>
              <p:cNvSpPr txBox="1"/>
              <p:nvPr/>
            </p:nvSpPr>
            <p:spPr>
              <a:xfrm>
                <a:off x="5128617" y="5417056"/>
                <a:ext cx="3774600" cy="43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84125" tIns="84125" rIns="84125" bIns="841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920" dirty="0">
                    <a:solidFill>
                      <a:srgbClr val="666666"/>
                    </a:solidFill>
                  </a:rPr>
                  <a:t>Clowe, </a:t>
                </a:r>
                <a:r>
                  <a:rPr lang="en" sz="920" i="1" dirty="0">
                    <a:solidFill>
                      <a:srgbClr val="666666"/>
                    </a:solidFill>
                  </a:rPr>
                  <a:t>et al</a:t>
                </a:r>
                <a:r>
                  <a:rPr lang="en" sz="920" dirty="0">
                    <a:solidFill>
                      <a:srgbClr val="666666"/>
                    </a:solidFill>
                  </a:rPr>
                  <a:t> Astrophys. J. Lett. </a:t>
                </a:r>
                <a:r>
                  <a:rPr lang="en" sz="920" b="1" dirty="0">
                    <a:solidFill>
                      <a:srgbClr val="666666"/>
                    </a:solidFill>
                  </a:rPr>
                  <a:t>648</a:t>
                </a:r>
                <a:r>
                  <a:rPr lang="en" sz="920" dirty="0">
                    <a:solidFill>
                      <a:srgbClr val="666666"/>
                    </a:solidFill>
                  </a:rPr>
                  <a:t>, L109 (2006)</a:t>
                </a:r>
                <a:endParaRPr sz="920" dirty="0">
                  <a:solidFill>
                    <a:srgbClr val="666666"/>
                  </a:solidFill>
                </a:endParaRPr>
              </a:p>
            </p:txBody>
          </p:sp>
        </p:grpSp>
        <p:sp>
          <p:nvSpPr>
            <p:cNvPr id="67" name="Google Shape;67;p14"/>
            <p:cNvSpPr txBox="1"/>
            <p:nvPr/>
          </p:nvSpPr>
          <p:spPr>
            <a:xfrm>
              <a:off x="971988" y="3732125"/>
              <a:ext cx="30000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125" tIns="84125" rIns="84125" bIns="84125" anchor="t" anchorCtr="0">
              <a:spAutoFit/>
            </a:bodyPr>
            <a:lstStyle/>
            <a:p>
              <a:pPr marL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72" b="1">
                  <a:solidFill>
                    <a:schemeClr val="dk1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Gravitational lensing</a:t>
              </a:r>
              <a:endParaRPr sz="1472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68" name="Google Shape;68;p14"/>
          <p:cNvGrpSpPr/>
          <p:nvPr/>
        </p:nvGrpSpPr>
        <p:grpSpPr>
          <a:xfrm>
            <a:off x="5295950" y="3140462"/>
            <a:ext cx="3848047" cy="2003180"/>
            <a:chOff x="-1" y="734375"/>
            <a:chExt cx="4918889" cy="2560629"/>
          </a:xfrm>
        </p:grpSpPr>
        <p:grpSp>
          <p:nvGrpSpPr>
            <p:cNvPr id="69" name="Google Shape;69;p14"/>
            <p:cNvGrpSpPr/>
            <p:nvPr/>
          </p:nvGrpSpPr>
          <p:grpSpPr>
            <a:xfrm>
              <a:off x="-1" y="988329"/>
              <a:ext cx="4918889" cy="2306675"/>
              <a:chOff x="-36650" y="946353"/>
              <a:chExt cx="5296532" cy="2483768"/>
            </a:xfrm>
          </p:grpSpPr>
          <p:pic>
            <p:nvPicPr>
              <p:cNvPr id="70" name="Google Shape;70;p14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-36650" y="1204755"/>
                <a:ext cx="4975750" cy="222536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1" name="Google Shape;71;p14"/>
              <p:cNvSpPr txBox="1"/>
              <p:nvPr/>
            </p:nvSpPr>
            <p:spPr>
              <a:xfrm>
                <a:off x="-36618" y="946353"/>
                <a:ext cx="5296500" cy="33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6425" tIns="66425" rIns="66425" bIns="66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727">
                    <a:solidFill>
                      <a:srgbClr val="666666"/>
                    </a:solidFill>
                  </a:rPr>
                  <a:t>Rubin, Ford, Thonnard, Astrophys. J. </a:t>
                </a:r>
                <a:r>
                  <a:rPr lang="en" sz="727" b="1">
                    <a:solidFill>
                      <a:srgbClr val="666666"/>
                    </a:solidFill>
                  </a:rPr>
                  <a:t>225</a:t>
                </a:r>
                <a:r>
                  <a:rPr lang="en" sz="727">
                    <a:solidFill>
                      <a:srgbClr val="666666"/>
                    </a:solidFill>
                  </a:rPr>
                  <a:t>, L107 (1978)</a:t>
                </a:r>
                <a:endParaRPr sz="727">
                  <a:solidFill>
                    <a:srgbClr val="666666"/>
                  </a:solidFill>
                </a:endParaRPr>
              </a:p>
            </p:txBody>
          </p:sp>
        </p:grpSp>
        <p:sp>
          <p:nvSpPr>
            <p:cNvPr id="72" name="Google Shape;72;p14"/>
            <p:cNvSpPr txBox="1"/>
            <p:nvPr/>
          </p:nvSpPr>
          <p:spPr>
            <a:xfrm>
              <a:off x="354500" y="734375"/>
              <a:ext cx="4209900" cy="43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500" tIns="71500" rIns="71500" bIns="71500" anchor="t" anchorCtr="0">
              <a:spAutoFit/>
            </a:bodyPr>
            <a:lstStyle/>
            <a:p>
              <a:pPr marL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52" b="1">
                  <a:solidFill>
                    <a:schemeClr val="dk1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Rotation curves of galaxies</a:t>
              </a:r>
              <a:endParaRPr sz="1252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58429A-79E0-A0BA-2536-07FE9E69BC6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592331" y="0"/>
            <a:ext cx="548700" cy="393600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F5FFBAC-22C8-4715-88EF-8CDE2A7E9E25}" type="slidenum">
              <a:rPr lang="en" sz="1800" b="1" smtClean="0">
                <a:solidFill>
                  <a:schemeClr val="bg1"/>
                </a:solidFill>
                <a:latin typeface="Merriweather" panose="00000500000000000000" pitchFamily="2" charset="0"/>
              </a:rPr>
              <a:t>2</a:t>
            </a:fld>
            <a:endParaRPr lang="en" sz="1800" b="1" dirty="0">
              <a:solidFill>
                <a:schemeClr val="bg1"/>
              </a:solidFill>
              <a:latin typeface="Merriweather" panose="00000500000000000000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highlight>
                  <a:schemeClr val="dk1"/>
                </a:highlight>
                <a:latin typeface="Merriweather"/>
                <a:ea typeface="Merriweather"/>
                <a:cs typeface="Merriweather"/>
                <a:sym typeface="Merriweather"/>
              </a:rPr>
              <a:t>Ultralight Dark matter?</a:t>
            </a:r>
            <a:endParaRPr b="1">
              <a:solidFill>
                <a:schemeClr val="lt1"/>
              </a:solidFill>
              <a:highlight>
                <a:schemeClr val="dk1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12775" y="1130600"/>
            <a:ext cx="5531227" cy="3174699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/>
          <p:nvPr/>
        </p:nvSpPr>
        <p:spPr>
          <a:xfrm>
            <a:off x="4380200" y="3088550"/>
            <a:ext cx="1102200" cy="2232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5"/>
          <p:cNvSpPr txBox="1"/>
          <p:nvPr/>
        </p:nvSpPr>
        <p:spPr>
          <a:xfrm>
            <a:off x="0" y="1043850"/>
            <a:ext cx="3142200" cy="40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erriweather"/>
              <a:buChar char="-"/>
            </a:pPr>
            <a:r>
              <a:rPr lang="en" sz="1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Interested in </a:t>
            </a:r>
            <a:r>
              <a:rPr lang="en" sz="1800" b="1">
                <a:solidFill>
                  <a:schemeClr val="dk1"/>
                </a:solidFill>
                <a:highlight>
                  <a:schemeClr val="accent6"/>
                </a:highlight>
                <a:latin typeface="Merriweather"/>
                <a:ea typeface="Merriweather"/>
                <a:cs typeface="Merriweather"/>
                <a:sym typeface="Merriweather"/>
              </a:rPr>
              <a:t>ultralight field</a:t>
            </a:r>
            <a:r>
              <a:rPr lang="en" sz="18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.</a:t>
            </a:r>
            <a:endParaRPr sz="1800" b="1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"/>
              <a:buChar char="-"/>
            </a:pPr>
            <a:r>
              <a:rPr lang="en" sz="1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Wave-like: Act together to create strain fields</a:t>
            </a:r>
            <a:endParaRPr sz="1800" b="1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"/>
              <a:buChar char="-"/>
            </a:pPr>
            <a:r>
              <a:rPr lang="en" sz="1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Lot to learn from this field→ Large parameter space</a:t>
            </a: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cxnSp>
        <p:nvCxnSpPr>
          <p:cNvPr id="81" name="Google Shape;81;p15"/>
          <p:cNvCxnSpPr>
            <a:endCxn id="79" idx="2"/>
          </p:cNvCxnSpPr>
          <p:nvPr/>
        </p:nvCxnSpPr>
        <p:spPr>
          <a:xfrm>
            <a:off x="2261600" y="1788050"/>
            <a:ext cx="2118600" cy="1412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FDA3BB3-482E-19F7-2882-6D5C2D8D9CF5}"/>
              </a:ext>
            </a:extLst>
          </p:cNvPr>
          <p:cNvSpPr txBox="1"/>
          <p:nvPr/>
        </p:nvSpPr>
        <p:spPr>
          <a:xfrm>
            <a:off x="5042577" y="4305299"/>
            <a:ext cx="4572000" cy="233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920" dirty="0">
                <a:solidFill>
                  <a:srgbClr val="666666"/>
                </a:solidFill>
              </a:rPr>
              <a:t>Credit: </a:t>
            </a:r>
            <a:r>
              <a:rPr lang="fr-FR" sz="920" dirty="0">
                <a:solidFill>
                  <a:srgbClr val="666666"/>
                </a:solidFill>
                <a:hlinkClick r:id="rId4"/>
              </a:rPr>
              <a:t>Wikipedia</a:t>
            </a:r>
            <a:endParaRPr lang="fr-FR" sz="920" dirty="0">
              <a:solidFill>
                <a:srgbClr val="66666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25199-883A-51B1-37EC-6B2218A9E1F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49100" y="0"/>
            <a:ext cx="9094800" cy="6243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highlight>
                  <a:schemeClr val="dk1"/>
                </a:highlight>
                <a:latin typeface="Merriweather"/>
                <a:ea typeface="Merriweather"/>
                <a:cs typeface="Merriweather"/>
                <a:sym typeface="Merriweather"/>
              </a:rPr>
              <a:t>What We’re Doing (McHeLIOS)</a:t>
            </a:r>
            <a:endParaRPr b="1">
              <a:solidFill>
                <a:schemeClr val="lt1"/>
              </a:solidFill>
              <a:highlight>
                <a:schemeClr val="dk1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-2400" y="624300"/>
            <a:ext cx="4145700" cy="209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28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Use </a:t>
            </a:r>
            <a:r>
              <a:rPr lang="en" sz="1628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superfluid He</a:t>
            </a:r>
            <a:r>
              <a:rPr lang="en" sz="1628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as acoustic medium to measure pressure oscillations.</a:t>
            </a:r>
            <a:endParaRPr sz="1628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28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HeLIOS 1 (UofA):</a:t>
            </a:r>
            <a:endParaRPr sz="1628" b="1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1989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28"/>
              <a:buFont typeface="Merriweather"/>
              <a:buChar char="-"/>
            </a:pPr>
            <a:r>
              <a:rPr lang="en" sz="1628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Microwave transducer as a sensor</a:t>
            </a:r>
            <a:endParaRPr sz="1628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198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28"/>
              <a:buFont typeface="Merriweather"/>
              <a:buChar char="-"/>
            </a:pPr>
            <a:r>
              <a:rPr lang="en" sz="1628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Inherent electronic noise</a:t>
            </a:r>
            <a:endParaRPr sz="1628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000" b="1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3339550" y="2585825"/>
            <a:ext cx="1557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2"/>
                </a:solidFill>
                <a:highlight>
                  <a:srgbClr val="FFFFFF"/>
                </a:highlight>
              </a:rPr>
              <a:t>Kashkanova, A., Shkarin, A., Brown, C. </a:t>
            </a:r>
            <a:r>
              <a:rPr lang="en" sz="600" i="1">
                <a:solidFill>
                  <a:schemeClr val="dk2"/>
                </a:solidFill>
                <a:highlight>
                  <a:srgbClr val="FFFFFF"/>
                </a:highlight>
              </a:rPr>
              <a:t>et al.</a:t>
            </a:r>
            <a:r>
              <a:rPr lang="en" sz="600">
                <a:solidFill>
                  <a:schemeClr val="dk2"/>
                </a:solidFill>
                <a:highlight>
                  <a:srgbClr val="FFFFFF"/>
                </a:highlight>
              </a:rPr>
              <a:t> Superfluid Brillouin optomechanics. </a:t>
            </a:r>
            <a:r>
              <a:rPr lang="en" sz="600" i="1">
                <a:solidFill>
                  <a:schemeClr val="dk2"/>
                </a:solidFill>
                <a:highlight>
                  <a:srgbClr val="FFFFFF"/>
                </a:highlight>
              </a:rPr>
              <a:t>Nature Phys</a:t>
            </a:r>
            <a:r>
              <a:rPr lang="en" sz="600">
                <a:solidFill>
                  <a:schemeClr val="dk2"/>
                </a:solidFill>
                <a:highlight>
                  <a:srgbClr val="FFFFFF"/>
                </a:highlight>
              </a:rPr>
              <a:t> </a:t>
            </a:r>
            <a:r>
              <a:rPr lang="en" sz="600" b="1">
                <a:solidFill>
                  <a:schemeClr val="dk2"/>
                </a:solidFill>
                <a:highlight>
                  <a:srgbClr val="FFFFFF"/>
                </a:highlight>
              </a:rPr>
              <a:t>13</a:t>
            </a:r>
            <a:r>
              <a:rPr lang="en" sz="600">
                <a:solidFill>
                  <a:schemeClr val="dk2"/>
                </a:solidFill>
                <a:highlight>
                  <a:srgbClr val="FFFFFF"/>
                </a:highlight>
              </a:rPr>
              <a:t>, 74–79 (2017). </a:t>
            </a:r>
            <a:r>
              <a:rPr lang="en" sz="600">
                <a:solidFill>
                  <a:schemeClr val="dk2"/>
                </a:solidFill>
              </a:rPr>
              <a:t> </a:t>
            </a:r>
            <a:endParaRPr sz="600">
              <a:solidFill>
                <a:schemeClr val="dk2"/>
              </a:solidFill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5271400" y="4835850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</a:rPr>
              <a:t>M. Hirschel et al. Physical Review D, 109(9):095011, 2024.</a:t>
            </a:r>
            <a:endParaRPr sz="800">
              <a:solidFill>
                <a:schemeClr val="dk2"/>
              </a:solidFill>
            </a:endParaRPr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8975" y="831200"/>
            <a:ext cx="4194926" cy="406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9000" y="636050"/>
            <a:ext cx="4635000" cy="336132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 txBox="1"/>
          <p:nvPr/>
        </p:nvSpPr>
        <p:spPr>
          <a:xfrm>
            <a:off x="0" y="2721150"/>
            <a:ext cx="4140900" cy="2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28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McHeLIOS:</a:t>
            </a:r>
            <a:endParaRPr sz="1628" b="1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28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Goal: Better Pressure Measurements</a:t>
            </a:r>
            <a:endParaRPr sz="1628" b="1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1989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28"/>
              <a:buFont typeface="Merriweather"/>
              <a:buChar char="-"/>
            </a:pPr>
            <a:r>
              <a:rPr lang="en" sz="1628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Use of IR laser, fiber optic cavity</a:t>
            </a:r>
            <a:endParaRPr sz="1628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28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1989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28"/>
              <a:buFont typeface="Merriweather"/>
              <a:buChar char="-"/>
            </a:pPr>
            <a:r>
              <a:rPr lang="en" sz="1628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Reads out 300 MHz acoustic mode of He.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C5318C-61FE-E972-A8A1-EF32185A046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highlight>
                  <a:schemeClr val="dk1"/>
                </a:highlight>
                <a:latin typeface="Merriweather"/>
                <a:ea typeface="Merriweather"/>
                <a:cs typeface="Merriweather"/>
                <a:sym typeface="Merriweather"/>
              </a:rPr>
              <a:t>Our Central Problem</a:t>
            </a:r>
            <a:endParaRPr b="1">
              <a:solidFill>
                <a:schemeClr val="lt1"/>
              </a:solidFill>
              <a:highlight>
                <a:schemeClr val="dk1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98" name="Google Shape;98;p17"/>
          <p:cNvSpPr txBox="1">
            <a:spLocks noGrp="1"/>
          </p:cNvSpPr>
          <p:nvPr>
            <p:ph type="body" idx="1"/>
          </p:nvPr>
        </p:nvSpPr>
        <p:spPr>
          <a:xfrm>
            <a:off x="0" y="822150"/>
            <a:ext cx="4410300" cy="432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"/>
              <a:buChar char="-"/>
            </a:pPr>
            <a:r>
              <a:rPr lang="en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Thermal Noise</a:t>
            </a:r>
            <a:endParaRPr b="1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Char char="-"/>
            </a:pPr>
            <a:r>
              <a:rPr lang="en" sz="16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Thermal noise ⇒ fundamental noise limit.</a:t>
            </a:r>
            <a:endParaRPr sz="16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Char char="-"/>
            </a:pPr>
            <a:r>
              <a:rPr lang="en" sz="16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Small pressure sensor ⇒ sensitivity to many acoustic modes (~200,000 modes)</a:t>
            </a:r>
            <a:endParaRPr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365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erriweather"/>
              <a:buChar char="-"/>
            </a:pPr>
            <a:r>
              <a:rPr lang="en" sz="17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Solution: </a:t>
            </a:r>
            <a:r>
              <a:rPr lang="en" sz="1700" b="1" dirty="0">
                <a:solidFill>
                  <a:schemeClr val="dk1"/>
                </a:solidFill>
                <a:highlight>
                  <a:schemeClr val="accent6"/>
                </a:highlight>
                <a:latin typeface="Merriweather"/>
                <a:ea typeface="Merriweather"/>
                <a:cs typeface="Merriweather"/>
                <a:sym typeface="Merriweather"/>
              </a:rPr>
              <a:t>Bigger Optical Cavity</a:t>
            </a:r>
            <a:endParaRPr sz="1700" b="1" dirty="0">
              <a:solidFill>
                <a:schemeClr val="dk1"/>
              </a:solidFill>
              <a:highlight>
                <a:schemeClr val="accent6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Char char="-"/>
            </a:pPr>
            <a:r>
              <a:rPr lang="en" sz="16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Averages out thermal noise from higher order modes</a:t>
            </a:r>
            <a:endParaRPr sz="16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Char char="-"/>
            </a:pPr>
            <a:r>
              <a:rPr lang="en" sz="16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Want a cavity comparable in size to the can (sensitive to a couple modes instead of 200,000)</a:t>
            </a:r>
            <a:endParaRPr sz="16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99" name="Google Shape;9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0250" y="822150"/>
            <a:ext cx="4148650" cy="29896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0" name="Google Shape;100;p17"/>
          <p:cNvSpPr txBox="1"/>
          <p:nvPr/>
        </p:nvSpPr>
        <p:spPr>
          <a:xfrm>
            <a:off x="5060324" y="3811750"/>
            <a:ext cx="3285653" cy="6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Acoustic Helium Modes</a:t>
            </a:r>
            <a:endParaRPr sz="1800" b="1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01" name="Google Shape;101;p17"/>
          <p:cNvSpPr txBox="1"/>
          <p:nvPr/>
        </p:nvSpPr>
        <p:spPr>
          <a:xfrm>
            <a:off x="4733702" y="4110850"/>
            <a:ext cx="41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M. Hirschel et al. Physical Review D, 109(9):095011, 2024.</a:t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6EA5CE-C36B-1B4C-562F-2B1F5E99FF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1756C7-D98E-6EFC-8123-03AE2B093A69}"/>
              </a:ext>
            </a:extLst>
          </p:cNvPr>
          <p:cNvSpPr txBox="1"/>
          <p:nvPr/>
        </p:nvSpPr>
        <p:spPr>
          <a:xfrm>
            <a:off x="-1" y="731521"/>
            <a:ext cx="89611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Merriweather" panose="00000500000000000000" pitchFamily="2" charset="0"/>
              </a:rPr>
              <a:t>Paraxial Gaussian Beams: </a:t>
            </a:r>
          </a:p>
          <a:p>
            <a:endParaRPr lang="en-US" sz="1800" b="1" dirty="0">
              <a:latin typeface="Merriweather" panose="00000500000000000000" pitchFamily="2" charset="0"/>
            </a:endParaRPr>
          </a:p>
          <a:p>
            <a:pPr marL="285750" indent="-285750">
              <a:buFontTx/>
              <a:buChar char="-"/>
            </a:pPr>
            <a:r>
              <a:rPr lang="en-US" sz="1800" dirty="0">
                <a:latin typeface="Merriweather" panose="00000500000000000000" pitchFamily="2" charset="0"/>
              </a:rPr>
              <a:t>Waves with gaussian amplitudes &amp; intensities</a:t>
            </a:r>
          </a:p>
          <a:p>
            <a:pPr marL="285750" indent="-285750">
              <a:buFontTx/>
              <a:buChar char="-"/>
            </a:pPr>
            <a:endParaRPr lang="en-US" sz="1800" dirty="0">
              <a:latin typeface="Merriweather" panose="00000500000000000000" pitchFamily="2" charset="0"/>
            </a:endParaRPr>
          </a:p>
          <a:p>
            <a:endParaRPr lang="en-US" sz="1800" dirty="0">
              <a:latin typeface="Merriweather" panose="00000500000000000000" pitchFamily="2" charset="0"/>
            </a:endParaRPr>
          </a:p>
          <a:p>
            <a:pPr marL="285750" indent="-285750">
              <a:buFontTx/>
              <a:buChar char="-"/>
            </a:pPr>
            <a:r>
              <a:rPr lang="en-US" sz="1800" dirty="0">
                <a:latin typeface="Merriweather" panose="00000500000000000000" pitchFamily="2" charset="0"/>
              </a:rPr>
              <a:t>Amplitude </a:t>
            </a:r>
            <a:r>
              <a:rPr lang="en-US" sz="1800" i="1" dirty="0">
                <a:latin typeface="Merriweather" panose="00000500000000000000" pitchFamily="2" charset="0"/>
              </a:rPr>
              <a:t>mostly</a:t>
            </a:r>
            <a:r>
              <a:rPr lang="en-US" sz="1800" dirty="0">
                <a:latin typeface="Merriweather" panose="00000500000000000000" pitchFamily="2" charset="0"/>
              </a:rPr>
              <a:t> in the transverse direction, doesn’t change much over the wavelength scale</a:t>
            </a:r>
          </a:p>
        </p:txBody>
      </p:sp>
      <p:pic>
        <p:nvPicPr>
          <p:cNvPr id="121" name="Google Shape;121;p18"/>
          <p:cNvPicPr preferRelativeResize="0"/>
          <p:nvPr/>
        </p:nvPicPr>
        <p:blipFill rotWithShape="1">
          <a:blip r:embed="rId3">
            <a:alphaModFix/>
          </a:blip>
          <a:srcRect l="5100" r="10319"/>
          <a:stretch/>
        </p:blipFill>
        <p:spPr>
          <a:xfrm>
            <a:off x="933450" y="572700"/>
            <a:ext cx="6985002" cy="463089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lt1"/>
                </a:solidFill>
                <a:highlight>
                  <a:schemeClr val="dk1"/>
                </a:highlight>
                <a:latin typeface="Merriweather"/>
                <a:ea typeface="Merriweather"/>
                <a:cs typeface="Merriweather"/>
                <a:sym typeface="Merriweather"/>
              </a:rPr>
              <a:t>A bit about Gaussian Beams</a:t>
            </a:r>
            <a:endParaRPr sz="2500" b="1">
              <a:solidFill>
                <a:schemeClr val="lt1"/>
              </a:solidFill>
              <a:highlight>
                <a:schemeClr val="dk1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122" name="Google Shape;122;p18"/>
          <p:cNvGrpSpPr/>
          <p:nvPr/>
        </p:nvGrpSpPr>
        <p:grpSpPr>
          <a:xfrm>
            <a:off x="2375900" y="864588"/>
            <a:ext cx="3958800" cy="3683400"/>
            <a:chOff x="2303025" y="864600"/>
            <a:chExt cx="3958800" cy="3683400"/>
          </a:xfrm>
        </p:grpSpPr>
        <p:sp>
          <p:nvSpPr>
            <p:cNvPr id="123" name="Google Shape;123;p18"/>
            <p:cNvSpPr/>
            <p:nvPr/>
          </p:nvSpPr>
          <p:spPr>
            <a:xfrm>
              <a:off x="4323825" y="864600"/>
              <a:ext cx="1617600" cy="3683400"/>
            </a:xfrm>
            <a:prstGeom prst="arc">
              <a:avLst>
                <a:gd name="adj1" fmla="val 17543097"/>
                <a:gd name="adj2" fmla="val 4472650"/>
              </a:avLst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" name="Google Shape;124;p18"/>
            <p:cNvSpPr/>
            <p:nvPr/>
          </p:nvSpPr>
          <p:spPr>
            <a:xfrm flipH="1">
              <a:off x="2605425" y="885500"/>
              <a:ext cx="1718400" cy="3576600"/>
            </a:xfrm>
            <a:prstGeom prst="arc">
              <a:avLst>
                <a:gd name="adj1" fmla="val 17660777"/>
                <a:gd name="adj2" fmla="val 4472650"/>
              </a:avLst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5" name="Google Shape;125;p18"/>
            <p:cNvCxnSpPr/>
            <p:nvPr/>
          </p:nvCxnSpPr>
          <p:spPr>
            <a:xfrm rot="10800000">
              <a:off x="2483675" y="1368325"/>
              <a:ext cx="302400" cy="1899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18"/>
            <p:cNvCxnSpPr/>
            <p:nvPr/>
          </p:nvCxnSpPr>
          <p:spPr>
            <a:xfrm rot="10800000">
              <a:off x="2379650" y="1763900"/>
              <a:ext cx="302400" cy="1899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18"/>
            <p:cNvCxnSpPr/>
            <p:nvPr/>
          </p:nvCxnSpPr>
          <p:spPr>
            <a:xfrm rot="10800000">
              <a:off x="2303025" y="2159475"/>
              <a:ext cx="302400" cy="1899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" name="Google Shape;128;p18"/>
            <p:cNvCxnSpPr/>
            <p:nvPr/>
          </p:nvCxnSpPr>
          <p:spPr>
            <a:xfrm rot="10800000">
              <a:off x="2303025" y="2678850"/>
              <a:ext cx="302400" cy="1899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129;p18"/>
            <p:cNvCxnSpPr/>
            <p:nvPr/>
          </p:nvCxnSpPr>
          <p:spPr>
            <a:xfrm rot="10800000">
              <a:off x="2379650" y="3358450"/>
              <a:ext cx="302400" cy="1899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18"/>
            <p:cNvCxnSpPr/>
            <p:nvPr/>
          </p:nvCxnSpPr>
          <p:spPr>
            <a:xfrm rot="10800000">
              <a:off x="2605425" y="3886350"/>
              <a:ext cx="302400" cy="1899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18"/>
            <p:cNvCxnSpPr/>
            <p:nvPr/>
          </p:nvCxnSpPr>
          <p:spPr>
            <a:xfrm rot="10800000" flipH="1">
              <a:off x="5785137" y="1367575"/>
              <a:ext cx="320400" cy="1914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18"/>
            <p:cNvCxnSpPr/>
            <p:nvPr/>
          </p:nvCxnSpPr>
          <p:spPr>
            <a:xfrm rot="10800000" flipH="1">
              <a:off x="5882927" y="1763146"/>
              <a:ext cx="320400" cy="1914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18"/>
            <p:cNvCxnSpPr/>
            <p:nvPr/>
          </p:nvCxnSpPr>
          <p:spPr>
            <a:xfrm rot="10800000" flipH="1">
              <a:off x="5941425" y="2123441"/>
              <a:ext cx="320400" cy="1914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18"/>
            <p:cNvCxnSpPr/>
            <p:nvPr/>
          </p:nvCxnSpPr>
          <p:spPr>
            <a:xfrm rot="10800000" flipH="1">
              <a:off x="5941425" y="2725434"/>
              <a:ext cx="320400" cy="1914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18"/>
            <p:cNvCxnSpPr/>
            <p:nvPr/>
          </p:nvCxnSpPr>
          <p:spPr>
            <a:xfrm rot="10800000" flipH="1">
              <a:off x="5882927" y="3319689"/>
              <a:ext cx="320400" cy="1914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18"/>
            <p:cNvCxnSpPr/>
            <p:nvPr/>
          </p:nvCxnSpPr>
          <p:spPr>
            <a:xfrm rot="10800000" flipH="1">
              <a:off x="5687325" y="3913975"/>
              <a:ext cx="320400" cy="1914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7" name="Google Shape;137;p18"/>
          <p:cNvSpPr txBox="1"/>
          <p:nvPr/>
        </p:nvSpPr>
        <p:spPr>
          <a:xfrm>
            <a:off x="1478700" y="4367100"/>
            <a:ext cx="6186600" cy="776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Laser beams AND Helium acoustic modes can be described as Gaussian beams!</a:t>
            </a: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686E68F-95FC-36E5-8DC2-5059349DCCE7}"/>
              </a:ext>
            </a:extLst>
          </p:cNvPr>
          <p:cNvGrpSpPr/>
          <p:nvPr/>
        </p:nvGrpSpPr>
        <p:grpSpPr>
          <a:xfrm>
            <a:off x="3362125" y="2022978"/>
            <a:ext cx="1617600" cy="1296699"/>
            <a:chOff x="2851558" y="1550735"/>
            <a:chExt cx="1617600" cy="1990392"/>
          </a:xfrm>
        </p:grpSpPr>
        <p:sp>
          <p:nvSpPr>
            <p:cNvPr id="8" name="Arrow: Up-Down 7">
              <a:extLst>
                <a:ext uri="{FF2B5EF4-FFF2-40B4-BE49-F238E27FC236}">
                  <a16:creationId xmlns:a16="http://schemas.microsoft.com/office/drawing/2014/main" id="{A874C21E-0053-831C-46E8-39CD06F2181E}"/>
                </a:ext>
              </a:extLst>
            </p:cNvPr>
            <p:cNvSpPr/>
            <p:nvPr/>
          </p:nvSpPr>
          <p:spPr>
            <a:xfrm>
              <a:off x="3460875" y="1983839"/>
              <a:ext cx="302401" cy="1557288"/>
            </a:xfrm>
            <a:prstGeom prst="up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A4A6DAD-4ABF-7094-FB75-FF1C47232A33}"/>
                </a:ext>
              </a:extLst>
            </p:cNvPr>
            <p:cNvSpPr txBox="1"/>
            <p:nvPr/>
          </p:nvSpPr>
          <p:spPr>
            <a:xfrm>
              <a:off x="2851558" y="1550735"/>
              <a:ext cx="16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>
                  <a:latin typeface="Merriweather" panose="00000500000000000000" pitchFamily="2" charset="0"/>
                </a:rPr>
                <a:t>Beam width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3303C82-3DBE-2761-D1BB-CECCA3E70E7B}"/>
              </a:ext>
            </a:extLst>
          </p:cNvPr>
          <p:cNvGrpSpPr/>
          <p:nvPr/>
        </p:nvGrpSpPr>
        <p:grpSpPr>
          <a:xfrm>
            <a:off x="3992920" y="634812"/>
            <a:ext cx="3008185" cy="4103676"/>
            <a:chOff x="3985533" y="595512"/>
            <a:chExt cx="3008185" cy="41036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C57647-B767-4CFD-AAFF-D2E18BEE2631}"/>
                </a:ext>
              </a:extLst>
            </p:cNvPr>
            <p:cNvSpPr txBox="1"/>
            <p:nvPr/>
          </p:nvSpPr>
          <p:spPr>
            <a:xfrm>
              <a:off x="4529897" y="785544"/>
              <a:ext cx="24638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Merriweather" panose="00000500000000000000" pitchFamily="2" charset="0"/>
                </a:rPr>
                <a:t>Radius of Curvature</a:t>
              </a:r>
            </a:p>
          </p:txBody>
        </p:sp>
        <p:sp>
          <p:nvSpPr>
            <p:cNvPr id="23" name="Google Shape;241;p22">
              <a:extLst>
                <a:ext uri="{FF2B5EF4-FFF2-40B4-BE49-F238E27FC236}">
                  <a16:creationId xmlns:a16="http://schemas.microsoft.com/office/drawing/2014/main" id="{829694DD-342B-D3A5-56BB-03D1FF03C2EA}"/>
                </a:ext>
              </a:extLst>
            </p:cNvPr>
            <p:cNvSpPr/>
            <p:nvPr/>
          </p:nvSpPr>
          <p:spPr>
            <a:xfrm>
              <a:off x="3985533" y="595512"/>
              <a:ext cx="1802168" cy="4103676"/>
            </a:xfrm>
            <a:prstGeom prst="arc">
              <a:avLst>
                <a:gd name="adj1" fmla="val 17660777"/>
                <a:gd name="adj2" fmla="val 4472650"/>
              </a:avLst>
            </a:prstGeom>
            <a:noFill/>
            <a:ln w="318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1875" tIns="101875" rIns="101875" bIns="1018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59"/>
            </a:p>
          </p:txBody>
        </p:sp>
      </p:grp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5B7B1C9D-290B-4204-ABAA-0A0C8C7B25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EB98274-E838-7EF4-CC33-51BDDA0D4ED7}"/>
              </a:ext>
            </a:extLst>
          </p:cNvPr>
          <p:cNvSpPr txBox="1"/>
          <p:nvPr/>
        </p:nvSpPr>
        <p:spPr>
          <a:xfrm>
            <a:off x="2492548" y="1030314"/>
            <a:ext cx="9862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Merriweather" panose="00000500000000000000" pitchFamily="2" charset="0"/>
              </a:rPr>
              <a:t>Mirror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269D75-56E8-DC80-D0EF-929426D45458}"/>
              </a:ext>
            </a:extLst>
          </p:cNvPr>
          <p:cNvSpPr txBox="1"/>
          <p:nvPr/>
        </p:nvSpPr>
        <p:spPr>
          <a:xfrm>
            <a:off x="5421636" y="1030314"/>
            <a:ext cx="9862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Merriweather" panose="00000500000000000000" pitchFamily="2" charset="0"/>
              </a:rPr>
              <a:t>Mirror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9"/>
          <p:cNvSpPr txBox="1">
            <a:spLocks noGrp="1"/>
          </p:cNvSpPr>
          <p:nvPr>
            <p:ph type="title"/>
          </p:nvPr>
        </p:nvSpPr>
        <p:spPr>
          <a:xfrm>
            <a:off x="122550" y="0"/>
            <a:ext cx="9021450" cy="5727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highlight>
                  <a:schemeClr val="dk1"/>
                </a:highlight>
                <a:latin typeface="Merriweather"/>
                <a:ea typeface="Merriweather"/>
                <a:cs typeface="Merriweather"/>
                <a:sym typeface="Merriweather"/>
              </a:rPr>
              <a:t>Fabry-Perot Optical Cavity</a:t>
            </a:r>
            <a:endParaRPr b="1">
              <a:solidFill>
                <a:schemeClr val="lt1"/>
              </a:solidFill>
              <a:highlight>
                <a:schemeClr val="dk1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53" name="Google Shape;153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grpSp>
        <p:nvGrpSpPr>
          <p:cNvPr id="154" name="Google Shape;154;p19"/>
          <p:cNvGrpSpPr/>
          <p:nvPr/>
        </p:nvGrpSpPr>
        <p:grpSpPr>
          <a:xfrm>
            <a:off x="5398025" y="2731988"/>
            <a:ext cx="3699000" cy="2411475"/>
            <a:chOff x="2722500" y="2719500"/>
            <a:chExt cx="3699000" cy="2411475"/>
          </a:xfrm>
        </p:grpSpPr>
        <p:grpSp>
          <p:nvGrpSpPr>
            <p:cNvPr id="155" name="Google Shape;155;p19"/>
            <p:cNvGrpSpPr/>
            <p:nvPr/>
          </p:nvGrpSpPr>
          <p:grpSpPr>
            <a:xfrm>
              <a:off x="2722500" y="2719500"/>
              <a:ext cx="3699000" cy="2411475"/>
              <a:chOff x="2722500" y="2635600"/>
              <a:chExt cx="3699000" cy="2411475"/>
            </a:xfrm>
          </p:grpSpPr>
          <p:sp>
            <p:nvSpPr>
              <p:cNvPr id="156" name="Google Shape;156;p19"/>
              <p:cNvSpPr txBox="1"/>
              <p:nvPr/>
            </p:nvSpPr>
            <p:spPr>
              <a:xfrm>
                <a:off x="2722500" y="2635600"/>
                <a:ext cx="3699000" cy="42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dk1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Plano-Concave cavity</a:t>
                </a:r>
                <a:endParaRPr sz="1800">
                  <a:solidFill>
                    <a:schemeClr val="dk1"/>
                  </a:solidFill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  <p:pic>
            <p:nvPicPr>
              <p:cNvPr id="157" name="Google Shape;157;p19"/>
              <p:cNvPicPr preferRelativeResize="0"/>
              <p:nvPr/>
            </p:nvPicPr>
            <p:blipFill rotWithShape="1">
              <a:blip r:embed="rId3">
                <a:alphaModFix/>
              </a:blip>
              <a:srcRect l="6160" r="11045" b="7356"/>
              <a:stretch/>
            </p:blipFill>
            <p:spPr>
              <a:xfrm>
                <a:off x="2960600" y="3029125"/>
                <a:ext cx="3200773" cy="20179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158" name="Google Shape;158;p19"/>
            <p:cNvCxnSpPr/>
            <p:nvPr/>
          </p:nvCxnSpPr>
          <p:spPr>
            <a:xfrm>
              <a:off x="3013025" y="3540738"/>
              <a:ext cx="2100" cy="131790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9" name="Google Shape;159;p19"/>
            <p:cNvSpPr/>
            <p:nvPr/>
          </p:nvSpPr>
          <p:spPr>
            <a:xfrm rot="5399433">
              <a:off x="4614650" y="3778350"/>
              <a:ext cx="1819500" cy="842700"/>
            </a:xfrm>
            <a:prstGeom prst="arc">
              <a:avLst>
                <a:gd name="adj1" fmla="val 11558941"/>
                <a:gd name="adj2" fmla="val 20862801"/>
              </a:avLst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" name="Google Shape;160;p19"/>
          <p:cNvGrpSpPr/>
          <p:nvPr/>
        </p:nvGrpSpPr>
        <p:grpSpPr>
          <a:xfrm>
            <a:off x="11" y="572689"/>
            <a:ext cx="3930406" cy="2146808"/>
            <a:chOff x="455537" y="572700"/>
            <a:chExt cx="8232941" cy="4496875"/>
          </a:xfrm>
        </p:grpSpPr>
        <p:pic>
          <p:nvPicPr>
            <p:cNvPr id="161" name="Google Shape;161;p1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55537" y="572700"/>
              <a:ext cx="8232941" cy="44968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" name="Google Shape;162;p19"/>
            <p:cNvSpPr/>
            <p:nvPr/>
          </p:nvSpPr>
          <p:spPr>
            <a:xfrm>
              <a:off x="4323825" y="864600"/>
              <a:ext cx="1617600" cy="3683400"/>
            </a:xfrm>
            <a:prstGeom prst="arc">
              <a:avLst>
                <a:gd name="adj1" fmla="val 17660777"/>
                <a:gd name="adj2" fmla="val 4472650"/>
              </a:avLst>
            </a:prstGeom>
            <a:noFill/>
            <a:ln w="136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3650" tIns="43650" rIns="43650" bIns="436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68"/>
            </a:p>
          </p:txBody>
        </p:sp>
        <p:sp>
          <p:nvSpPr>
            <p:cNvPr id="163" name="Google Shape;163;p19"/>
            <p:cNvSpPr/>
            <p:nvPr/>
          </p:nvSpPr>
          <p:spPr>
            <a:xfrm flipH="1">
              <a:off x="2605425" y="885500"/>
              <a:ext cx="1718400" cy="3576600"/>
            </a:xfrm>
            <a:prstGeom prst="arc">
              <a:avLst>
                <a:gd name="adj1" fmla="val 17660777"/>
                <a:gd name="adj2" fmla="val 4472650"/>
              </a:avLst>
            </a:prstGeom>
            <a:noFill/>
            <a:ln w="136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3650" tIns="43650" rIns="43650" bIns="436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68"/>
            </a:p>
          </p:txBody>
        </p:sp>
        <p:cxnSp>
          <p:nvCxnSpPr>
            <p:cNvPr id="164" name="Google Shape;164;p19"/>
            <p:cNvCxnSpPr/>
            <p:nvPr/>
          </p:nvCxnSpPr>
          <p:spPr>
            <a:xfrm rot="10800000">
              <a:off x="2483675" y="1368325"/>
              <a:ext cx="302400" cy="189900"/>
            </a:xfrm>
            <a:prstGeom prst="straightConnector1">
              <a:avLst/>
            </a:prstGeom>
            <a:noFill/>
            <a:ln w="136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9"/>
            <p:cNvCxnSpPr/>
            <p:nvPr/>
          </p:nvCxnSpPr>
          <p:spPr>
            <a:xfrm rot="10800000">
              <a:off x="2379650" y="1763900"/>
              <a:ext cx="302400" cy="189900"/>
            </a:xfrm>
            <a:prstGeom prst="straightConnector1">
              <a:avLst/>
            </a:prstGeom>
            <a:noFill/>
            <a:ln w="136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9"/>
            <p:cNvCxnSpPr/>
            <p:nvPr/>
          </p:nvCxnSpPr>
          <p:spPr>
            <a:xfrm rot="10800000">
              <a:off x="2303025" y="2159475"/>
              <a:ext cx="302400" cy="189900"/>
            </a:xfrm>
            <a:prstGeom prst="straightConnector1">
              <a:avLst/>
            </a:prstGeom>
            <a:noFill/>
            <a:ln w="136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9"/>
            <p:cNvCxnSpPr/>
            <p:nvPr/>
          </p:nvCxnSpPr>
          <p:spPr>
            <a:xfrm rot="10800000">
              <a:off x="2303025" y="2678850"/>
              <a:ext cx="302400" cy="189900"/>
            </a:xfrm>
            <a:prstGeom prst="straightConnector1">
              <a:avLst/>
            </a:prstGeom>
            <a:noFill/>
            <a:ln w="136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9"/>
            <p:cNvCxnSpPr/>
            <p:nvPr/>
          </p:nvCxnSpPr>
          <p:spPr>
            <a:xfrm rot="10800000">
              <a:off x="2379650" y="3358450"/>
              <a:ext cx="302400" cy="189900"/>
            </a:xfrm>
            <a:prstGeom prst="straightConnector1">
              <a:avLst/>
            </a:prstGeom>
            <a:noFill/>
            <a:ln w="136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9"/>
            <p:cNvCxnSpPr/>
            <p:nvPr/>
          </p:nvCxnSpPr>
          <p:spPr>
            <a:xfrm rot="10800000">
              <a:off x="2605425" y="3886350"/>
              <a:ext cx="302400" cy="189900"/>
            </a:xfrm>
            <a:prstGeom prst="straightConnector1">
              <a:avLst/>
            </a:prstGeom>
            <a:noFill/>
            <a:ln w="136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9"/>
            <p:cNvCxnSpPr/>
            <p:nvPr/>
          </p:nvCxnSpPr>
          <p:spPr>
            <a:xfrm rot="10800000" flipH="1">
              <a:off x="5785137" y="1367575"/>
              <a:ext cx="320400" cy="191400"/>
            </a:xfrm>
            <a:prstGeom prst="straightConnector1">
              <a:avLst/>
            </a:prstGeom>
            <a:noFill/>
            <a:ln w="136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9"/>
            <p:cNvCxnSpPr/>
            <p:nvPr/>
          </p:nvCxnSpPr>
          <p:spPr>
            <a:xfrm rot="10800000" flipH="1">
              <a:off x="5882927" y="1763146"/>
              <a:ext cx="320400" cy="191400"/>
            </a:xfrm>
            <a:prstGeom prst="straightConnector1">
              <a:avLst/>
            </a:prstGeom>
            <a:noFill/>
            <a:ln w="136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" name="Google Shape;172;p19"/>
            <p:cNvCxnSpPr/>
            <p:nvPr/>
          </p:nvCxnSpPr>
          <p:spPr>
            <a:xfrm rot="10800000" flipH="1">
              <a:off x="5941425" y="2123441"/>
              <a:ext cx="320400" cy="191400"/>
            </a:xfrm>
            <a:prstGeom prst="straightConnector1">
              <a:avLst/>
            </a:prstGeom>
            <a:noFill/>
            <a:ln w="136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3" name="Google Shape;173;p19"/>
            <p:cNvCxnSpPr/>
            <p:nvPr/>
          </p:nvCxnSpPr>
          <p:spPr>
            <a:xfrm rot="10800000" flipH="1">
              <a:off x="5941425" y="2725434"/>
              <a:ext cx="320400" cy="191400"/>
            </a:xfrm>
            <a:prstGeom prst="straightConnector1">
              <a:avLst/>
            </a:prstGeom>
            <a:noFill/>
            <a:ln w="136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4" name="Google Shape;174;p19"/>
            <p:cNvCxnSpPr/>
            <p:nvPr/>
          </p:nvCxnSpPr>
          <p:spPr>
            <a:xfrm rot="10800000" flipH="1">
              <a:off x="5882927" y="3319689"/>
              <a:ext cx="320400" cy="191400"/>
            </a:xfrm>
            <a:prstGeom prst="straightConnector1">
              <a:avLst/>
            </a:prstGeom>
            <a:noFill/>
            <a:ln w="136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19"/>
            <p:cNvCxnSpPr/>
            <p:nvPr/>
          </p:nvCxnSpPr>
          <p:spPr>
            <a:xfrm rot="10800000" flipH="1">
              <a:off x="5687325" y="3913975"/>
              <a:ext cx="320400" cy="191400"/>
            </a:xfrm>
            <a:prstGeom prst="straightConnector1">
              <a:avLst/>
            </a:prstGeom>
            <a:noFill/>
            <a:ln w="136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76" name="Google Shape;176;p19"/>
          <p:cNvSpPr txBox="1"/>
          <p:nvPr/>
        </p:nvSpPr>
        <p:spPr>
          <a:xfrm>
            <a:off x="87925" y="2732025"/>
            <a:ext cx="4957800" cy="24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Cavity resonant conditions:</a:t>
            </a: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"/>
              <a:buChar char="-"/>
            </a:pPr>
            <a:r>
              <a:rPr lang="en" sz="18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Cavity length = mode number * λ/2</a:t>
            </a: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"/>
              <a:buChar char="-"/>
            </a:pPr>
            <a:r>
              <a:rPr lang="en" sz="18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Beam curvature = mirror curvature</a:t>
            </a: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Possible consequences:</a:t>
            </a: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"/>
              <a:buChar char="-"/>
            </a:pPr>
            <a:r>
              <a:rPr lang="en" sz="18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Bad alignment ⇒ higher-order modes excited</a:t>
            </a: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185" name="Google Shape;185;p19"/>
          <p:cNvGrpSpPr/>
          <p:nvPr/>
        </p:nvGrpSpPr>
        <p:grpSpPr>
          <a:xfrm>
            <a:off x="3988542" y="572689"/>
            <a:ext cx="4957800" cy="2614652"/>
            <a:chOff x="3998325" y="572700"/>
            <a:chExt cx="4957800" cy="2640768"/>
          </a:xfrm>
        </p:grpSpPr>
        <p:pic>
          <p:nvPicPr>
            <p:cNvPr id="186" name="Google Shape;186;p1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998325" y="572700"/>
              <a:ext cx="4957800" cy="264076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87" name="Google Shape;187;p19"/>
            <p:cNvGrpSpPr/>
            <p:nvPr/>
          </p:nvGrpSpPr>
          <p:grpSpPr>
            <a:xfrm>
              <a:off x="5684844" y="1157750"/>
              <a:ext cx="1615230" cy="510600"/>
              <a:chOff x="5805400" y="1141925"/>
              <a:chExt cx="1558200" cy="510600"/>
            </a:xfrm>
          </p:grpSpPr>
          <p:sp>
            <p:nvSpPr>
              <p:cNvPr id="188" name="Google Shape;188;p19"/>
              <p:cNvSpPr/>
              <p:nvPr/>
            </p:nvSpPr>
            <p:spPr>
              <a:xfrm>
                <a:off x="5844850" y="1141925"/>
                <a:ext cx="1479300" cy="117000"/>
              </a:xfrm>
              <a:prstGeom prst="leftRightArrow">
                <a:avLst>
                  <a:gd name="adj1" fmla="val 50000"/>
                  <a:gd name="adj2" fmla="val 50000"/>
                </a:avLst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19"/>
              <p:cNvSpPr txBox="1"/>
              <p:nvPr/>
            </p:nvSpPr>
            <p:spPr>
              <a:xfrm>
                <a:off x="5805400" y="1258925"/>
                <a:ext cx="1558200" cy="393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rgbClr val="FF0000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λ/2</a:t>
                </a:r>
                <a:endParaRPr sz="1800" b="1">
                  <a:solidFill>
                    <a:srgbClr val="FF0000"/>
                  </a:solidFill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</p:grpSp>
        <p:sp>
          <p:nvSpPr>
            <p:cNvPr id="190" name="Google Shape;190;p19"/>
            <p:cNvSpPr/>
            <p:nvPr/>
          </p:nvSpPr>
          <p:spPr>
            <a:xfrm>
              <a:off x="7300075" y="1157750"/>
              <a:ext cx="1558200" cy="117000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9"/>
            <p:cNvSpPr txBox="1"/>
            <p:nvPr/>
          </p:nvSpPr>
          <p:spPr>
            <a:xfrm>
              <a:off x="7324150" y="1269475"/>
              <a:ext cx="15582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 dirty="0">
                  <a:solidFill>
                    <a:srgbClr val="FF0000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λ/2</a:t>
              </a:r>
              <a:endParaRPr sz="1800" b="1" dirty="0">
                <a:solidFill>
                  <a:srgbClr val="FF0000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grpSp>
          <p:nvGrpSpPr>
            <p:cNvPr id="192" name="Google Shape;192;p19"/>
            <p:cNvGrpSpPr/>
            <p:nvPr/>
          </p:nvGrpSpPr>
          <p:grpSpPr>
            <a:xfrm>
              <a:off x="4159650" y="1152475"/>
              <a:ext cx="1558200" cy="521150"/>
              <a:chOff x="4247200" y="1141925"/>
              <a:chExt cx="1558200" cy="521150"/>
            </a:xfrm>
          </p:grpSpPr>
          <p:sp>
            <p:nvSpPr>
              <p:cNvPr id="193" name="Google Shape;193;p19"/>
              <p:cNvSpPr/>
              <p:nvPr/>
            </p:nvSpPr>
            <p:spPr>
              <a:xfrm>
                <a:off x="4286650" y="1141925"/>
                <a:ext cx="1479300" cy="117000"/>
              </a:xfrm>
              <a:prstGeom prst="leftRightArrow">
                <a:avLst>
                  <a:gd name="adj1" fmla="val 50000"/>
                  <a:gd name="adj2" fmla="val 50000"/>
                </a:avLst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19"/>
              <p:cNvSpPr txBox="1"/>
              <p:nvPr/>
            </p:nvSpPr>
            <p:spPr>
              <a:xfrm>
                <a:off x="4247200" y="1269475"/>
                <a:ext cx="1558200" cy="393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 dirty="0">
                    <a:solidFill>
                      <a:srgbClr val="FF0000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λ/2</a:t>
                </a:r>
                <a:endParaRPr sz="1800" b="1" dirty="0">
                  <a:solidFill>
                    <a:srgbClr val="FF0000"/>
                  </a:solidFill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</p:grp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48AA6E-DB8F-7B3D-17E1-132BD35843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0"/>
          <p:cNvSpPr txBox="1"/>
          <p:nvPr/>
        </p:nvSpPr>
        <p:spPr>
          <a:xfrm>
            <a:off x="15875" y="5300"/>
            <a:ext cx="91440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Fabry-Perot Cavity Setup</a:t>
            </a:r>
            <a:endParaRPr sz="2500" b="1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00" name="Google Shape;200;p20"/>
          <p:cNvSpPr/>
          <p:nvPr/>
        </p:nvSpPr>
        <p:spPr>
          <a:xfrm rot="-5400000">
            <a:off x="6647500" y="2315450"/>
            <a:ext cx="219900" cy="1758300"/>
          </a:xfrm>
          <a:prstGeom prst="leftBracket">
            <a:avLst>
              <a:gd name="adj" fmla="val 8333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0"/>
          <p:cNvSpPr txBox="1"/>
          <p:nvPr/>
        </p:nvSpPr>
        <p:spPr>
          <a:xfrm>
            <a:off x="6176500" y="3372475"/>
            <a:ext cx="1161900" cy="2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202" name="Google Shape;20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38" y="559400"/>
            <a:ext cx="9128126" cy="4126186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0"/>
          <p:cNvSpPr/>
          <p:nvPr/>
        </p:nvSpPr>
        <p:spPr>
          <a:xfrm rot="5400000">
            <a:off x="6669425" y="1932225"/>
            <a:ext cx="320700" cy="1848300"/>
          </a:xfrm>
          <a:prstGeom prst="rightBracket">
            <a:avLst>
              <a:gd name="adj" fmla="val 8333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0"/>
          <p:cNvSpPr txBox="1"/>
          <p:nvPr/>
        </p:nvSpPr>
        <p:spPr>
          <a:xfrm>
            <a:off x="5905625" y="2983850"/>
            <a:ext cx="1848300" cy="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25 cm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205" name="Google Shape;205;p20"/>
          <p:cNvCxnSpPr>
            <a:cxnSpLocks/>
          </p:cNvCxnSpPr>
          <p:nvPr/>
        </p:nvCxnSpPr>
        <p:spPr>
          <a:xfrm flipH="1">
            <a:off x="7753925" y="2456800"/>
            <a:ext cx="21550" cy="113557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6" name="Google Shape;206;p20"/>
          <p:cNvSpPr txBox="1"/>
          <p:nvPr/>
        </p:nvSpPr>
        <p:spPr>
          <a:xfrm>
            <a:off x="6927027" y="3518500"/>
            <a:ext cx="2140807" cy="3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dk1"/>
                </a:solidFill>
                <a:highlight>
                  <a:srgbClr val="FFFF00"/>
                </a:highlight>
                <a:latin typeface="Merriweather"/>
                <a:ea typeface="Merriweather"/>
                <a:cs typeface="Merriweather"/>
                <a:sym typeface="Merriweather"/>
              </a:rPr>
              <a:t>Piezo-mounted</a:t>
            </a:r>
            <a:endParaRPr sz="1700" dirty="0">
              <a:solidFill>
                <a:schemeClr val="dk1"/>
              </a:solidFill>
              <a:highlight>
                <a:srgbClr val="FFFF00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07" name="Google Shape;207;p20"/>
          <p:cNvSpPr/>
          <p:nvPr/>
        </p:nvSpPr>
        <p:spPr>
          <a:xfrm>
            <a:off x="2680900" y="4071925"/>
            <a:ext cx="912900" cy="1785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208" name="Google Shape;208;p20"/>
          <p:cNvSpPr/>
          <p:nvPr/>
        </p:nvSpPr>
        <p:spPr>
          <a:xfrm rot="-8716654">
            <a:off x="2912182" y="3267852"/>
            <a:ext cx="1076016" cy="252483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d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09" name="Google Shape;209;p20"/>
          <p:cNvSpPr/>
          <p:nvPr/>
        </p:nvSpPr>
        <p:spPr>
          <a:xfrm>
            <a:off x="2863050" y="2349100"/>
            <a:ext cx="912900" cy="1785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210" name="Google Shape;210;p20"/>
          <p:cNvSpPr/>
          <p:nvPr/>
        </p:nvSpPr>
        <p:spPr>
          <a:xfrm>
            <a:off x="6301000" y="2161775"/>
            <a:ext cx="912900" cy="1785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211" name="Google Shape;211;p20"/>
          <p:cNvSpPr/>
          <p:nvPr/>
        </p:nvSpPr>
        <p:spPr>
          <a:xfrm rot="10800000">
            <a:off x="6301000" y="2572800"/>
            <a:ext cx="912900" cy="1785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212" name="Google Shape;212;p20"/>
          <p:cNvSpPr/>
          <p:nvPr/>
        </p:nvSpPr>
        <p:spPr>
          <a:xfrm>
            <a:off x="4262225" y="1790700"/>
            <a:ext cx="91200" cy="320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0"/>
          <p:cNvSpPr/>
          <p:nvPr/>
        </p:nvSpPr>
        <p:spPr>
          <a:xfrm>
            <a:off x="7845225" y="2359750"/>
            <a:ext cx="331200" cy="157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4" name="Google Shape;214;p20" title="setup_pictur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6404" y="28109"/>
            <a:ext cx="6890193" cy="50872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B4129B-FA9E-81E6-B4E6-D711A9FB6F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B097A7-E7B9-6064-D5B1-C53ADC4193B1}"/>
              </a:ext>
            </a:extLst>
          </p:cNvPr>
          <p:cNvSpPr/>
          <p:nvPr/>
        </p:nvSpPr>
        <p:spPr>
          <a:xfrm>
            <a:off x="3882687" y="2222586"/>
            <a:ext cx="2078998" cy="727301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1"/>
          <p:cNvSpPr txBox="1"/>
          <p:nvPr/>
        </p:nvSpPr>
        <p:spPr>
          <a:xfrm>
            <a:off x="5117875" y="614625"/>
            <a:ext cx="4028100" cy="26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Full waist: </a:t>
            </a:r>
            <a:r>
              <a:rPr lang="en" sz="18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0.7 mm</a:t>
            </a:r>
            <a:endParaRPr sz="1800" b="1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Sensitivity decrease:</a:t>
            </a: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200,000 modes → ~200 modes</a:t>
            </a: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Good alignment → ~one excited mode </a:t>
            </a: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highlight>
                <a:schemeClr val="accent6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20" name="Google Shape;220;p2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highlight>
                  <a:schemeClr val="dk1"/>
                </a:highlight>
                <a:latin typeface="Merriweather"/>
                <a:ea typeface="Merriweather"/>
                <a:cs typeface="Merriweather"/>
                <a:sym typeface="Merriweather"/>
              </a:rPr>
              <a:t>Fabry-Perot Results</a:t>
            </a:r>
            <a:endParaRPr b="1">
              <a:solidFill>
                <a:schemeClr val="lt1"/>
              </a:solidFill>
              <a:highlight>
                <a:schemeClr val="dk1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21" name="Google Shape;221;p21"/>
          <p:cNvSpPr txBox="1"/>
          <p:nvPr/>
        </p:nvSpPr>
        <p:spPr>
          <a:xfrm>
            <a:off x="5117863" y="572700"/>
            <a:ext cx="3785400" cy="7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222" name="Google Shape;222;p21" title="fsrbett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72700"/>
            <a:ext cx="5053576" cy="3032149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1"/>
          <p:cNvSpPr/>
          <p:nvPr/>
        </p:nvSpPr>
        <p:spPr>
          <a:xfrm>
            <a:off x="917848" y="850422"/>
            <a:ext cx="241500" cy="2229000"/>
          </a:xfrm>
          <a:prstGeom prst="rect">
            <a:avLst/>
          </a:prstGeom>
          <a:noFill/>
          <a:ln w="193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2800" tIns="92800" rIns="92800" bIns="92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21"/>
          </a:p>
        </p:txBody>
      </p:sp>
      <p:sp>
        <p:nvSpPr>
          <p:cNvPr id="224" name="Google Shape;224;p21"/>
          <p:cNvSpPr/>
          <p:nvPr/>
        </p:nvSpPr>
        <p:spPr>
          <a:xfrm>
            <a:off x="2010490" y="850422"/>
            <a:ext cx="241500" cy="2229000"/>
          </a:xfrm>
          <a:prstGeom prst="rect">
            <a:avLst/>
          </a:prstGeom>
          <a:noFill/>
          <a:ln w="193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2800" tIns="92800" rIns="92800" bIns="92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21"/>
          </a:p>
        </p:txBody>
      </p:sp>
      <p:sp>
        <p:nvSpPr>
          <p:cNvPr id="225" name="Google Shape;225;p21"/>
          <p:cNvSpPr/>
          <p:nvPr/>
        </p:nvSpPr>
        <p:spPr>
          <a:xfrm>
            <a:off x="2745765" y="850422"/>
            <a:ext cx="241500" cy="2229000"/>
          </a:xfrm>
          <a:prstGeom prst="rect">
            <a:avLst/>
          </a:prstGeom>
          <a:noFill/>
          <a:ln w="193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2800" tIns="92800" rIns="92800" bIns="92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21"/>
          </a:p>
        </p:txBody>
      </p:sp>
      <p:sp>
        <p:nvSpPr>
          <p:cNvPr id="226" name="Google Shape;226;p21"/>
          <p:cNvSpPr/>
          <p:nvPr/>
        </p:nvSpPr>
        <p:spPr>
          <a:xfrm>
            <a:off x="3481028" y="850422"/>
            <a:ext cx="241500" cy="2229000"/>
          </a:xfrm>
          <a:prstGeom prst="rect">
            <a:avLst/>
          </a:prstGeom>
          <a:noFill/>
          <a:ln w="193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2800" tIns="92800" rIns="92800" bIns="92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21"/>
          </a:p>
        </p:txBody>
      </p:sp>
      <p:pic>
        <p:nvPicPr>
          <p:cNvPr id="227" name="Google Shape;22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7875" y="614616"/>
            <a:ext cx="4028099" cy="357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150" y="806449"/>
            <a:ext cx="5000425" cy="3960826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1"/>
          <p:cNvSpPr/>
          <p:nvPr/>
        </p:nvSpPr>
        <p:spPr>
          <a:xfrm>
            <a:off x="2494075" y="1679925"/>
            <a:ext cx="493200" cy="25506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1"/>
          <p:cNvSpPr/>
          <p:nvPr/>
        </p:nvSpPr>
        <p:spPr>
          <a:xfrm>
            <a:off x="6324625" y="702971"/>
            <a:ext cx="1614600" cy="31869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31" name="Google Shape;231;p21"/>
          <p:cNvCxnSpPr>
            <a:stCxn id="229" idx="0"/>
            <a:endCxn id="230" idx="0"/>
          </p:cNvCxnSpPr>
          <p:nvPr/>
        </p:nvCxnSpPr>
        <p:spPr>
          <a:xfrm rot="10800000" flipH="1">
            <a:off x="2740675" y="702825"/>
            <a:ext cx="4391400" cy="9771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21"/>
          <p:cNvCxnSpPr>
            <a:stCxn id="229" idx="2"/>
            <a:endCxn id="230" idx="2"/>
          </p:cNvCxnSpPr>
          <p:nvPr/>
        </p:nvCxnSpPr>
        <p:spPr>
          <a:xfrm rot="10800000" flipH="1">
            <a:off x="2740675" y="3889725"/>
            <a:ext cx="4391400" cy="3408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704AFD-4D8F-5747-7890-63CA6385C40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1290</Words>
  <Application>Microsoft Office PowerPoint</Application>
  <PresentationFormat>On-screen Show (16:9)</PresentationFormat>
  <Paragraphs>190</Paragraphs>
  <Slides>15</Slides>
  <Notes>15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Merriweather</vt:lpstr>
      <vt:lpstr>Lexend</vt:lpstr>
      <vt:lpstr>EB Garamond</vt:lpstr>
      <vt:lpstr>Arial</vt:lpstr>
      <vt:lpstr>Simple Light</vt:lpstr>
      <vt:lpstr>Toward Sensing Ultralight Dark Matter with Superfluid-Filled Optical Cavities </vt:lpstr>
      <vt:lpstr>Dark matter?</vt:lpstr>
      <vt:lpstr>Ultralight Dark matter?</vt:lpstr>
      <vt:lpstr>What We’re Doing (McHeLIOS)</vt:lpstr>
      <vt:lpstr>Our Central Problem</vt:lpstr>
      <vt:lpstr>A bit about Gaussian Beams</vt:lpstr>
      <vt:lpstr>Fabry-Perot Optical Cavity</vt:lpstr>
      <vt:lpstr>PowerPoint Presentation</vt:lpstr>
      <vt:lpstr>Fabry-Perot Results</vt:lpstr>
      <vt:lpstr>PowerPoint Presentation</vt:lpstr>
      <vt:lpstr>Bowtie Ring Resonator</vt:lpstr>
      <vt:lpstr>PowerPoint Presentation</vt:lpstr>
      <vt:lpstr>Bowtie Ring Resonator</vt:lpstr>
      <vt:lpstr>Takeaway</vt:lpstr>
      <vt:lpstr>Thanks For Listening!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alexsemeraro05@gmail.com</cp:lastModifiedBy>
  <cp:revision>6</cp:revision>
  <dcterms:modified xsi:type="dcterms:W3CDTF">2026-08-13T12:08:26Z</dcterms:modified>
</cp:coreProperties>
</file>