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30"/>
    <p:restoredTop sz="94668"/>
  </p:normalViewPr>
  <p:slideViewPr>
    <p:cSldViewPr snapToGrid="0">
      <p:cViewPr>
        <p:scale>
          <a:sx n="64" d="100"/>
          <a:sy n="64" d="100"/>
        </p:scale>
        <p:origin x="2016" y="10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409468-C992-9C40-8E9E-CA90A0192FFF}" type="datetimeFigureOut">
              <a:rPr lang="en-US" smtClean="0"/>
              <a:t>8/12/26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1B865C-26A9-8349-898D-BC9745C14BD5}" type="slidenum">
              <a:rPr lang="en-US" smtClean="0"/>
              <a:t>‹#›</a:t>
            </a:fld>
            <a:endParaRPr lang="en-US"/>
          </a:p>
        </p:txBody>
      </p:sp>
    </p:spTree>
    <p:extLst>
      <p:ext uri="{BB962C8B-B14F-4D97-AF65-F5344CB8AC3E}">
        <p14:creationId xmlns:p14="http://schemas.microsoft.com/office/powerpoint/2010/main" val="3766258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1B865C-26A9-8349-898D-BC9745C14BD5}" type="slidenum">
              <a:rPr lang="en-US" smtClean="0"/>
              <a:t>3</a:t>
            </a:fld>
            <a:endParaRPr lang="en-US"/>
          </a:p>
        </p:txBody>
      </p:sp>
    </p:spTree>
    <p:extLst>
      <p:ext uri="{BB962C8B-B14F-4D97-AF65-F5344CB8AC3E}">
        <p14:creationId xmlns:p14="http://schemas.microsoft.com/office/powerpoint/2010/main" val="2755151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1B865C-26A9-8349-898D-BC9745C14BD5}" type="slidenum">
              <a:rPr lang="en-US" smtClean="0"/>
              <a:t>4</a:t>
            </a:fld>
            <a:endParaRPr lang="en-US"/>
          </a:p>
        </p:txBody>
      </p:sp>
    </p:spTree>
    <p:extLst>
      <p:ext uri="{BB962C8B-B14F-4D97-AF65-F5344CB8AC3E}">
        <p14:creationId xmlns:p14="http://schemas.microsoft.com/office/powerpoint/2010/main" val="1300998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15099-9555-8188-52C4-B579DB0DC2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F16658D-EB10-6F78-93F1-C7F8911B4F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DD2145-456F-B6E0-7CF0-728658D5B8FF}"/>
              </a:ext>
            </a:extLst>
          </p:cNvPr>
          <p:cNvSpPr>
            <a:spLocks noGrp="1"/>
          </p:cNvSpPr>
          <p:nvPr>
            <p:ph type="dt" sz="half" idx="10"/>
          </p:nvPr>
        </p:nvSpPr>
        <p:spPr/>
        <p:txBody>
          <a:bodyPr/>
          <a:lstStyle/>
          <a:p>
            <a:fld id="{1160EA64-D806-43AC-9DF2-F8C432F32B4C}" type="datetimeFigureOut">
              <a:rPr lang="en-US" smtClean="0"/>
              <a:t>8/12/26</a:t>
            </a:fld>
            <a:endParaRPr lang="en-US" dirty="0"/>
          </a:p>
        </p:txBody>
      </p:sp>
      <p:sp>
        <p:nvSpPr>
          <p:cNvPr id="5" name="Footer Placeholder 4">
            <a:extLst>
              <a:ext uri="{FF2B5EF4-FFF2-40B4-BE49-F238E27FC236}">
                <a16:creationId xmlns:a16="http://schemas.microsoft.com/office/drawing/2014/main" id="{AE2BF286-72CA-13B0-0F10-25BD62AF812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C6103C8-6F61-1835-26D9-E008C1B9CF6D}"/>
              </a:ext>
            </a:extLst>
          </p:cNvPr>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75150577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2F12D-FEC4-E1B6-0B27-0BFD61C583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F2A969-9257-89A9-EED6-0A5A151419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F846C5-DE17-0CD3-2664-03B953C04A0E}"/>
              </a:ext>
            </a:extLst>
          </p:cNvPr>
          <p:cNvSpPr>
            <a:spLocks noGrp="1"/>
          </p:cNvSpPr>
          <p:nvPr>
            <p:ph type="dt" sz="half" idx="10"/>
          </p:nvPr>
        </p:nvSpPr>
        <p:spPr/>
        <p:txBody>
          <a:bodyPr/>
          <a:lstStyle/>
          <a:p>
            <a:fld id="{1160EA64-D806-43AC-9DF2-F8C432F32B4C}" type="datetimeFigureOut">
              <a:rPr lang="en-US" smtClean="0"/>
              <a:t>8/12/26</a:t>
            </a:fld>
            <a:endParaRPr lang="en-US" dirty="0"/>
          </a:p>
        </p:txBody>
      </p:sp>
      <p:sp>
        <p:nvSpPr>
          <p:cNvPr id="5" name="Footer Placeholder 4">
            <a:extLst>
              <a:ext uri="{FF2B5EF4-FFF2-40B4-BE49-F238E27FC236}">
                <a16:creationId xmlns:a16="http://schemas.microsoft.com/office/drawing/2014/main" id="{9CCE09EF-FDE1-3BC2-1689-E05CFC3B57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EEB23F8-C714-E65E-1103-DD22D51E4C1C}"/>
              </a:ext>
            </a:extLst>
          </p:cNvPr>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68914604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74DEF9-0D2A-E4F8-1636-A2310017B8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154D2F-D055-35E9-4D6D-EE11430812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4FB548-93D4-9901-27AE-85FC4CD1D645}"/>
              </a:ext>
            </a:extLst>
          </p:cNvPr>
          <p:cNvSpPr>
            <a:spLocks noGrp="1"/>
          </p:cNvSpPr>
          <p:nvPr>
            <p:ph type="dt" sz="half" idx="10"/>
          </p:nvPr>
        </p:nvSpPr>
        <p:spPr/>
        <p:txBody>
          <a:bodyPr/>
          <a:lstStyle/>
          <a:p>
            <a:fld id="{1160EA64-D806-43AC-9DF2-F8C432F32B4C}" type="datetimeFigureOut">
              <a:rPr lang="en-US" smtClean="0"/>
              <a:t>8/12/26</a:t>
            </a:fld>
            <a:endParaRPr lang="en-US" dirty="0"/>
          </a:p>
        </p:txBody>
      </p:sp>
      <p:sp>
        <p:nvSpPr>
          <p:cNvPr id="5" name="Footer Placeholder 4">
            <a:extLst>
              <a:ext uri="{FF2B5EF4-FFF2-40B4-BE49-F238E27FC236}">
                <a16:creationId xmlns:a16="http://schemas.microsoft.com/office/drawing/2014/main" id="{BF85EF36-6904-0129-E960-A2500012E44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151B48C-2730-F69D-0F67-819871840B2F}"/>
              </a:ext>
            </a:extLst>
          </p:cNvPr>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71447714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EC078-C94F-2B56-1600-312A4AFFF2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B99FD-AF09-0155-BA71-BFEB99F300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3D4AF5-4FEC-E0D9-AF15-694B51E84442}"/>
              </a:ext>
            </a:extLst>
          </p:cNvPr>
          <p:cNvSpPr>
            <a:spLocks noGrp="1"/>
          </p:cNvSpPr>
          <p:nvPr>
            <p:ph type="dt" sz="half" idx="10"/>
          </p:nvPr>
        </p:nvSpPr>
        <p:spPr/>
        <p:txBody>
          <a:bodyPr/>
          <a:lstStyle/>
          <a:p>
            <a:fld id="{1160EA64-D806-43AC-9DF2-F8C432F32B4C}" type="datetimeFigureOut">
              <a:rPr lang="en-US" smtClean="0"/>
              <a:t>8/12/26</a:t>
            </a:fld>
            <a:endParaRPr lang="en-US" dirty="0"/>
          </a:p>
        </p:txBody>
      </p:sp>
      <p:sp>
        <p:nvSpPr>
          <p:cNvPr id="5" name="Footer Placeholder 4">
            <a:extLst>
              <a:ext uri="{FF2B5EF4-FFF2-40B4-BE49-F238E27FC236}">
                <a16:creationId xmlns:a16="http://schemas.microsoft.com/office/drawing/2014/main" id="{FCFBD05C-8612-B4FC-D1A0-2D6FAA336FF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0A3F5C7-0840-80E3-2BEA-05CC862A231F}"/>
              </a:ext>
            </a:extLst>
          </p:cNvPr>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2069496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A12DA-12B8-5F1F-3132-299AB002CE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069750-50FB-433A-0CCE-532B21C2A69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00D2F7-9A32-72B6-F920-F45A2AE73A2F}"/>
              </a:ext>
            </a:extLst>
          </p:cNvPr>
          <p:cNvSpPr>
            <a:spLocks noGrp="1"/>
          </p:cNvSpPr>
          <p:nvPr>
            <p:ph type="dt" sz="half" idx="10"/>
          </p:nvPr>
        </p:nvSpPr>
        <p:spPr/>
        <p:txBody>
          <a:bodyPr/>
          <a:lstStyle/>
          <a:p>
            <a:fld id="{1160EA64-D806-43AC-9DF2-F8C432F32B4C}" type="datetimeFigureOut">
              <a:rPr lang="en-US" smtClean="0"/>
              <a:t>8/12/26</a:t>
            </a:fld>
            <a:endParaRPr lang="en-US" dirty="0"/>
          </a:p>
        </p:txBody>
      </p:sp>
      <p:sp>
        <p:nvSpPr>
          <p:cNvPr id="5" name="Footer Placeholder 4">
            <a:extLst>
              <a:ext uri="{FF2B5EF4-FFF2-40B4-BE49-F238E27FC236}">
                <a16:creationId xmlns:a16="http://schemas.microsoft.com/office/drawing/2014/main" id="{C2E0A3FF-5C12-BC9A-F332-D496AD9A685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3E0A99-E0EC-4802-16A9-21BFF4482D5A}"/>
              </a:ext>
            </a:extLst>
          </p:cNvPr>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16741602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7DBBF-884A-4795-CC2D-B54F55611E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1B8BC5-08C2-8845-72EB-9BA9DB22C4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2F6304-5B1A-3D34-C88C-C886966DC3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67CEE7-E1F8-A054-F08B-832BB195FA71}"/>
              </a:ext>
            </a:extLst>
          </p:cNvPr>
          <p:cNvSpPr>
            <a:spLocks noGrp="1"/>
          </p:cNvSpPr>
          <p:nvPr>
            <p:ph type="dt" sz="half" idx="10"/>
          </p:nvPr>
        </p:nvSpPr>
        <p:spPr/>
        <p:txBody>
          <a:bodyPr/>
          <a:lstStyle/>
          <a:p>
            <a:fld id="{1160EA64-D806-43AC-9DF2-F8C432F32B4C}" type="datetimeFigureOut">
              <a:rPr lang="en-US" smtClean="0"/>
              <a:t>8/12/26</a:t>
            </a:fld>
            <a:endParaRPr lang="en-US" dirty="0"/>
          </a:p>
        </p:txBody>
      </p:sp>
      <p:sp>
        <p:nvSpPr>
          <p:cNvPr id="6" name="Footer Placeholder 5">
            <a:extLst>
              <a:ext uri="{FF2B5EF4-FFF2-40B4-BE49-F238E27FC236}">
                <a16:creationId xmlns:a16="http://schemas.microsoft.com/office/drawing/2014/main" id="{450780A1-BA5D-8C43-0F21-E9E46BD0D5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2B95A9D-6654-6DB8-BA8D-91A217504F93}"/>
              </a:ext>
            </a:extLst>
          </p:cNvPr>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540093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715B4-B6C9-C664-6B50-C988BD5B860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95F850-D888-E0AD-51C1-C1471798D5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2F8520-1EBF-671B-11BE-75CC6AEFF3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F98B36-4307-3B60-7747-17F2E8D54E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60A183-EA1B-D28E-34D3-5FDC95782C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131552-AD82-E706-B47A-4903C5993287}"/>
              </a:ext>
            </a:extLst>
          </p:cNvPr>
          <p:cNvSpPr>
            <a:spLocks noGrp="1"/>
          </p:cNvSpPr>
          <p:nvPr>
            <p:ph type="dt" sz="half" idx="10"/>
          </p:nvPr>
        </p:nvSpPr>
        <p:spPr/>
        <p:txBody>
          <a:bodyPr/>
          <a:lstStyle/>
          <a:p>
            <a:fld id="{1160EA64-D806-43AC-9DF2-F8C432F32B4C}" type="datetimeFigureOut">
              <a:rPr lang="en-US" smtClean="0"/>
              <a:t>8/12/26</a:t>
            </a:fld>
            <a:endParaRPr lang="en-US" dirty="0"/>
          </a:p>
        </p:txBody>
      </p:sp>
      <p:sp>
        <p:nvSpPr>
          <p:cNvPr id="8" name="Footer Placeholder 7">
            <a:extLst>
              <a:ext uri="{FF2B5EF4-FFF2-40B4-BE49-F238E27FC236}">
                <a16:creationId xmlns:a16="http://schemas.microsoft.com/office/drawing/2014/main" id="{AB7FFA0C-BE88-1377-BAC9-69987B18D7F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8FB6533-1204-D20A-A43F-066DF14FBDDF}"/>
              </a:ext>
            </a:extLst>
          </p:cNvPr>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21047450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321DB-3141-A525-849F-5F70116EEE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1839B8-789B-E37E-32BA-5B70AF37B754}"/>
              </a:ext>
            </a:extLst>
          </p:cNvPr>
          <p:cNvSpPr>
            <a:spLocks noGrp="1"/>
          </p:cNvSpPr>
          <p:nvPr>
            <p:ph type="dt" sz="half" idx="10"/>
          </p:nvPr>
        </p:nvSpPr>
        <p:spPr/>
        <p:txBody>
          <a:bodyPr/>
          <a:lstStyle/>
          <a:p>
            <a:fld id="{E1037C31-9E7A-4F99-8774-A0E530DE1A42}" type="datetimeFigureOut">
              <a:rPr lang="en-US" smtClean="0"/>
              <a:t>8/12/26</a:t>
            </a:fld>
            <a:endParaRPr lang="en-US" dirty="0"/>
          </a:p>
        </p:txBody>
      </p:sp>
      <p:sp>
        <p:nvSpPr>
          <p:cNvPr id="4" name="Footer Placeholder 3">
            <a:extLst>
              <a:ext uri="{FF2B5EF4-FFF2-40B4-BE49-F238E27FC236}">
                <a16:creationId xmlns:a16="http://schemas.microsoft.com/office/drawing/2014/main" id="{7827876E-42E6-B6D3-66B6-8679C66BB2F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EB4EA73-7157-2F55-2651-82EA3F7D5010}"/>
              </a:ext>
            </a:extLst>
          </p:cNvPr>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95736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04D64A-D8B1-9245-C7E6-9369D1BCADCF}"/>
              </a:ext>
            </a:extLst>
          </p:cNvPr>
          <p:cNvSpPr>
            <a:spLocks noGrp="1"/>
          </p:cNvSpPr>
          <p:nvPr>
            <p:ph type="dt" sz="half" idx="10"/>
          </p:nvPr>
        </p:nvSpPr>
        <p:spPr/>
        <p:txBody>
          <a:bodyPr/>
          <a:lstStyle/>
          <a:p>
            <a:fld id="{1160EA64-D806-43AC-9DF2-F8C432F32B4C}" type="datetimeFigureOut">
              <a:rPr lang="en-US" smtClean="0"/>
              <a:t>8/12/26</a:t>
            </a:fld>
            <a:endParaRPr lang="en-US" dirty="0"/>
          </a:p>
        </p:txBody>
      </p:sp>
      <p:sp>
        <p:nvSpPr>
          <p:cNvPr id="3" name="Footer Placeholder 2">
            <a:extLst>
              <a:ext uri="{FF2B5EF4-FFF2-40B4-BE49-F238E27FC236}">
                <a16:creationId xmlns:a16="http://schemas.microsoft.com/office/drawing/2014/main" id="{BF7F6BC1-0668-ECB4-251C-9A43FD93B50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D2EDD53-6B59-4B5F-1D02-DD92403F636F}"/>
              </a:ext>
            </a:extLst>
          </p:cNvPr>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79903651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65177-1841-0BAA-0CD6-F75E32B835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2F2145-58DB-74BF-722A-6AC594CABC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4E0AE-7F52-00D0-EE73-7DB62E97BB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DABB24-F46A-6F2E-FF32-AA5146932F79}"/>
              </a:ext>
            </a:extLst>
          </p:cNvPr>
          <p:cNvSpPr>
            <a:spLocks noGrp="1"/>
          </p:cNvSpPr>
          <p:nvPr>
            <p:ph type="dt" sz="half" idx="10"/>
          </p:nvPr>
        </p:nvSpPr>
        <p:spPr/>
        <p:txBody>
          <a:bodyPr/>
          <a:lstStyle/>
          <a:p>
            <a:fld id="{1160EA64-D806-43AC-9DF2-F8C432F32B4C}" type="datetimeFigureOut">
              <a:rPr lang="en-US" smtClean="0"/>
              <a:t>8/12/26</a:t>
            </a:fld>
            <a:endParaRPr lang="en-US" dirty="0"/>
          </a:p>
        </p:txBody>
      </p:sp>
      <p:sp>
        <p:nvSpPr>
          <p:cNvPr id="6" name="Footer Placeholder 5">
            <a:extLst>
              <a:ext uri="{FF2B5EF4-FFF2-40B4-BE49-F238E27FC236}">
                <a16:creationId xmlns:a16="http://schemas.microsoft.com/office/drawing/2014/main" id="{2BD08916-5688-0190-DA08-4C0B6B525F2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A245C4-4774-FB81-3BCD-E03F4AB07F97}"/>
              </a:ext>
            </a:extLst>
          </p:cNvPr>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62868071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6EF61-29B5-E373-AFF2-3EE770CAE2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86690F-0A52-496F-103D-FC6AE89736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3420266-C835-FACB-25E4-A5F7817A3F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6C8DD8-0DCA-BF98-4792-3DE2453C129D}"/>
              </a:ext>
            </a:extLst>
          </p:cNvPr>
          <p:cNvSpPr>
            <a:spLocks noGrp="1"/>
          </p:cNvSpPr>
          <p:nvPr>
            <p:ph type="dt" sz="half" idx="10"/>
          </p:nvPr>
        </p:nvSpPr>
        <p:spPr/>
        <p:txBody>
          <a:bodyPr/>
          <a:lstStyle/>
          <a:p>
            <a:fld id="{1160EA64-D806-43AC-9DF2-F8C432F32B4C}" type="datetimeFigureOut">
              <a:rPr lang="en-US" smtClean="0"/>
              <a:t>8/12/26</a:t>
            </a:fld>
            <a:endParaRPr lang="en-US" dirty="0"/>
          </a:p>
        </p:txBody>
      </p:sp>
      <p:sp>
        <p:nvSpPr>
          <p:cNvPr id="6" name="Footer Placeholder 5">
            <a:extLst>
              <a:ext uri="{FF2B5EF4-FFF2-40B4-BE49-F238E27FC236}">
                <a16:creationId xmlns:a16="http://schemas.microsoft.com/office/drawing/2014/main" id="{85A5C7F7-5B5A-2300-EE80-1754D6AD6B2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6CFC4C-4286-0B84-CD4C-774EC481D8B7}"/>
              </a:ext>
            </a:extLst>
          </p:cNvPr>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1580525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10A7A9-ECEC-4531-B25F-38B750C1BB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62B455-52CC-D98B-0452-15578D51D5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B1AD57-AC81-3969-9957-2656BCA915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160EA64-D806-43AC-9DF2-F8C432F32B4C}" type="datetimeFigureOut">
              <a:rPr lang="en-US" smtClean="0"/>
              <a:t>8/12/26</a:t>
            </a:fld>
            <a:endParaRPr lang="en-US" dirty="0"/>
          </a:p>
        </p:txBody>
      </p:sp>
      <p:sp>
        <p:nvSpPr>
          <p:cNvPr id="5" name="Footer Placeholder 4">
            <a:extLst>
              <a:ext uri="{FF2B5EF4-FFF2-40B4-BE49-F238E27FC236}">
                <a16:creationId xmlns:a16="http://schemas.microsoft.com/office/drawing/2014/main" id="{8BEE3D8E-A4A7-CC79-EAC0-9159B54CF0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E4D9B04-7E77-987A-6402-8F4CC823B7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72010956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515/9780773560802" TargetMode="External"/><Relationship Id="rId2" Type="http://schemas.openxmlformats.org/officeDocument/2006/relationships/hyperlink" Target="https://doi.org/10.1515/9780773560741"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F07721-2999-9A99-224C-C0C14A9AB482}"/>
              </a:ext>
            </a:extLst>
          </p:cNvPr>
          <p:cNvPicPr>
            <a:picLocks noChangeAspect="1"/>
          </p:cNvPicPr>
          <p:nvPr/>
        </p:nvPicPr>
        <p:blipFill>
          <a:blip r:embed="rId2">
            <a:alphaModFix/>
          </a:blip>
          <a:srcRect b="5511"/>
          <a:stretch>
            <a:fillRect/>
          </a:stretch>
        </p:blipFill>
        <p:spPr>
          <a:xfrm>
            <a:off x="0" y="377952"/>
            <a:ext cx="12192000" cy="6480048"/>
          </a:xfrm>
          <a:prstGeom prst="rect">
            <a:avLst/>
          </a:prstGeom>
        </p:spPr>
      </p:pic>
      <p:sp>
        <p:nvSpPr>
          <p:cNvPr id="6" name="TextBox 5">
            <a:extLst>
              <a:ext uri="{FF2B5EF4-FFF2-40B4-BE49-F238E27FC236}">
                <a16:creationId xmlns:a16="http://schemas.microsoft.com/office/drawing/2014/main" id="{61163A7D-90FD-BE19-B6B3-529C1CF0412C}"/>
              </a:ext>
            </a:extLst>
          </p:cNvPr>
          <p:cNvSpPr txBox="1"/>
          <p:nvPr/>
        </p:nvSpPr>
        <p:spPr>
          <a:xfrm>
            <a:off x="85344" y="0"/>
            <a:ext cx="3791712" cy="37795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CASST 08/13/2026</a:t>
            </a:r>
          </a:p>
        </p:txBody>
      </p:sp>
      <p:sp>
        <p:nvSpPr>
          <p:cNvPr id="7" name="Title 1">
            <a:extLst>
              <a:ext uri="{FF2B5EF4-FFF2-40B4-BE49-F238E27FC236}">
                <a16:creationId xmlns:a16="http://schemas.microsoft.com/office/drawing/2014/main" id="{AFC431A1-3C93-0DC5-2386-FE4BC735C2D5}"/>
              </a:ext>
            </a:extLst>
          </p:cNvPr>
          <p:cNvSpPr txBox="1">
            <a:spLocks/>
          </p:cNvSpPr>
          <p:nvPr/>
        </p:nvSpPr>
        <p:spPr bwMode="blackWhite">
          <a:xfrm>
            <a:off x="7388352" y="4166776"/>
            <a:ext cx="3203448" cy="1283048"/>
          </a:xfrm>
          <a:prstGeom prst="rect">
            <a:avLst/>
          </a:prstGeom>
          <a:solidFill>
            <a:srgbClr val="FFFFFF"/>
          </a:solidFill>
          <a:ln w="38100" cap="sq">
            <a:solidFill>
              <a:srgbClr val="404040"/>
            </a:solidFill>
            <a:miter lim="800000"/>
          </a:ln>
        </p:spPr>
        <p:txBody>
          <a:bodyPr vert="horz" lIns="274320" tIns="182880" rIns="274320" bIns="182880" rtlCol="0" anchor="ctr" anchorCtr="1">
            <a:noAutofit/>
          </a:bodyPr>
          <a:lstStyle>
            <a:lvl1pPr algn="ctr" defTabSz="914400" rtl="0" eaLnBrk="1" latinLnBrk="0" hangingPunct="1">
              <a:lnSpc>
                <a:spcPct val="90000"/>
              </a:lnSpc>
              <a:spcBef>
                <a:spcPct val="0"/>
              </a:spcBef>
              <a:buNone/>
              <a:defRPr sz="3800" kern="1200" cap="all" spc="200" baseline="0">
                <a:solidFill>
                  <a:srgbClr val="262626"/>
                </a:solidFill>
                <a:latin typeface="+mj-lt"/>
                <a:ea typeface="+mj-ea"/>
                <a:cs typeface="+mj-cs"/>
              </a:defRPr>
            </a:lvl1pPr>
          </a:lstStyle>
          <a:p>
            <a:pPr algn="r">
              <a:lnSpc>
                <a:spcPct val="150000"/>
              </a:lnSpc>
            </a:pPr>
            <a:r>
              <a:rPr lang="en-US" sz="1400" dirty="0">
                <a:latin typeface="Times New Roman" panose="02020603050405020304" pitchFamily="18" charset="0"/>
                <a:ea typeface="Verdana" panose="020B0604030504040204" pitchFamily="34" charset="0"/>
                <a:cs typeface="Times New Roman" panose="02020603050405020304" pitchFamily="18" charset="0"/>
              </a:rPr>
              <a:t>Alexandra Butler</a:t>
            </a:r>
          </a:p>
          <a:p>
            <a:pPr algn="r">
              <a:lnSpc>
                <a:spcPct val="150000"/>
              </a:lnSpc>
            </a:pPr>
            <a:r>
              <a:rPr lang="en-US" sz="1200" b="1" dirty="0">
                <a:latin typeface="Times New Roman" panose="02020603050405020304" pitchFamily="18" charset="0"/>
                <a:ea typeface="Verdana" panose="020B0604030504040204" pitchFamily="34" charset="0"/>
                <a:cs typeface="Times New Roman" panose="02020603050405020304" pitchFamily="18" charset="0"/>
              </a:rPr>
              <a:t>Supervisor: Dr. Aaron Vincent</a:t>
            </a:r>
          </a:p>
          <a:p>
            <a:pPr algn="r">
              <a:lnSpc>
                <a:spcPct val="150000"/>
              </a:lnSpc>
            </a:pPr>
            <a:r>
              <a:rPr lang="en-US" sz="1100" dirty="0">
                <a:latin typeface="Times New Roman" panose="02020603050405020304" pitchFamily="18" charset="0"/>
                <a:ea typeface="Verdana" panose="020B0604030504040204" pitchFamily="34" charset="0"/>
                <a:cs typeface="Times New Roman" panose="02020603050405020304" pitchFamily="18" charset="0"/>
              </a:rPr>
              <a:t>Queen’s University</a:t>
            </a:r>
          </a:p>
        </p:txBody>
      </p:sp>
      <p:sp>
        <p:nvSpPr>
          <p:cNvPr id="9" name="Title 1">
            <a:extLst>
              <a:ext uri="{FF2B5EF4-FFF2-40B4-BE49-F238E27FC236}">
                <a16:creationId xmlns:a16="http://schemas.microsoft.com/office/drawing/2014/main" id="{4481535D-BF1E-7745-EB38-37DBFCC67EEA}"/>
              </a:ext>
            </a:extLst>
          </p:cNvPr>
          <p:cNvSpPr txBox="1">
            <a:spLocks/>
          </p:cNvSpPr>
          <p:nvPr/>
        </p:nvSpPr>
        <p:spPr bwMode="blackWhite">
          <a:xfrm>
            <a:off x="2707562" y="2691224"/>
            <a:ext cx="7884238" cy="1283048"/>
          </a:xfrm>
          <a:prstGeom prst="rect">
            <a:avLst/>
          </a:prstGeom>
          <a:solidFill>
            <a:srgbClr val="FFFFFF"/>
          </a:solidFill>
          <a:ln w="38100" cap="sq">
            <a:solidFill>
              <a:srgbClr val="404040"/>
            </a:solidFill>
            <a:miter lim="800000"/>
          </a:ln>
        </p:spPr>
        <p:txBody>
          <a:bodyPr vert="horz" lIns="274320" tIns="182880" rIns="274320" bIns="182880" rtlCol="0" anchor="ctr" anchorCtr="1">
            <a:noAutofit/>
          </a:bodyPr>
          <a:lstStyle>
            <a:lvl1pPr algn="ctr" defTabSz="914400" rtl="0" eaLnBrk="1" latinLnBrk="0" hangingPunct="1">
              <a:lnSpc>
                <a:spcPct val="90000"/>
              </a:lnSpc>
              <a:spcBef>
                <a:spcPct val="0"/>
              </a:spcBef>
              <a:buNone/>
              <a:defRPr sz="3800" kern="1200" cap="all" spc="200" baseline="0">
                <a:solidFill>
                  <a:srgbClr val="262626"/>
                </a:solidFill>
                <a:latin typeface="+mj-lt"/>
                <a:ea typeface="+mj-ea"/>
                <a:cs typeface="+mj-cs"/>
              </a:defRPr>
            </a:lvl1pPr>
          </a:lstStyle>
          <a:p>
            <a:pPr>
              <a:lnSpc>
                <a:spcPct val="150000"/>
              </a:lnSpc>
            </a:pPr>
            <a:r>
              <a:rPr lang="en-CA" sz="2000" dirty="0">
                <a:latin typeface="Times New Roman" panose="02020603050405020304" pitchFamily="18" charset="0"/>
                <a:ea typeface="Verdana" panose="020B0604030504040204" pitchFamily="34" charset="0"/>
                <a:cs typeface="Times New Roman" panose="02020603050405020304" pitchFamily="18" charset="0"/>
              </a:rPr>
              <a:t>A Brief History of the Physics Department at Queen’s and the Place of Women Within It</a:t>
            </a:r>
            <a:endParaRPr lang="en-US" sz="2000" dirty="0">
              <a:latin typeface="Times New Roman" panose="02020603050405020304" pitchFamily="18"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510730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2E8ED5-9520-FF07-EC8E-E92864BA5CFA}"/>
              </a:ext>
            </a:extLst>
          </p:cNvPr>
          <p:cNvPicPr>
            <a:picLocks noChangeAspect="1"/>
          </p:cNvPicPr>
          <p:nvPr/>
        </p:nvPicPr>
        <p:blipFill>
          <a:blip r:embed="rId2"/>
          <a:stretch>
            <a:fillRect/>
          </a:stretch>
        </p:blipFill>
        <p:spPr>
          <a:xfrm>
            <a:off x="5857366" y="1206988"/>
            <a:ext cx="3026262" cy="3740150"/>
          </a:xfrm>
          <a:prstGeom prst="rect">
            <a:avLst/>
          </a:prstGeom>
        </p:spPr>
      </p:pic>
      <p:pic>
        <p:nvPicPr>
          <p:cNvPr id="3" name="Picture 2">
            <a:extLst>
              <a:ext uri="{FF2B5EF4-FFF2-40B4-BE49-F238E27FC236}">
                <a16:creationId xmlns:a16="http://schemas.microsoft.com/office/drawing/2014/main" id="{40B47B25-E6CD-8C62-2651-F150401437D5}"/>
              </a:ext>
            </a:extLst>
          </p:cNvPr>
          <p:cNvPicPr>
            <a:picLocks noChangeAspect="1"/>
          </p:cNvPicPr>
          <p:nvPr/>
        </p:nvPicPr>
        <p:blipFill>
          <a:blip r:embed="rId3"/>
          <a:stretch>
            <a:fillRect/>
          </a:stretch>
        </p:blipFill>
        <p:spPr>
          <a:xfrm>
            <a:off x="9107902" y="1206989"/>
            <a:ext cx="2849637" cy="3740149"/>
          </a:xfrm>
          <a:prstGeom prst="rect">
            <a:avLst/>
          </a:prstGeom>
        </p:spPr>
      </p:pic>
      <p:sp>
        <p:nvSpPr>
          <p:cNvPr id="5" name="TextBox 4">
            <a:extLst>
              <a:ext uri="{FF2B5EF4-FFF2-40B4-BE49-F238E27FC236}">
                <a16:creationId xmlns:a16="http://schemas.microsoft.com/office/drawing/2014/main" id="{2CA2A71C-4795-CB5A-0C1E-5486A3DF34B4}"/>
              </a:ext>
            </a:extLst>
          </p:cNvPr>
          <p:cNvSpPr txBox="1"/>
          <p:nvPr/>
        </p:nvSpPr>
        <p:spPr>
          <a:xfrm>
            <a:off x="5416062" y="214601"/>
            <a:ext cx="6541477" cy="523220"/>
          </a:xfrm>
          <a:prstGeom prst="rect">
            <a:avLst/>
          </a:prstGeom>
          <a:noFill/>
        </p:spPr>
        <p:txBody>
          <a:bodyPr wrap="square" rtlCol="0">
            <a:spAutoFit/>
          </a:bodyPr>
          <a:lstStyle/>
          <a:p>
            <a:pPr algn="r"/>
            <a:r>
              <a:rPr lang="en-US" sz="2800" dirty="0"/>
              <a:t>A Quick Background of Physics at Queen’s</a:t>
            </a:r>
          </a:p>
        </p:txBody>
      </p:sp>
      <p:sp>
        <p:nvSpPr>
          <p:cNvPr id="6" name="TextBox 5">
            <a:extLst>
              <a:ext uri="{FF2B5EF4-FFF2-40B4-BE49-F238E27FC236}">
                <a16:creationId xmlns:a16="http://schemas.microsoft.com/office/drawing/2014/main" id="{AC97AF31-2D29-6B88-F6C6-E22D62183C98}"/>
              </a:ext>
            </a:extLst>
          </p:cNvPr>
          <p:cNvSpPr txBox="1"/>
          <p:nvPr/>
        </p:nvSpPr>
        <p:spPr>
          <a:xfrm>
            <a:off x="9107902" y="5127791"/>
            <a:ext cx="2849637" cy="523220"/>
          </a:xfrm>
          <a:prstGeom prst="rect">
            <a:avLst/>
          </a:prstGeom>
          <a:noFill/>
        </p:spPr>
        <p:txBody>
          <a:bodyPr wrap="square" rtlCol="0">
            <a:spAutoFit/>
          </a:bodyPr>
          <a:lstStyle/>
          <a:p>
            <a:r>
              <a:rPr lang="en-US" sz="1400" dirty="0"/>
              <a:t>Founding Principal (1841-1846), Reverend Thomas Liddell </a:t>
            </a:r>
          </a:p>
        </p:txBody>
      </p:sp>
      <p:sp>
        <p:nvSpPr>
          <p:cNvPr id="7" name="TextBox 6">
            <a:extLst>
              <a:ext uri="{FF2B5EF4-FFF2-40B4-BE49-F238E27FC236}">
                <a16:creationId xmlns:a16="http://schemas.microsoft.com/office/drawing/2014/main" id="{2300C4EC-7F46-79C7-7B95-D377E5F7F5C4}"/>
              </a:ext>
            </a:extLst>
          </p:cNvPr>
          <p:cNvSpPr txBox="1"/>
          <p:nvPr/>
        </p:nvSpPr>
        <p:spPr>
          <a:xfrm>
            <a:off x="5857366" y="5127791"/>
            <a:ext cx="3026262" cy="738664"/>
          </a:xfrm>
          <a:prstGeom prst="rect">
            <a:avLst/>
          </a:prstGeom>
          <a:noFill/>
        </p:spPr>
        <p:txBody>
          <a:bodyPr wrap="square" rtlCol="0">
            <a:spAutoFit/>
          </a:bodyPr>
          <a:lstStyle/>
          <a:p>
            <a:r>
              <a:rPr lang="en-US" sz="1400" dirty="0"/>
              <a:t>First Full-Time Physics Professor (1806-1895), Reverend James Williamson</a:t>
            </a:r>
          </a:p>
        </p:txBody>
      </p:sp>
      <p:sp>
        <p:nvSpPr>
          <p:cNvPr id="13" name="TextBox 12">
            <a:extLst>
              <a:ext uri="{FF2B5EF4-FFF2-40B4-BE49-F238E27FC236}">
                <a16:creationId xmlns:a16="http://schemas.microsoft.com/office/drawing/2014/main" id="{9C22D6CC-B2F6-BC39-0EB1-23C204D80550}"/>
              </a:ext>
            </a:extLst>
          </p:cNvPr>
          <p:cNvSpPr txBox="1"/>
          <p:nvPr/>
        </p:nvSpPr>
        <p:spPr>
          <a:xfrm>
            <a:off x="395416" y="494270"/>
            <a:ext cx="5237676" cy="6201378"/>
          </a:xfrm>
          <a:prstGeom prst="rect">
            <a:avLst/>
          </a:prstGeom>
          <a:noFill/>
        </p:spPr>
        <p:txBody>
          <a:bodyPr wrap="square" rtlCol="0">
            <a:spAutoFit/>
          </a:bodyPr>
          <a:lstStyle/>
          <a:p>
            <a:pPr marL="285750" lvl="0" indent="-285750" fontAlgn="base">
              <a:lnSpc>
                <a:spcPct val="150000"/>
              </a:lnSpc>
              <a:buFont typeface="Arial" panose="020B0604020202020204" pitchFamily="34" charset="0"/>
              <a:buChar char="•"/>
            </a:pPr>
            <a:r>
              <a:rPr lang="en-CA" sz="1400" dirty="0"/>
              <a:t>Queen's College was established in October 1841 and opened for classes in March 1842 as a small Scottish Presbyterian institution.</a:t>
            </a:r>
          </a:p>
          <a:p>
            <a:pPr marL="285750" lvl="0" indent="-285750" fontAlgn="base">
              <a:lnSpc>
                <a:spcPct val="150000"/>
              </a:lnSpc>
              <a:buFont typeface="Arial" panose="020B0604020202020204" pitchFamily="34" charset="0"/>
              <a:buChar char="•"/>
            </a:pPr>
            <a:r>
              <a:rPr lang="en-CA" sz="1400" dirty="0"/>
              <a:t>Natural Philosophy (Physics) was one of the original nine subjects offered and one of only two subjects that would today be considered STEM.</a:t>
            </a:r>
          </a:p>
          <a:p>
            <a:pPr marL="285750" lvl="0" indent="-285750" fontAlgn="base">
              <a:lnSpc>
                <a:spcPct val="150000"/>
              </a:lnSpc>
              <a:buFont typeface="Arial" panose="020B0604020202020204" pitchFamily="34" charset="0"/>
              <a:buChar char="•"/>
            </a:pPr>
            <a:r>
              <a:rPr lang="en-CA" sz="1400" dirty="0"/>
              <a:t>The student body consisted of only 15 students, and Natural Philosophy was initially taught by founding principal Rev. Thomas Liddell.</a:t>
            </a:r>
          </a:p>
          <a:p>
            <a:pPr marL="285750" lvl="0" indent="-285750" fontAlgn="base">
              <a:lnSpc>
                <a:spcPct val="150000"/>
              </a:lnSpc>
              <a:buFont typeface="Arial" panose="020B0604020202020204" pitchFamily="34" charset="0"/>
              <a:buChar char="•"/>
            </a:pPr>
            <a:r>
              <a:rPr lang="en-CA" sz="1400" dirty="0"/>
              <a:t>In Queen's second year, Rev. James Williamson became both the university's first full-time professor and its first dedicated professor of Natural Philosophy.</a:t>
            </a:r>
          </a:p>
          <a:p>
            <a:pPr marL="285750" lvl="0" indent="-285750" fontAlgn="base">
              <a:lnSpc>
                <a:spcPct val="150000"/>
              </a:lnSpc>
              <a:buFont typeface="Arial" panose="020B0604020202020204" pitchFamily="34" charset="0"/>
              <a:buChar char="•"/>
            </a:pPr>
            <a:r>
              <a:rPr lang="en-CA" sz="1400" dirty="0"/>
              <a:t>Williamson taught at Queen's for 53 years until his death in 1896.</a:t>
            </a:r>
          </a:p>
          <a:p>
            <a:pPr marL="285750" lvl="0" indent="-285750" fontAlgn="base">
              <a:lnSpc>
                <a:spcPct val="150000"/>
              </a:lnSpc>
              <a:buFont typeface="Arial" panose="020B0604020202020204" pitchFamily="34" charset="0"/>
              <a:buChar char="•"/>
            </a:pPr>
            <a:r>
              <a:rPr lang="en-CA" sz="1400" dirty="0"/>
              <a:t>A 1901 Queen's Journal article claimed that replacing him required four professors and two tutors.</a:t>
            </a:r>
          </a:p>
          <a:p>
            <a:pPr marL="285750" lvl="0" indent="-285750" fontAlgn="base">
              <a:lnSpc>
                <a:spcPct val="150000"/>
              </a:lnSpc>
              <a:buFont typeface="Arial" panose="020B0604020202020204" pitchFamily="34" charset="0"/>
              <a:buChar char="•"/>
            </a:pPr>
            <a:r>
              <a:rPr lang="en-CA" sz="1400" dirty="0"/>
              <a:t>Williamson was instrumental in the development of physics at Queen's and was widely considered a modernizing force through his expansion of the science curriculum.</a:t>
            </a:r>
          </a:p>
        </p:txBody>
      </p:sp>
    </p:spTree>
    <p:extLst>
      <p:ext uri="{BB962C8B-B14F-4D97-AF65-F5344CB8AC3E}">
        <p14:creationId xmlns:p14="http://schemas.microsoft.com/office/powerpoint/2010/main" val="1550157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DC649B-70BD-7A74-6554-D2F27DEC0F30}"/>
              </a:ext>
            </a:extLst>
          </p:cNvPr>
          <p:cNvPicPr>
            <a:picLocks noChangeAspect="1"/>
          </p:cNvPicPr>
          <p:nvPr/>
        </p:nvPicPr>
        <p:blipFill>
          <a:blip r:embed="rId3"/>
          <a:stretch>
            <a:fillRect/>
          </a:stretch>
        </p:blipFill>
        <p:spPr>
          <a:xfrm>
            <a:off x="6649391" y="1360004"/>
            <a:ext cx="5284701" cy="2846236"/>
          </a:xfrm>
          <a:prstGeom prst="rect">
            <a:avLst/>
          </a:prstGeom>
        </p:spPr>
      </p:pic>
      <p:sp>
        <p:nvSpPr>
          <p:cNvPr id="6" name="TextBox 5">
            <a:extLst>
              <a:ext uri="{FF2B5EF4-FFF2-40B4-BE49-F238E27FC236}">
                <a16:creationId xmlns:a16="http://schemas.microsoft.com/office/drawing/2014/main" id="{F3E00206-8795-1117-6AE0-696F829F6F3E}"/>
              </a:ext>
            </a:extLst>
          </p:cNvPr>
          <p:cNvSpPr txBox="1"/>
          <p:nvPr/>
        </p:nvSpPr>
        <p:spPr>
          <a:xfrm>
            <a:off x="6625945" y="709784"/>
            <a:ext cx="5331594" cy="523220"/>
          </a:xfrm>
          <a:prstGeom prst="rect">
            <a:avLst/>
          </a:prstGeom>
          <a:noFill/>
        </p:spPr>
        <p:txBody>
          <a:bodyPr wrap="square" rtlCol="0">
            <a:spAutoFit/>
          </a:bodyPr>
          <a:lstStyle/>
          <a:p>
            <a:pPr algn="r"/>
            <a:r>
              <a:rPr lang="en-US" sz="2800" dirty="0"/>
              <a:t>The Place of Women at Queen’s </a:t>
            </a:r>
          </a:p>
        </p:txBody>
      </p:sp>
      <p:sp>
        <p:nvSpPr>
          <p:cNvPr id="7" name="TextBox 6">
            <a:extLst>
              <a:ext uri="{FF2B5EF4-FFF2-40B4-BE49-F238E27FC236}">
                <a16:creationId xmlns:a16="http://schemas.microsoft.com/office/drawing/2014/main" id="{C22AA3D7-D4DE-C4BE-13FD-87865A7148C9}"/>
              </a:ext>
            </a:extLst>
          </p:cNvPr>
          <p:cNvSpPr txBox="1"/>
          <p:nvPr/>
        </p:nvSpPr>
        <p:spPr>
          <a:xfrm>
            <a:off x="6625945" y="4333240"/>
            <a:ext cx="5331594" cy="307777"/>
          </a:xfrm>
          <a:prstGeom prst="rect">
            <a:avLst/>
          </a:prstGeom>
          <a:noFill/>
        </p:spPr>
        <p:txBody>
          <a:bodyPr wrap="square" rtlCol="0">
            <a:spAutoFit/>
          </a:bodyPr>
          <a:lstStyle/>
          <a:p>
            <a:pPr algn="r"/>
            <a:r>
              <a:rPr lang="en-US" sz="1400" dirty="0"/>
              <a:t>Arts Graduating Class of 1913, Pictured are 31 women &amp; 85 men</a:t>
            </a:r>
          </a:p>
        </p:txBody>
      </p:sp>
      <p:sp>
        <p:nvSpPr>
          <p:cNvPr id="8" name="TextBox 7">
            <a:extLst>
              <a:ext uri="{FF2B5EF4-FFF2-40B4-BE49-F238E27FC236}">
                <a16:creationId xmlns:a16="http://schemas.microsoft.com/office/drawing/2014/main" id="{90D31939-5A00-F0DC-F90B-AC563B475BD6}"/>
              </a:ext>
            </a:extLst>
          </p:cNvPr>
          <p:cNvSpPr txBox="1"/>
          <p:nvPr/>
        </p:nvSpPr>
        <p:spPr>
          <a:xfrm>
            <a:off x="205267" y="328311"/>
            <a:ext cx="6420678" cy="6201378"/>
          </a:xfrm>
          <a:prstGeom prst="rect">
            <a:avLst/>
          </a:prstGeom>
          <a:noFill/>
        </p:spPr>
        <p:txBody>
          <a:bodyPr wrap="square" rtlCol="0">
            <a:spAutoFit/>
          </a:bodyPr>
          <a:lstStyle/>
          <a:p>
            <a:pPr marL="285750" lvl="0" indent="-285750" fontAlgn="base">
              <a:lnSpc>
                <a:spcPct val="150000"/>
              </a:lnSpc>
              <a:buFont typeface="Arial" panose="020B0604020202020204" pitchFamily="34" charset="0"/>
              <a:buChar char="•"/>
            </a:pPr>
            <a:r>
              <a:rPr lang="en-CA" sz="1400" dirty="0"/>
              <a:t>Throughout the nineteenth century, women's access to higher education was constrained by the Victorian ideology of "separate spheres," which held that women belonged in the domestic sphere while men were suited to public and professional life.</a:t>
            </a:r>
          </a:p>
          <a:p>
            <a:pPr marL="285750" lvl="0" indent="-285750" fontAlgn="base">
              <a:lnSpc>
                <a:spcPct val="150000"/>
              </a:lnSpc>
              <a:buFont typeface="Arial" panose="020B0604020202020204" pitchFamily="34" charset="0"/>
              <a:buChar char="•"/>
            </a:pPr>
            <a:r>
              <a:rPr lang="en-CA" sz="1400" dirty="0"/>
              <a:t>Reflecting these assumptions, Queen's initially excluded women from university education.</a:t>
            </a:r>
          </a:p>
          <a:p>
            <a:pPr marL="285750" lvl="0" indent="-285750" fontAlgn="base">
              <a:lnSpc>
                <a:spcPct val="150000"/>
              </a:lnSpc>
              <a:buFont typeface="Arial" panose="020B0604020202020204" pitchFamily="34" charset="0"/>
              <a:buChar char="•"/>
            </a:pPr>
            <a:r>
              <a:rPr lang="en-CA" sz="1400" dirty="0"/>
              <a:t>In 1870, Professor Clark Murray offered an English class for women that attracted 22 students.</a:t>
            </a:r>
          </a:p>
          <a:p>
            <a:pPr marL="285750" lvl="0" indent="-285750" fontAlgn="base">
              <a:lnSpc>
                <a:spcPct val="150000"/>
              </a:lnSpc>
              <a:buFont typeface="Arial" panose="020B0604020202020204" pitchFamily="34" charset="0"/>
              <a:buChar char="•"/>
            </a:pPr>
            <a:r>
              <a:rPr lang="en-CA" sz="1400" dirty="0"/>
              <a:t>Following its success, the Senate opened courses in English, rhetoric, and natural history, though mathematics and the sciences remained excluded.</a:t>
            </a:r>
          </a:p>
          <a:p>
            <a:pPr marL="285750" lvl="0" indent="-285750" fontAlgn="base">
              <a:lnSpc>
                <a:spcPct val="150000"/>
              </a:lnSpc>
              <a:buFont typeface="Arial" panose="020B0604020202020204" pitchFamily="34" charset="0"/>
              <a:buChar char="•"/>
            </a:pPr>
            <a:r>
              <a:rPr lang="en-CA" sz="1400" dirty="0"/>
              <a:t>In 1878, Queen's opened all Arts and Science courses to women and allowed them to pursue degrees.</a:t>
            </a:r>
          </a:p>
          <a:p>
            <a:pPr marL="285750" lvl="0" indent="-285750" fontAlgn="base">
              <a:lnSpc>
                <a:spcPct val="150000"/>
              </a:lnSpc>
              <a:buFont typeface="Arial" panose="020B0604020202020204" pitchFamily="34" charset="0"/>
              <a:buChar char="•"/>
            </a:pPr>
            <a:r>
              <a:rPr lang="en-CA" sz="1400" dirty="0"/>
              <a:t>Supporters argued that denying women higher education violated their natural rights as human beings.</a:t>
            </a:r>
          </a:p>
          <a:p>
            <a:pPr marL="285750" lvl="0" indent="-285750" fontAlgn="base">
              <a:lnSpc>
                <a:spcPct val="150000"/>
              </a:lnSpc>
              <a:buFont typeface="Arial" panose="020B0604020202020204" pitchFamily="34" charset="0"/>
              <a:buChar char="•"/>
            </a:pPr>
            <a:r>
              <a:rPr lang="en-CA" sz="1400" dirty="0"/>
              <a:t>Opposition remained strong. A Queen's Journal article titled Sweet Girl Graduates insisted that a woman's "proper sphere of action is in the domestic circle."</a:t>
            </a:r>
          </a:p>
          <a:p>
            <a:pPr marL="285750" lvl="0" indent="-285750" fontAlgn="base">
              <a:lnSpc>
                <a:spcPct val="150000"/>
              </a:lnSpc>
              <a:buFont typeface="Arial" panose="020B0604020202020204" pitchFamily="34" charset="0"/>
              <a:buChar char="•"/>
            </a:pPr>
            <a:r>
              <a:rPr lang="en-CA" sz="1400" dirty="0"/>
              <a:t>Women's inclusion at Queen's, particularly in science, therefore remained controversial and debated.</a:t>
            </a:r>
          </a:p>
        </p:txBody>
      </p:sp>
    </p:spTree>
    <p:extLst>
      <p:ext uri="{BB962C8B-B14F-4D97-AF65-F5344CB8AC3E}">
        <p14:creationId xmlns:p14="http://schemas.microsoft.com/office/powerpoint/2010/main" val="1343013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8A754ED-7406-388D-44AE-C92D1EDFF581}"/>
              </a:ext>
            </a:extLst>
          </p:cNvPr>
          <p:cNvSpPr txBox="1"/>
          <p:nvPr/>
        </p:nvSpPr>
        <p:spPr>
          <a:xfrm>
            <a:off x="7258930" y="4709219"/>
            <a:ext cx="4728615" cy="523220"/>
          </a:xfrm>
          <a:prstGeom prst="rect">
            <a:avLst/>
          </a:prstGeom>
          <a:noFill/>
        </p:spPr>
        <p:txBody>
          <a:bodyPr wrap="square" rtlCol="0">
            <a:spAutoFit/>
          </a:bodyPr>
          <a:lstStyle/>
          <a:p>
            <a:r>
              <a:rPr lang="en-US" sz="1400" dirty="0"/>
              <a:t>Dr. Alice ‘Allie’ Vibert Douglas with the new telescope at the Queen’s University Observatory, 1963</a:t>
            </a:r>
          </a:p>
        </p:txBody>
      </p:sp>
      <p:sp>
        <p:nvSpPr>
          <p:cNvPr id="5" name="TextBox 4">
            <a:extLst>
              <a:ext uri="{FF2B5EF4-FFF2-40B4-BE49-F238E27FC236}">
                <a16:creationId xmlns:a16="http://schemas.microsoft.com/office/drawing/2014/main" id="{A18D0654-C4DF-2D2E-158D-092563C21A0E}"/>
              </a:ext>
            </a:extLst>
          </p:cNvPr>
          <p:cNvSpPr txBox="1"/>
          <p:nvPr/>
        </p:nvSpPr>
        <p:spPr>
          <a:xfrm>
            <a:off x="204455" y="250249"/>
            <a:ext cx="6541477" cy="523220"/>
          </a:xfrm>
          <a:prstGeom prst="rect">
            <a:avLst/>
          </a:prstGeom>
          <a:noFill/>
        </p:spPr>
        <p:txBody>
          <a:bodyPr wrap="square" rtlCol="0">
            <a:spAutoFit/>
          </a:bodyPr>
          <a:lstStyle/>
          <a:p>
            <a:r>
              <a:rPr lang="en-US" sz="2800" dirty="0"/>
              <a:t>Who was Allie Vibert Douglas?</a:t>
            </a:r>
          </a:p>
        </p:txBody>
      </p:sp>
      <p:pic>
        <p:nvPicPr>
          <p:cNvPr id="6" name="Picture 5" descr="A.V. Douglas #1 | RASC">
            <a:extLst>
              <a:ext uri="{FF2B5EF4-FFF2-40B4-BE49-F238E27FC236}">
                <a16:creationId xmlns:a16="http://schemas.microsoft.com/office/drawing/2014/main" id="{CC964B17-96EF-CA33-FE33-DC9BE405EBAF}"/>
              </a:ext>
            </a:extLst>
          </p:cNvPr>
          <p:cNvPicPr>
            <a:picLocks noChangeAspect="1"/>
          </p:cNvPicPr>
          <p:nvPr/>
        </p:nvPicPr>
        <p:blipFill>
          <a:blip r:embed="rId3"/>
          <a:stretch>
            <a:fillRect/>
          </a:stretch>
        </p:blipFill>
        <p:spPr>
          <a:xfrm>
            <a:off x="6503166" y="813152"/>
            <a:ext cx="5484379" cy="3856384"/>
          </a:xfrm>
          <a:prstGeom prst="rect">
            <a:avLst/>
          </a:prstGeom>
        </p:spPr>
      </p:pic>
      <p:sp>
        <p:nvSpPr>
          <p:cNvPr id="8" name="TextBox 7">
            <a:extLst>
              <a:ext uri="{FF2B5EF4-FFF2-40B4-BE49-F238E27FC236}">
                <a16:creationId xmlns:a16="http://schemas.microsoft.com/office/drawing/2014/main" id="{8A705AF4-0F1E-F074-0369-4025FE3D9A5F}"/>
              </a:ext>
            </a:extLst>
          </p:cNvPr>
          <p:cNvSpPr txBox="1"/>
          <p:nvPr/>
        </p:nvSpPr>
        <p:spPr>
          <a:xfrm>
            <a:off x="204455" y="992056"/>
            <a:ext cx="6123334" cy="5231881"/>
          </a:xfrm>
          <a:prstGeom prst="rect">
            <a:avLst/>
          </a:prstGeom>
          <a:noFill/>
        </p:spPr>
        <p:txBody>
          <a:bodyPr wrap="square" rtlCol="0">
            <a:spAutoFit/>
          </a:bodyPr>
          <a:lstStyle/>
          <a:p>
            <a:pPr marL="285750" lvl="0" indent="-285750" fontAlgn="base">
              <a:lnSpc>
                <a:spcPct val="150000"/>
              </a:lnSpc>
              <a:buFont typeface="Arial" panose="020B0604020202020204" pitchFamily="34" charset="0"/>
              <a:buChar char="•"/>
            </a:pPr>
            <a:r>
              <a:rPr lang="en-CA" sz="1400" dirty="0"/>
              <a:t>Alice "Allie" Vibert Douglas (1894-1988) was one of Canada's most influential astronomers and science educators.</a:t>
            </a:r>
          </a:p>
          <a:p>
            <a:pPr marL="285750" lvl="0" indent="-285750" fontAlgn="base">
              <a:lnSpc>
                <a:spcPct val="150000"/>
              </a:lnSpc>
              <a:buFont typeface="Arial" panose="020B0604020202020204" pitchFamily="34" charset="0"/>
              <a:buChar char="•"/>
            </a:pPr>
            <a:r>
              <a:rPr lang="en-CA" sz="1400" dirty="0"/>
              <a:t>Studied Mathematics and Physics at McGill University, graduating in 1920.</a:t>
            </a:r>
          </a:p>
          <a:p>
            <a:pPr marL="285750" lvl="0" indent="-285750" fontAlgn="base">
              <a:lnSpc>
                <a:spcPct val="150000"/>
              </a:lnSpc>
              <a:buFont typeface="Arial" panose="020B0604020202020204" pitchFamily="34" charset="0"/>
              <a:buChar char="•"/>
            </a:pPr>
            <a:r>
              <a:rPr lang="en-CA" sz="1400" dirty="0"/>
              <a:t>Served as a statistician for the British War Office during the First World War and was appointed a Member of the Order of the British Empire (MBE).</a:t>
            </a:r>
          </a:p>
          <a:p>
            <a:pPr marL="285750" lvl="0" indent="-285750" fontAlgn="base">
              <a:lnSpc>
                <a:spcPct val="150000"/>
              </a:lnSpc>
              <a:buFont typeface="Arial" panose="020B0604020202020204" pitchFamily="34" charset="0"/>
              <a:buChar char="•"/>
            </a:pPr>
            <a:r>
              <a:rPr lang="en-CA" sz="1400" dirty="0"/>
              <a:t>Earned an MSc in Physics in 1921 and continued advanced studies at Cambridge University.</a:t>
            </a:r>
          </a:p>
          <a:p>
            <a:pPr marL="285750" lvl="0" indent="-285750" fontAlgn="base">
              <a:lnSpc>
                <a:spcPct val="150000"/>
              </a:lnSpc>
              <a:buFont typeface="Arial" panose="020B0604020202020204" pitchFamily="34" charset="0"/>
              <a:buChar char="•"/>
            </a:pPr>
            <a:r>
              <a:rPr lang="en-CA" sz="1400" dirty="0"/>
              <a:t>Worked under leading physicists Ernest Rutherford and Arthur Eddington.</a:t>
            </a:r>
          </a:p>
          <a:p>
            <a:pPr marL="285750" lvl="0" indent="-285750" fontAlgn="base">
              <a:lnSpc>
                <a:spcPct val="150000"/>
              </a:lnSpc>
              <a:buFont typeface="Arial" panose="020B0604020202020204" pitchFamily="34" charset="0"/>
              <a:buChar char="•"/>
            </a:pPr>
            <a:r>
              <a:rPr lang="en-CA" sz="1400" dirty="0"/>
              <a:t>Completed doctoral requirements at Cambridge but could not receive a Cambridge degree because women were not yet eligible.</a:t>
            </a:r>
          </a:p>
          <a:p>
            <a:pPr marL="285750" lvl="0" indent="-285750" fontAlgn="base">
              <a:lnSpc>
                <a:spcPct val="150000"/>
              </a:lnSpc>
              <a:buFont typeface="Arial" panose="020B0604020202020204" pitchFamily="34" charset="0"/>
              <a:buChar char="•"/>
            </a:pPr>
            <a:r>
              <a:rPr lang="en-CA" sz="1400" dirty="0"/>
              <a:t>Returned to Canada and earned a PhD from McGill University in 1926.</a:t>
            </a:r>
          </a:p>
          <a:p>
            <a:pPr marL="285750" lvl="0" indent="-285750" fontAlgn="base">
              <a:lnSpc>
                <a:spcPct val="150000"/>
              </a:lnSpc>
              <a:buFont typeface="Arial" panose="020B0604020202020204" pitchFamily="34" charset="0"/>
              <a:buChar char="•"/>
            </a:pPr>
            <a:r>
              <a:rPr lang="en-CA" sz="1400" dirty="0"/>
              <a:t>Joined Queen's University in 1939 as Dean of Women while also teaching physics.</a:t>
            </a:r>
          </a:p>
          <a:p>
            <a:pPr marL="285750" lvl="0" indent="-285750" fontAlgn="base">
              <a:lnSpc>
                <a:spcPct val="150000"/>
              </a:lnSpc>
              <a:buFont typeface="Arial" panose="020B0604020202020204" pitchFamily="34" charset="0"/>
              <a:buChar char="•"/>
            </a:pPr>
            <a:r>
              <a:rPr lang="en-CA" sz="1400" dirty="0"/>
              <a:t>Her career linked the history of women in higher education with the history of physics in Canada.</a:t>
            </a:r>
          </a:p>
        </p:txBody>
      </p:sp>
    </p:spTree>
    <p:extLst>
      <p:ext uri="{BB962C8B-B14F-4D97-AF65-F5344CB8AC3E}">
        <p14:creationId xmlns:p14="http://schemas.microsoft.com/office/powerpoint/2010/main" val="2414098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1E097FC-F5BA-FC5E-9B22-3EBAC52DA40D}"/>
              </a:ext>
            </a:extLst>
          </p:cNvPr>
          <p:cNvPicPr>
            <a:picLocks noChangeAspect="1"/>
          </p:cNvPicPr>
          <p:nvPr/>
        </p:nvPicPr>
        <p:blipFill>
          <a:blip r:embed="rId2"/>
          <a:srcRect b="24267"/>
          <a:stretch>
            <a:fillRect/>
          </a:stretch>
        </p:blipFill>
        <p:spPr>
          <a:xfrm>
            <a:off x="5873010" y="1359878"/>
            <a:ext cx="2550174" cy="3423138"/>
          </a:xfrm>
          <a:prstGeom prst="rect">
            <a:avLst/>
          </a:prstGeom>
        </p:spPr>
      </p:pic>
      <p:pic>
        <p:nvPicPr>
          <p:cNvPr id="6" name="Picture 5">
            <a:extLst>
              <a:ext uri="{FF2B5EF4-FFF2-40B4-BE49-F238E27FC236}">
                <a16:creationId xmlns:a16="http://schemas.microsoft.com/office/drawing/2014/main" id="{FD6AE409-6CC6-3EDF-0399-900442E7522F}"/>
              </a:ext>
            </a:extLst>
          </p:cNvPr>
          <p:cNvPicPr>
            <a:picLocks noChangeAspect="1"/>
          </p:cNvPicPr>
          <p:nvPr/>
        </p:nvPicPr>
        <p:blipFill>
          <a:blip r:embed="rId3"/>
          <a:srcRect t="24175" b="53326"/>
          <a:stretch>
            <a:fillRect/>
          </a:stretch>
        </p:blipFill>
        <p:spPr>
          <a:xfrm>
            <a:off x="8876324" y="1359878"/>
            <a:ext cx="2831989" cy="3423138"/>
          </a:xfrm>
          <a:prstGeom prst="rect">
            <a:avLst/>
          </a:prstGeom>
        </p:spPr>
      </p:pic>
      <p:sp>
        <p:nvSpPr>
          <p:cNvPr id="7" name="TextBox 6">
            <a:extLst>
              <a:ext uri="{FF2B5EF4-FFF2-40B4-BE49-F238E27FC236}">
                <a16:creationId xmlns:a16="http://schemas.microsoft.com/office/drawing/2014/main" id="{0C7B67F8-D7B8-7EA0-200A-FD02F2344586}"/>
              </a:ext>
            </a:extLst>
          </p:cNvPr>
          <p:cNvSpPr txBox="1"/>
          <p:nvPr/>
        </p:nvSpPr>
        <p:spPr>
          <a:xfrm>
            <a:off x="6039565" y="4871940"/>
            <a:ext cx="2383619" cy="954107"/>
          </a:xfrm>
          <a:prstGeom prst="rect">
            <a:avLst/>
          </a:prstGeom>
          <a:noFill/>
        </p:spPr>
        <p:txBody>
          <a:bodyPr wrap="square" rtlCol="0">
            <a:spAutoFit/>
          </a:bodyPr>
          <a:lstStyle/>
          <a:p>
            <a:pPr algn="r"/>
            <a:r>
              <a:rPr lang="en-US" sz="1400" dirty="0"/>
              <a:t>Lynne Vidal, Graduated Applied Science with a Degree in Engineering Physics in 1957</a:t>
            </a:r>
          </a:p>
        </p:txBody>
      </p:sp>
      <p:sp>
        <p:nvSpPr>
          <p:cNvPr id="8" name="TextBox 7">
            <a:extLst>
              <a:ext uri="{FF2B5EF4-FFF2-40B4-BE49-F238E27FC236}">
                <a16:creationId xmlns:a16="http://schemas.microsoft.com/office/drawing/2014/main" id="{19FDAEFD-B82F-0076-6AFB-60F7C3AA8E1F}"/>
              </a:ext>
            </a:extLst>
          </p:cNvPr>
          <p:cNvSpPr txBox="1"/>
          <p:nvPr/>
        </p:nvSpPr>
        <p:spPr>
          <a:xfrm>
            <a:off x="9165738" y="4890737"/>
            <a:ext cx="2542575" cy="738664"/>
          </a:xfrm>
          <a:prstGeom prst="rect">
            <a:avLst/>
          </a:prstGeom>
          <a:noFill/>
        </p:spPr>
        <p:txBody>
          <a:bodyPr wrap="square" rtlCol="0">
            <a:spAutoFit/>
          </a:bodyPr>
          <a:lstStyle/>
          <a:p>
            <a:pPr algn="r"/>
            <a:r>
              <a:rPr lang="en-CA" sz="1400" dirty="0" err="1"/>
              <a:t>Llewellya</a:t>
            </a:r>
            <a:r>
              <a:rPr lang="en-CA" sz="1400" dirty="0"/>
              <a:t> Hillis, Graduated from Arts with a Degree in Chemistry and Biology in 1952</a:t>
            </a:r>
            <a:endParaRPr lang="en-US" sz="1400" dirty="0"/>
          </a:p>
        </p:txBody>
      </p:sp>
      <p:sp>
        <p:nvSpPr>
          <p:cNvPr id="9" name="TextBox 8">
            <a:extLst>
              <a:ext uri="{FF2B5EF4-FFF2-40B4-BE49-F238E27FC236}">
                <a16:creationId xmlns:a16="http://schemas.microsoft.com/office/drawing/2014/main" id="{74AFFEC8-B9B6-B687-FA9C-14157A6FE5A0}"/>
              </a:ext>
            </a:extLst>
          </p:cNvPr>
          <p:cNvSpPr txBox="1"/>
          <p:nvPr/>
        </p:nvSpPr>
        <p:spPr>
          <a:xfrm>
            <a:off x="5873011" y="274492"/>
            <a:ext cx="6318990" cy="954107"/>
          </a:xfrm>
          <a:prstGeom prst="rect">
            <a:avLst/>
          </a:prstGeom>
          <a:noFill/>
        </p:spPr>
        <p:txBody>
          <a:bodyPr wrap="square" rtlCol="0">
            <a:spAutoFit/>
          </a:bodyPr>
          <a:lstStyle/>
          <a:p>
            <a:r>
              <a:rPr lang="en-US" sz="2800" dirty="0"/>
              <a:t>Douglas’ Impact for Women in Science at Queen’s</a:t>
            </a:r>
          </a:p>
        </p:txBody>
      </p:sp>
      <p:sp>
        <p:nvSpPr>
          <p:cNvPr id="10" name="TextBox 9">
            <a:extLst>
              <a:ext uri="{FF2B5EF4-FFF2-40B4-BE49-F238E27FC236}">
                <a16:creationId xmlns:a16="http://schemas.microsoft.com/office/drawing/2014/main" id="{4EF9F81B-E3F1-648F-D9F9-555D3C27FDAE}"/>
              </a:ext>
            </a:extLst>
          </p:cNvPr>
          <p:cNvSpPr txBox="1"/>
          <p:nvPr/>
        </p:nvSpPr>
        <p:spPr>
          <a:xfrm>
            <a:off x="238922" y="166728"/>
            <a:ext cx="5511693" cy="6524543"/>
          </a:xfrm>
          <a:prstGeom prst="rect">
            <a:avLst/>
          </a:prstGeom>
          <a:noFill/>
        </p:spPr>
        <p:txBody>
          <a:bodyPr wrap="square" rtlCol="0">
            <a:spAutoFit/>
          </a:bodyPr>
          <a:lstStyle/>
          <a:p>
            <a:pPr marL="285750" lvl="0" indent="-285750" fontAlgn="base">
              <a:lnSpc>
                <a:spcPct val="150000"/>
              </a:lnSpc>
              <a:buFont typeface="Arial" panose="020B0604020202020204" pitchFamily="34" charset="0"/>
              <a:buChar char="•"/>
            </a:pPr>
            <a:r>
              <a:rPr lang="en-CA" sz="1400" dirty="0"/>
              <a:t>Douglas spent 25 years at Queen's, supporting women pursuing higher education and scientific careers.</a:t>
            </a:r>
          </a:p>
          <a:p>
            <a:pPr marL="285750" lvl="0" indent="-285750" fontAlgn="base">
              <a:lnSpc>
                <a:spcPct val="150000"/>
              </a:lnSpc>
              <a:buFont typeface="Arial" panose="020B0604020202020204" pitchFamily="34" charset="0"/>
              <a:buChar char="•"/>
            </a:pPr>
            <a:r>
              <a:rPr lang="en-CA" sz="1400" dirty="0"/>
              <a:t>She actively mentored female students in fields where women remained severely underrepresented.</a:t>
            </a:r>
          </a:p>
          <a:p>
            <a:pPr marL="285750" lvl="0" indent="-285750" fontAlgn="base">
              <a:lnSpc>
                <a:spcPct val="150000"/>
              </a:lnSpc>
              <a:buFont typeface="Arial" panose="020B0604020202020204" pitchFamily="34" charset="0"/>
              <a:buChar char="•"/>
            </a:pPr>
            <a:r>
              <a:rPr lang="en-CA" sz="1400" dirty="0"/>
              <a:t>In the Applied Science class of 1957, only two women graduated; Douglas successfully advocated for residence accommodations to support them.</a:t>
            </a:r>
          </a:p>
          <a:p>
            <a:pPr marL="285750" lvl="0" indent="-285750" fontAlgn="base">
              <a:lnSpc>
                <a:spcPct val="150000"/>
              </a:lnSpc>
              <a:buFont typeface="Arial" panose="020B0604020202020204" pitchFamily="34" charset="0"/>
              <a:buChar char="•"/>
            </a:pPr>
            <a:r>
              <a:rPr lang="en-CA" sz="1400" dirty="0"/>
              <a:t>Former students described her as living proof that women could become scientists and academics.</a:t>
            </a:r>
          </a:p>
          <a:p>
            <a:pPr marL="285750" lvl="0" indent="-285750" fontAlgn="base">
              <a:lnSpc>
                <a:spcPct val="150000"/>
              </a:lnSpc>
              <a:buFont typeface="Arial" panose="020B0604020202020204" pitchFamily="34" charset="0"/>
              <a:buChar char="•"/>
            </a:pPr>
            <a:r>
              <a:rPr lang="en-CA" sz="1400" dirty="0"/>
              <a:t>Her mentorship encouraged many women to pursue careers in physics, astronomy, engineering, and research.</a:t>
            </a:r>
          </a:p>
          <a:p>
            <a:pPr marL="285750" lvl="0" indent="-285750" fontAlgn="base">
              <a:lnSpc>
                <a:spcPct val="150000"/>
              </a:lnSpc>
              <a:buFont typeface="Arial" panose="020B0604020202020204" pitchFamily="34" charset="0"/>
              <a:buChar char="•"/>
            </a:pPr>
            <a:r>
              <a:rPr lang="en-CA" sz="1400" dirty="0"/>
              <a:t>Beyond Queen's, she achieved international recognition as an astronomer.</a:t>
            </a:r>
          </a:p>
          <a:p>
            <a:pPr marL="285750" lvl="0" indent="-285750" fontAlgn="base">
              <a:lnSpc>
                <a:spcPct val="150000"/>
              </a:lnSpc>
              <a:buFont typeface="Arial" panose="020B0604020202020204" pitchFamily="34" charset="0"/>
              <a:buChar char="•"/>
            </a:pPr>
            <a:r>
              <a:rPr lang="en-CA" sz="1400" dirty="0"/>
              <a:t>Accomplishments included:</a:t>
            </a:r>
          </a:p>
          <a:p>
            <a:pPr marL="742950" lvl="1" indent="-285750" fontAlgn="base">
              <a:lnSpc>
                <a:spcPct val="150000"/>
              </a:lnSpc>
              <a:buFont typeface="Arial" panose="020B0604020202020204" pitchFamily="34" charset="0"/>
              <a:buChar char="•"/>
            </a:pPr>
            <a:r>
              <a:rPr lang="en-CA" sz="1400" dirty="0"/>
              <a:t>Writing a major biography of Arthur Eddington</a:t>
            </a:r>
          </a:p>
          <a:p>
            <a:pPr marL="742950" lvl="1" indent="-285750" fontAlgn="base">
              <a:lnSpc>
                <a:spcPct val="150000"/>
              </a:lnSpc>
              <a:buFont typeface="Arial" panose="020B0604020202020204" pitchFamily="34" charset="0"/>
              <a:buChar char="•"/>
            </a:pPr>
            <a:r>
              <a:rPr lang="en-CA" sz="1400" dirty="0"/>
              <a:t>Conducting an interview with Albert Einstein</a:t>
            </a:r>
          </a:p>
          <a:p>
            <a:pPr marL="742950" lvl="1" indent="-285750" fontAlgn="base">
              <a:lnSpc>
                <a:spcPct val="150000"/>
              </a:lnSpc>
              <a:buFont typeface="Arial" panose="020B0604020202020204" pitchFamily="34" charset="0"/>
              <a:buChar char="•"/>
            </a:pPr>
            <a:r>
              <a:rPr lang="en-CA" sz="1400" dirty="0"/>
              <a:t>Becoming the first female president of the Royal Astronomical Society of Canada</a:t>
            </a:r>
          </a:p>
          <a:p>
            <a:pPr marL="285750" lvl="0" indent="-285750" fontAlgn="base">
              <a:lnSpc>
                <a:spcPct val="150000"/>
              </a:lnSpc>
              <a:buFont typeface="Arial" panose="020B0604020202020204" pitchFamily="34" charset="0"/>
              <a:buChar char="•"/>
            </a:pPr>
            <a:r>
              <a:rPr lang="en-CA" sz="1400" dirty="0"/>
              <a:t>Douglas helped open pathways for future generations of women in science.</a:t>
            </a:r>
          </a:p>
        </p:txBody>
      </p:sp>
    </p:spTree>
    <p:extLst>
      <p:ext uri="{BB962C8B-B14F-4D97-AF65-F5344CB8AC3E}">
        <p14:creationId xmlns:p14="http://schemas.microsoft.com/office/powerpoint/2010/main" val="20591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8E8B35-B4AC-25A1-5F34-0587DBAB2F79}"/>
              </a:ext>
            </a:extLst>
          </p:cNvPr>
          <p:cNvPicPr>
            <a:picLocks noChangeAspect="1"/>
          </p:cNvPicPr>
          <p:nvPr/>
        </p:nvPicPr>
        <p:blipFill>
          <a:blip r:embed="rId2"/>
          <a:stretch>
            <a:fillRect/>
          </a:stretch>
        </p:blipFill>
        <p:spPr>
          <a:xfrm>
            <a:off x="6525206" y="736600"/>
            <a:ext cx="5158794" cy="4408424"/>
          </a:xfrm>
          <a:prstGeom prst="rect">
            <a:avLst/>
          </a:prstGeom>
        </p:spPr>
      </p:pic>
      <p:sp>
        <p:nvSpPr>
          <p:cNvPr id="4" name="TextBox 3">
            <a:extLst>
              <a:ext uri="{FF2B5EF4-FFF2-40B4-BE49-F238E27FC236}">
                <a16:creationId xmlns:a16="http://schemas.microsoft.com/office/drawing/2014/main" id="{3E20C9C2-8939-BDF2-A1AF-F5E420D8498F}"/>
              </a:ext>
            </a:extLst>
          </p:cNvPr>
          <p:cNvSpPr txBox="1"/>
          <p:nvPr/>
        </p:nvSpPr>
        <p:spPr>
          <a:xfrm>
            <a:off x="6525206" y="5252746"/>
            <a:ext cx="5158794" cy="738664"/>
          </a:xfrm>
          <a:prstGeom prst="rect">
            <a:avLst/>
          </a:prstGeom>
          <a:noFill/>
        </p:spPr>
        <p:txBody>
          <a:bodyPr wrap="square" rtlCol="0">
            <a:spAutoFit/>
          </a:bodyPr>
          <a:lstStyle/>
          <a:p>
            <a:r>
              <a:rPr lang="en-US" sz="1400" dirty="0"/>
              <a:t>Pictured is Nancy (Moffat) Scarth, First Woman to Complete a 4-Year Engineering Degree at Queen’s. Her Specialization was Engineering Physics.</a:t>
            </a:r>
          </a:p>
        </p:txBody>
      </p:sp>
      <p:sp>
        <p:nvSpPr>
          <p:cNvPr id="5" name="TextBox 4">
            <a:extLst>
              <a:ext uri="{FF2B5EF4-FFF2-40B4-BE49-F238E27FC236}">
                <a16:creationId xmlns:a16="http://schemas.microsoft.com/office/drawing/2014/main" id="{460CB922-7EE3-BBB6-95C3-CBFFE42BBFEC}"/>
              </a:ext>
            </a:extLst>
          </p:cNvPr>
          <p:cNvSpPr txBox="1"/>
          <p:nvPr/>
        </p:nvSpPr>
        <p:spPr>
          <a:xfrm>
            <a:off x="215456" y="105658"/>
            <a:ext cx="8062912" cy="523220"/>
          </a:xfrm>
          <a:prstGeom prst="rect">
            <a:avLst/>
          </a:prstGeom>
          <a:noFill/>
        </p:spPr>
        <p:txBody>
          <a:bodyPr wrap="square" rtlCol="0">
            <a:spAutoFit/>
          </a:bodyPr>
          <a:lstStyle/>
          <a:p>
            <a:r>
              <a:rPr lang="en-US" sz="2800" dirty="0"/>
              <a:t>Gender and Physics:  A Complicated Relationship</a:t>
            </a:r>
          </a:p>
        </p:txBody>
      </p:sp>
      <p:sp>
        <p:nvSpPr>
          <p:cNvPr id="6" name="TextBox 5">
            <a:extLst>
              <a:ext uri="{FF2B5EF4-FFF2-40B4-BE49-F238E27FC236}">
                <a16:creationId xmlns:a16="http://schemas.microsoft.com/office/drawing/2014/main" id="{627C6A5D-9749-C01A-EFF9-3DC603CB6A79}"/>
              </a:ext>
            </a:extLst>
          </p:cNvPr>
          <p:cNvSpPr txBox="1"/>
          <p:nvPr/>
        </p:nvSpPr>
        <p:spPr>
          <a:xfrm>
            <a:off x="0" y="736600"/>
            <a:ext cx="6329997" cy="5878212"/>
          </a:xfrm>
          <a:prstGeom prst="rect">
            <a:avLst/>
          </a:prstGeom>
          <a:noFill/>
        </p:spPr>
        <p:txBody>
          <a:bodyPr wrap="square" rtlCol="0">
            <a:spAutoFit/>
          </a:bodyPr>
          <a:lstStyle/>
          <a:p>
            <a:pPr marL="285750" lvl="0" indent="-285750" fontAlgn="base">
              <a:lnSpc>
                <a:spcPct val="150000"/>
              </a:lnSpc>
              <a:buFont typeface="Arial" panose="020B0604020202020204" pitchFamily="34" charset="0"/>
              <a:buChar char="•"/>
            </a:pPr>
            <a:r>
              <a:rPr lang="en-CA" sz="1400" dirty="0"/>
              <a:t>In the 19th century, both Natural Philosophy (Physics) and women occupied a liminal space at Queen's: they were present within the institution, but neither was fully integrated into its traditional Presbyterian liberal arts identity.</a:t>
            </a:r>
          </a:p>
          <a:p>
            <a:pPr marL="285750" lvl="0" indent="-285750" fontAlgn="base">
              <a:lnSpc>
                <a:spcPct val="150000"/>
              </a:lnSpc>
              <a:buFont typeface="Arial" panose="020B0604020202020204" pitchFamily="34" charset="0"/>
              <a:buChar char="•"/>
            </a:pPr>
            <a:r>
              <a:rPr lang="en-CA" sz="1400" dirty="0"/>
              <a:t>Physics was included from the beginning, but as a minority discipline its place had to be justified through theological and humanistic language rather than accepted on its own terms.</a:t>
            </a:r>
          </a:p>
          <a:p>
            <a:pPr marL="285750" lvl="0" indent="-285750" fontAlgn="base">
              <a:lnSpc>
                <a:spcPct val="150000"/>
              </a:lnSpc>
              <a:buFont typeface="Arial" panose="020B0604020202020204" pitchFamily="34" charset="0"/>
              <a:buChar char="•"/>
            </a:pPr>
            <a:r>
              <a:rPr lang="en-CA" sz="1400" dirty="0"/>
              <a:t>Women's presence followed a similar pattern. Even after gaining access to higher education, they remained subject to debate, supervision, and separate institutional structures.</a:t>
            </a:r>
          </a:p>
          <a:p>
            <a:pPr marL="285750" lvl="0" indent="-285750" fontAlgn="base">
              <a:lnSpc>
                <a:spcPct val="150000"/>
              </a:lnSpc>
              <a:buFont typeface="Arial" panose="020B0604020202020204" pitchFamily="34" charset="0"/>
              <a:buChar char="•"/>
            </a:pPr>
            <a:r>
              <a:rPr lang="en-CA" sz="1400" dirty="0"/>
              <a:t>As both became more established, these debates increasingly converged, though inclusion meant neither equality nor acceptance.</a:t>
            </a:r>
          </a:p>
          <a:p>
            <a:pPr marL="285750" lvl="0" indent="-285750" fontAlgn="base">
              <a:lnSpc>
                <a:spcPct val="150000"/>
              </a:lnSpc>
              <a:buFont typeface="Arial" panose="020B0604020202020204" pitchFamily="34" charset="0"/>
              <a:buChar char="•"/>
            </a:pPr>
            <a:r>
              <a:rPr lang="en-CA" sz="1400" dirty="0"/>
              <a:t>Physics challenged the university's traditional intellectual foundations, while women challenged assumptions about who could participate in higher education and scientific study itself.</a:t>
            </a:r>
          </a:p>
          <a:p>
            <a:pPr marL="285750" lvl="0" indent="-285750" fontAlgn="base">
              <a:lnSpc>
                <a:spcPct val="150000"/>
              </a:lnSpc>
              <a:buFont typeface="Arial" panose="020B0604020202020204" pitchFamily="34" charset="0"/>
              <a:buChar char="•"/>
            </a:pPr>
            <a:r>
              <a:rPr lang="en-CA" sz="1400" dirty="0"/>
              <a:t>Allie Vibert Douglas encapsulated this tension. Despite her international stature as an astrophysicist, much of her professional life was shaped by the gendered expectations attached to her role as Dean of Women.</a:t>
            </a:r>
          </a:p>
        </p:txBody>
      </p:sp>
    </p:spTree>
    <p:extLst>
      <p:ext uri="{BB962C8B-B14F-4D97-AF65-F5344CB8AC3E}">
        <p14:creationId xmlns:p14="http://schemas.microsoft.com/office/powerpoint/2010/main" val="389615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D953F2-5DA5-CF45-50F7-46370A64BC51}"/>
              </a:ext>
            </a:extLst>
          </p:cNvPr>
          <p:cNvSpPr txBox="1"/>
          <p:nvPr/>
        </p:nvSpPr>
        <p:spPr>
          <a:xfrm>
            <a:off x="-1" y="158956"/>
            <a:ext cx="2571749" cy="523220"/>
          </a:xfrm>
          <a:prstGeom prst="rect">
            <a:avLst/>
          </a:prstGeom>
          <a:noFill/>
        </p:spPr>
        <p:txBody>
          <a:bodyPr wrap="square" rtlCol="0">
            <a:spAutoFit/>
          </a:bodyPr>
          <a:lstStyle/>
          <a:p>
            <a:pPr algn="r"/>
            <a:r>
              <a:rPr lang="en-US" sz="2800" dirty="0"/>
              <a:t>Final Remarks</a:t>
            </a:r>
          </a:p>
        </p:txBody>
      </p:sp>
      <p:sp>
        <p:nvSpPr>
          <p:cNvPr id="6" name="Rectangle 5">
            <a:extLst>
              <a:ext uri="{FF2B5EF4-FFF2-40B4-BE49-F238E27FC236}">
                <a16:creationId xmlns:a16="http://schemas.microsoft.com/office/drawing/2014/main" id="{C777F0DE-C753-6ABB-0A21-09A2EC919522}"/>
              </a:ext>
            </a:extLst>
          </p:cNvPr>
          <p:cNvSpPr/>
          <p:nvPr/>
        </p:nvSpPr>
        <p:spPr>
          <a:xfrm>
            <a:off x="7329488" y="1197180"/>
            <a:ext cx="4672011" cy="4692894"/>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US" dirty="0"/>
              <a:t>“In a world where professional women were rare, [Allie Vibert Douglas] provided splendid and much </a:t>
            </a:r>
            <a:r>
              <a:rPr lang="en-US" dirty="0">
                <a:solidFill>
                  <a:schemeClr val="bg1"/>
                </a:solidFill>
              </a:rPr>
              <a:t>needed </a:t>
            </a:r>
            <a:r>
              <a:rPr lang="en-US" dirty="0"/>
              <a:t>evidence that women could be scientists…Almost fifty years on [in 1997], it is perhaps difficult for the current undergraduate, and graduate to appreciate the importance to our intellectual development in the pre-feminist era provided by a dean such as Dr. Douglas.” </a:t>
            </a:r>
          </a:p>
          <a:p>
            <a:endParaRPr lang="en-US" dirty="0"/>
          </a:p>
          <a:p>
            <a:r>
              <a:rPr lang="en-US" dirty="0"/>
              <a:t>- </a:t>
            </a:r>
            <a:r>
              <a:rPr lang="en-CA" dirty="0" err="1"/>
              <a:t>Llewellya</a:t>
            </a:r>
            <a:r>
              <a:rPr lang="en-CA" dirty="0"/>
              <a:t> Hillis, BAH, PhD, DSc</a:t>
            </a:r>
            <a:endParaRPr lang="en-US" dirty="0"/>
          </a:p>
        </p:txBody>
      </p:sp>
      <p:sp>
        <p:nvSpPr>
          <p:cNvPr id="7" name="TextBox 6">
            <a:extLst>
              <a:ext uri="{FF2B5EF4-FFF2-40B4-BE49-F238E27FC236}">
                <a16:creationId xmlns:a16="http://schemas.microsoft.com/office/drawing/2014/main" id="{E7C96CD0-C470-BAE0-FAA0-64E48A0854C4}"/>
              </a:ext>
            </a:extLst>
          </p:cNvPr>
          <p:cNvSpPr txBox="1"/>
          <p:nvPr/>
        </p:nvSpPr>
        <p:spPr>
          <a:xfrm>
            <a:off x="190501" y="917657"/>
            <a:ext cx="6978395" cy="5596789"/>
          </a:xfrm>
          <a:prstGeom prst="rect">
            <a:avLst/>
          </a:prstGeom>
          <a:noFill/>
        </p:spPr>
        <p:txBody>
          <a:bodyPr wrap="square" rtlCol="0">
            <a:spAutoFit/>
          </a:bodyPr>
          <a:lstStyle/>
          <a:p>
            <a:pPr marL="285750" lvl="0" indent="-285750" fontAlgn="base">
              <a:lnSpc>
                <a:spcPct val="150000"/>
              </a:lnSpc>
              <a:buFont typeface="Arial" panose="020B0604020202020204" pitchFamily="34" charset="0"/>
              <a:buChar char="•"/>
            </a:pPr>
            <a:r>
              <a:rPr lang="en-CA" sz="1600" dirty="0"/>
              <a:t>Despite the fact that both the study of physics and women were on the periphery at Queen’s, they both became the centre of salient cultural and intellectual challenges and changes at Queen’s. </a:t>
            </a:r>
          </a:p>
          <a:p>
            <a:pPr marL="285750" lvl="0" indent="-285750" fontAlgn="base">
              <a:lnSpc>
                <a:spcPct val="150000"/>
              </a:lnSpc>
              <a:buFont typeface="Arial" panose="020B0604020202020204" pitchFamily="34" charset="0"/>
              <a:buChar char="•"/>
            </a:pPr>
            <a:r>
              <a:rPr lang="en-CA" sz="1600" dirty="0"/>
              <a:t>Physics was secularized and its presence no longer needed religious arguments to justify its inclusion. It persisted despite undermining the liberal arts and divinity-focussed reputation at Queen’s.</a:t>
            </a:r>
          </a:p>
          <a:p>
            <a:pPr marL="285750" lvl="0" indent="-285750" fontAlgn="base">
              <a:lnSpc>
                <a:spcPct val="150000"/>
              </a:lnSpc>
              <a:buFont typeface="Arial" panose="020B0604020202020204" pitchFamily="34" charset="0"/>
              <a:buChar char="•"/>
            </a:pPr>
            <a:r>
              <a:rPr lang="en-CA" sz="1600" dirty="0"/>
              <a:t>Women were the forces of challenge and change, physics was the site of it. Broadly speaking, women challenged and changed the intellectual culture of Queen’s, which was based on a masculine and humanist ethos. </a:t>
            </a:r>
          </a:p>
          <a:p>
            <a:pPr marL="285750" lvl="0" indent="-285750" fontAlgn="base">
              <a:lnSpc>
                <a:spcPct val="150000"/>
              </a:lnSpc>
              <a:buFont typeface="Arial" panose="020B0604020202020204" pitchFamily="34" charset="0"/>
              <a:buChar char="•"/>
            </a:pPr>
            <a:r>
              <a:rPr lang="en-CA" sz="1600" dirty="0"/>
              <a:t>Women also challenged long held social paradigms that extended beyond Queen’s, namely the Victorian paradigm of separate social spheres. Women were no longer confined to the domestic sphere after they established themselves at this university.</a:t>
            </a:r>
          </a:p>
          <a:p>
            <a:pPr marL="285750" lvl="0" indent="-285750" fontAlgn="base">
              <a:lnSpc>
                <a:spcPct val="150000"/>
              </a:lnSpc>
              <a:buFont typeface="Arial" panose="020B0604020202020204" pitchFamily="34" charset="0"/>
              <a:buChar char="•"/>
            </a:pPr>
            <a:r>
              <a:rPr lang="en-CA" sz="1600" dirty="0"/>
              <a:t>More research is needed to determine how this process unfolded at other Ontario universities, including Toronto, Guelph, McMaster, and Western.</a:t>
            </a:r>
          </a:p>
        </p:txBody>
      </p:sp>
    </p:spTree>
    <p:extLst>
      <p:ext uri="{BB962C8B-B14F-4D97-AF65-F5344CB8AC3E}">
        <p14:creationId xmlns:p14="http://schemas.microsoft.com/office/powerpoint/2010/main" val="1086799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2E2B68-D8ED-FEEE-B5A0-8484370FD809}"/>
              </a:ext>
            </a:extLst>
          </p:cNvPr>
          <p:cNvSpPr txBox="1"/>
          <p:nvPr/>
        </p:nvSpPr>
        <p:spPr>
          <a:xfrm>
            <a:off x="0" y="70337"/>
            <a:ext cx="12192000" cy="523220"/>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Presentation Bibliography</a:t>
            </a:r>
          </a:p>
        </p:txBody>
      </p:sp>
      <p:sp>
        <p:nvSpPr>
          <p:cNvPr id="3" name="TextBox 2">
            <a:extLst>
              <a:ext uri="{FF2B5EF4-FFF2-40B4-BE49-F238E27FC236}">
                <a16:creationId xmlns:a16="http://schemas.microsoft.com/office/drawing/2014/main" id="{99C2FE46-CC40-DF16-62C4-C3E759F05939}"/>
              </a:ext>
            </a:extLst>
          </p:cNvPr>
          <p:cNvSpPr txBox="1"/>
          <p:nvPr/>
        </p:nvSpPr>
        <p:spPr>
          <a:xfrm>
            <a:off x="515815" y="671691"/>
            <a:ext cx="10621108" cy="6186309"/>
          </a:xfrm>
          <a:prstGeom prst="rect">
            <a:avLst/>
          </a:prstGeom>
          <a:noFill/>
        </p:spPr>
        <p:txBody>
          <a:bodyPr wrap="square" rtlCol="0">
            <a:spAutoFit/>
          </a:bodyPr>
          <a:lstStyle/>
          <a:p>
            <a:r>
              <a:rPr lang="en-CA" dirty="0">
                <a:latin typeface="Times New Roman" panose="02020603050405020304" pitchFamily="18" charset="0"/>
                <a:cs typeface="Times New Roman" panose="02020603050405020304" pitchFamily="18" charset="0"/>
              </a:rPr>
              <a:t>Primary Sources</a:t>
            </a:r>
            <a:br>
              <a:rPr lang="en-CA" b="0" dirty="0">
                <a:effectLst/>
                <a:latin typeface="Times New Roman" panose="02020603050405020304" pitchFamily="18" charset="0"/>
                <a:cs typeface="Times New Roman" panose="02020603050405020304" pitchFamily="18" charset="0"/>
              </a:rPr>
            </a:br>
            <a:endParaRPr lang="en-CA" b="0" dirty="0">
              <a:effectLst/>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Douglas, Allie Vibert, </a:t>
            </a:r>
            <a:r>
              <a:rPr lang="en-CA" i="1" dirty="0">
                <a:latin typeface="Times New Roman" panose="02020603050405020304" pitchFamily="18" charset="0"/>
                <a:cs typeface="Times New Roman" panose="02020603050405020304" pitchFamily="18" charset="0"/>
              </a:rPr>
              <a:t>Pilgrims Were We All.</a:t>
            </a:r>
            <a:r>
              <a:rPr lang="en-CA" dirty="0">
                <a:latin typeface="Times New Roman" panose="02020603050405020304" pitchFamily="18" charset="0"/>
                <a:cs typeface="Times New Roman" panose="02020603050405020304" pitchFamily="18" charset="0"/>
              </a:rPr>
              <a:t> Unpublished memoirs of Allie Vibert Douglas. Queen’s University Archives, c. 1970s-1980s.</a:t>
            </a:r>
            <a:endParaRPr lang="en-CA" b="0" dirty="0">
              <a:effectLst/>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Douglas, Allie Vibert. </a:t>
            </a:r>
            <a:r>
              <a:rPr lang="en-CA" i="1" dirty="0">
                <a:latin typeface="Times New Roman" panose="02020603050405020304" pitchFamily="18" charset="0"/>
                <a:cs typeface="Times New Roman" panose="02020603050405020304" pitchFamily="18" charset="0"/>
              </a:rPr>
              <a:t>Personal Correspondence</a:t>
            </a:r>
            <a:r>
              <a:rPr lang="en-CA" dirty="0">
                <a:latin typeface="Times New Roman" panose="02020603050405020304" pitchFamily="18" charset="0"/>
                <a:cs typeface="Times New Roman" panose="02020603050405020304" pitchFamily="18" charset="0"/>
              </a:rPr>
              <a:t>. Unpublished correspondence of Allie Vibert Douglas. Queen’s University Archives, 1937-1972.</a:t>
            </a:r>
            <a:endParaRPr lang="en-CA" b="0" dirty="0">
              <a:effectLst/>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Issues from </a:t>
            </a:r>
            <a:r>
              <a:rPr lang="en-CA" i="1" dirty="0">
                <a:latin typeface="Times New Roman" panose="02020603050405020304" pitchFamily="18" charset="0"/>
                <a:cs typeface="Times New Roman" panose="02020603050405020304" pitchFamily="18" charset="0"/>
              </a:rPr>
              <a:t>The Queen’s Journal</a:t>
            </a:r>
            <a:endParaRPr lang="en-CA" b="0" dirty="0">
              <a:effectLst/>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Issues from </a:t>
            </a:r>
            <a:r>
              <a:rPr lang="en-CA" i="1" dirty="0">
                <a:latin typeface="Times New Roman" panose="02020603050405020304" pitchFamily="18" charset="0"/>
                <a:cs typeface="Times New Roman" panose="02020603050405020304" pitchFamily="18" charset="0"/>
              </a:rPr>
              <a:t>The Queen’s Principal Reports</a:t>
            </a:r>
            <a:endParaRPr lang="en-CA" b="0" dirty="0">
              <a:effectLst/>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Issues from </a:t>
            </a:r>
            <a:r>
              <a:rPr lang="en-CA" i="1" dirty="0">
                <a:latin typeface="Times New Roman" panose="02020603050405020304" pitchFamily="18" charset="0"/>
                <a:cs typeface="Times New Roman" panose="02020603050405020304" pitchFamily="18" charset="0"/>
              </a:rPr>
              <a:t>The Tricolour Yearbooks </a:t>
            </a:r>
            <a:br>
              <a:rPr lang="en-CA" b="0" dirty="0">
                <a:effectLst/>
                <a:latin typeface="Times New Roman" panose="02020603050405020304" pitchFamily="18" charset="0"/>
                <a:cs typeface="Times New Roman" panose="02020603050405020304" pitchFamily="18" charset="0"/>
              </a:rPr>
            </a:br>
            <a:endParaRPr lang="en-CA" b="0" dirty="0">
              <a:effectLst/>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Scholarship</a:t>
            </a:r>
            <a:br>
              <a:rPr lang="en-CA" b="0" dirty="0">
                <a:effectLst/>
                <a:latin typeface="Times New Roman" panose="02020603050405020304" pitchFamily="18" charset="0"/>
                <a:cs typeface="Times New Roman" panose="02020603050405020304" pitchFamily="18" charset="0"/>
              </a:rPr>
            </a:br>
            <a:endParaRPr lang="en-CA" b="0" dirty="0">
              <a:effectLst/>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Garvie, Maureen, Jennifer J. Johnson, and Queen’s University . Alumni Association. Committee on Women’s Affairs. </a:t>
            </a:r>
            <a:r>
              <a:rPr lang="en-CA" i="1" dirty="0">
                <a:latin typeface="Times New Roman" panose="02020603050405020304" pitchFamily="18" charset="0"/>
                <a:cs typeface="Times New Roman" panose="02020603050405020304" pitchFamily="18" charset="0"/>
              </a:rPr>
              <a:t>Their Leaven of Influence : Deans of Women at Queen’s University, 1916-1996</a:t>
            </a:r>
            <a:r>
              <a:rPr lang="en-CA" dirty="0">
                <a:latin typeface="Times New Roman" panose="02020603050405020304" pitchFamily="18" charset="0"/>
                <a:cs typeface="Times New Roman" panose="02020603050405020304" pitchFamily="18" charset="0"/>
              </a:rPr>
              <a:t>. Queen’s University Alumni Association, Committee on Women’s Affairs, 1999.</a:t>
            </a:r>
          </a:p>
          <a:p>
            <a:endParaRPr lang="en-CA" b="0" dirty="0">
              <a:effectLst/>
              <a:latin typeface="Times New Roman" panose="02020603050405020304" pitchFamily="18" charset="0"/>
              <a:cs typeface="Times New Roman" panose="02020603050405020304" pitchFamily="18" charset="0"/>
            </a:endParaRPr>
          </a:p>
          <a:p>
            <a:r>
              <a:rPr lang="en-CA" dirty="0" err="1">
                <a:latin typeface="Times New Roman" panose="02020603050405020304" pitchFamily="18" charset="0"/>
                <a:cs typeface="Times New Roman" panose="02020603050405020304" pitchFamily="18" charset="0"/>
              </a:rPr>
              <a:t>Neatby</a:t>
            </a:r>
            <a:r>
              <a:rPr lang="en-CA" dirty="0">
                <a:latin typeface="Times New Roman" panose="02020603050405020304" pitchFamily="18" charset="0"/>
                <a:cs typeface="Times New Roman" panose="02020603050405020304" pitchFamily="18" charset="0"/>
              </a:rPr>
              <a:t>, Hilda, Frederick W. Gibson, and Roger Graham. </a:t>
            </a:r>
            <a:r>
              <a:rPr lang="en-CA" i="1" dirty="0">
                <a:latin typeface="Times New Roman" panose="02020603050405020304" pitchFamily="18" charset="0"/>
                <a:cs typeface="Times New Roman" panose="02020603050405020304" pitchFamily="18" charset="0"/>
              </a:rPr>
              <a:t>To Strive, to Seek, to Find and Not to Yield, 1841-1917</a:t>
            </a:r>
            <a:r>
              <a:rPr lang="en-CA" dirty="0">
                <a:latin typeface="Times New Roman" panose="02020603050405020304" pitchFamily="18" charset="0"/>
                <a:cs typeface="Times New Roman" panose="02020603050405020304" pitchFamily="18" charset="0"/>
              </a:rPr>
              <a:t>. 1st ed. McGill-Queen’s University Press, 1978. </a:t>
            </a:r>
            <a:r>
              <a:rPr lang="en-CA" u="sng" dirty="0">
                <a:latin typeface="Times New Roman" panose="02020603050405020304" pitchFamily="18" charset="0"/>
                <a:cs typeface="Times New Roman" panose="02020603050405020304" pitchFamily="18" charset="0"/>
                <a:hlinkClick r:id="rId2"/>
              </a:rPr>
              <a:t>https://doi.org/10.1515/9780773560741</a:t>
            </a:r>
            <a:r>
              <a:rPr lang="en-CA" dirty="0">
                <a:latin typeface="Times New Roman" panose="02020603050405020304" pitchFamily="18" charset="0"/>
                <a:cs typeface="Times New Roman" panose="02020603050405020304" pitchFamily="18" charset="0"/>
              </a:rPr>
              <a:t>.</a:t>
            </a:r>
          </a:p>
          <a:p>
            <a:endParaRPr lang="en-CA" b="0" dirty="0">
              <a:effectLst/>
              <a:latin typeface="Times New Roman" panose="02020603050405020304" pitchFamily="18" charset="0"/>
              <a:cs typeface="Times New Roman" panose="02020603050405020304" pitchFamily="18" charset="0"/>
            </a:endParaRPr>
          </a:p>
          <a:p>
            <a:r>
              <a:rPr lang="en-CA" dirty="0" err="1">
                <a:latin typeface="Times New Roman" panose="02020603050405020304" pitchFamily="18" charset="0"/>
                <a:cs typeface="Times New Roman" panose="02020603050405020304" pitchFamily="18" charset="0"/>
              </a:rPr>
              <a:t>Neatby</a:t>
            </a:r>
            <a:r>
              <a:rPr lang="en-CA" dirty="0">
                <a:latin typeface="Times New Roman" panose="02020603050405020304" pitchFamily="18" charset="0"/>
                <a:cs typeface="Times New Roman" panose="02020603050405020304" pitchFamily="18" charset="0"/>
              </a:rPr>
              <a:t>, Hilda. </a:t>
            </a:r>
            <a:r>
              <a:rPr lang="en-CA" i="1" dirty="0">
                <a:latin typeface="Times New Roman" panose="02020603050405020304" pitchFamily="18" charset="0"/>
                <a:cs typeface="Times New Roman" panose="02020603050405020304" pitchFamily="18" charset="0"/>
              </a:rPr>
              <a:t>To Serve and yet Be Free, 1917-1961</a:t>
            </a:r>
            <a:r>
              <a:rPr lang="en-CA" dirty="0">
                <a:latin typeface="Times New Roman" panose="02020603050405020304" pitchFamily="18" charset="0"/>
                <a:cs typeface="Times New Roman" panose="02020603050405020304" pitchFamily="18" charset="0"/>
              </a:rPr>
              <a:t>. 1st ed. McGill-Queen’s University Press, 1983. </a:t>
            </a:r>
            <a:r>
              <a:rPr lang="en-CA" u="sng" dirty="0">
                <a:latin typeface="Times New Roman" panose="02020603050405020304" pitchFamily="18" charset="0"/>
                <a:cs typeface="Times New Roman" panose="02020603050405020304" pitchFamily="18" charset="0"/>
                <a:hlinkClick r:id="rId3"/>
              </a:rPr>
              <a:t>https://doi.org/10.1515/9780773560802</a:t>
            </a:r>
            <a:r>
              <a:rPr lang="en-CA" dirty="0">
                <a:latin typeface="Times New Roman" panose="02020603050405020304" pitchFamily="18" charset="0"/>
                <a:cs typeface="Times New Roman" panose="02020603050405020304" pitchFamily="18" charset="0"/>
              </a:rPr>
              <a:t>.</a:t>
            </a:r>
            <a:br>
              <a:rPr lang="en-CA"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4773611"/>
      </p:ext>
    </p:extLst>
  </p:cSld>
  <p:clrMapOvr>
    <a:masterClrMapping/>
  </p:clrMapOvr>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373</TotalTime>
  <Words>1388</Words>
  <Application>Microsoft Macintosh PowerPoint</Application>
  <PresentationFormat>Widescreen</PresentationFormat>
  <Paragraphs>82</Paragraphs>
  <Slides>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Aptos Display</vt:lpstr>
      <vt:lpstr>Arial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Allie Butler</dc:creator>
  <cp:lastModifiedBy>Allie Butler</cp:lastModifiedBy>
  <cp:revision>3</cp:revision>
  <dcterms:created xsi:type="dcterms:W3CDTF">2026-08-12T15:31:46Z</dcterms:created>
  <dcterms:modified xsi:type="dcterms:W3CDTF">2026-08-13T04:09:31Z</dcterms:modified>
</cp:coreProperties>
</file>