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52" r:id="rId6"/>
    <p:sldId id="348" r:id="rId7"/>
    <p:sldId id="349" r:id="rId8"/>
    <p:sldId id="350" r:id="rId9"/>
    <p:sldId id="351" r:id="rId10"/>
    <p:sldId id="321" r:id="rId11"/>
    <p:sldId id="317" r:id="rId12"/>
    <p:sldId id="353" r:id="rId13"/>
    <p:sldId id="354" r:id="rId14"/>
    <p:sldId id="347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1pPr>
    <a:lvl2pPr marL="0" marR="0" indent="228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2pPr>
    <a:lvl3pPr marL="0" marR="0" indent="457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3pPr>
    <a:lvl4pPr marL="0" marR="0" indent="685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4pPr>
    <a:lvl5pPr marL="0" marR="0" indent="9144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5pPr>
    <a:lvl6pPr marL="0" marR="0" indent="11430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6pPr>
    <a:lvl7pPr marL="0" marR="0" indent="13716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7pPr>
    <a:lvl8pPr marL="0" marR="0" indent="16002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8pPr>
    <a:lvl9pPr marL="0" marR="0" indent="1828800" algn="l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uli Regular"/>
        <a:ea typeface="Muli Regular"/>
        <a:cs typeface="Muli Regular"/>
        <a:sym typeface="Muli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25E22-9A4D-4A1E-24E9-6AAAE5D630D2}" v="267" dt="2024-07-31T02:40:53.38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4"/>
    <p:restoredTop sz="94646"/>
  </p:normalViewPr>
  <p:slideViewPr>
    <p:cSldViewPr snapToGrid="0">
      <p:cViewPr varScale="1">
        <p:scale>
          <a:sx n="51" d="100"/>
          <a:sy n="51" d="100"/>
        </p:scale>
        <p:origin x="26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7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71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231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O_Presentation_16x9_Title.jpg" descr="SNO_Presentation_16x9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2018/01/01"/>
          <p:cNvSpPr txBox="1">
            <a:spLocks noGrp="1"/>
          </p:cNvSpPr>
          <p:nvPr>
            <p:ph type="body" sz="quarter" idx="13"/>
          </p:nvPr>
        </p:nvSpPr>
        <p:spPr>
          <a:xfrm>
            <a:off x="2656129" y="2098079"/>
            <a:ext cx="6998062" cy="696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SzTx/>
              <a:buNone/>
              <a:defRPr sz="3200">
                <a:solidFill>
                  <a:srgbClr val="0076BD"/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r>
              <a:t>2018/01/01</a:t>
            </a:r>
          </a:p>
        </p:txBody>
      </p:sp>
      <p:sp>
        <p:nvSpPr>
          <p:cNvPr id="14" name="Line"/>
          <p:cNvSpPr/>
          <p:nvPr/>
        </p:nvSpPr>
        <p:spPr>
          <a:xfrm flipV="1">
            <a:off x="2745522" y="8348211"/>
            <a:ext cx="2451751" cy="1"/>
          </a:xfrm>
          <a:prstGeom prst="line">
            <a:avLst/>
          </a:prstGeom>
          <a:ln w="101600">
            <a:solidFill>
              <a:srgbClr val="0076BD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Jane Doe…"/>
          <p:cNvSpPr txBox="1">
            <a:spLocks noGrp="1"/>
          </p:cNvSpPr>
          <p:nvPr>
            <p:ph type="body" sz="quarter" idx="14"/>
          </p:nvPr>
        </p:nvSpPr>
        <p:spPr>
          <a:xfrm>
            <a:off x="2651978" y="8786812"/>
            <a:ext cx="14466769" cy="1500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t>Jane Doe</a:t>
            </a:r>
          </a:p>
          <a:p>
            <a:pPr marL="0" indent="0">
              <a:buSzTx/>
              <a:buNone/>
              <a:defRPr sz="4500">
                <a:solidFill>
                  <a:srgbClr val="5A676F"/>
                </a:solidFill>
              </a:defRPr>
            </a:pPr>
            <a:r>
              <a:t>Senior Position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532888" y="3409711"/>
            <a:ext cx="18962936" cy="4407501"/>
          </a:xfrm>
          <a:prstGeom prst="rect">
            <a:avLst/>
          </a:prstGeom>
        </p:spPr>
        <p:txBody>
          <a:bodyPr/>
          <a:lstStyle>
            <a:lvl1pPr>
              <a:defRPr sz="16000">
                <a:solidFill>
                  <a:srgbClr val="0076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8521" y="13073062"/>
            <a:ext cx="748717" cy="775104"/>
          </a:xfrm>
          <a:prstGeom prst="rect">
            <a:avLst/>
          </a:prstGeom>
        </p:spPr>
        <p:txBody>
          <a:bodyPr wrap="none"/>
          <a:lstStyle>
            <a:lvl1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"/>
          <p:cNvSpPr txBox="1">
            <a:spLocks noGrp="1"/>
          </p:cNvSpPr>
          <p:nvPr>
            <p:ph type="body" sz="quarter" idx="13"/>
          </p:nvPr>
        </p:nvSpPr>
        <p:spPr>
          <a:xfrm>
            <a:off x="2687034" y="5219194"/>
            <a:ext cx="13112403" cy="58737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</a:lvl1pPr>
          </a:lstStyle>
          <a:p>
            <a:r>
              <a:t>Text</a:t>
            </a:r>
          </a:p>
        </p:txBody>
      </p:sp>
      <p:pic>
        <p:nvPicPr>
          <p:cNvPr id="35" name="SNO_Presentation_DesignDots_Colour.png" descr="SNO_Presentation_DesignDots_Col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12" y="12489020"/>
            <a:ext cx="15279625" cy="131766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2670175" y="1715823"/>
            <a:ext cx="13112403" cy="28385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Line"/>
          <p:cNvSpPr/>
          <p:nvPr/>
        </p:nvSpPr>
        <p:spPr>
          <a:xfrm flipV="1">
            <a:off x="2732822" y="4718194"/>
            <a:ext cx="2451751" cy="1"/>
          </a:xfrm>
          <a:prstGeom prst="line">
            <a:avLst/>
          </a:prstGeom>
          <a:ln w="101600">
            <a:solidFill>
              <a:schemeClr val="accent1">
                <a:hueOff val="48339"/>
                <a:lumOff val="-1287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chemeClr val="accent1">
            <a:hueOff val="48339"/>
            <a:lumOff val="-128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“Nequi con nobis et reribus qui dunti ium 78% qui.”"/>
          <p:cNvSpPr txBox="1">
            <a:spLocks noGrp="1"/>
          </p:cNvSpPr>
          <p:nvPr>
            <p:ph type="body" sz="quarter" idx="13"/>
          </p:nvPr>
        </p:nvSpPr>
        <p:spPr>
          <a:xfrm>
            <a:off x="14047375" y="4535580"/>
            <a:ext cx="7671817" cy="5689614"/>
          </a:xfrm>
          <a:prstGeom prst="rect">
            <a:avLst/>
          </a:prstGeom>
        </p:spPr>
        <p:txBody>
          <a:bodyPr/>
          <a:lstStyle>
            <a:lvl1pPr marL="0" indent="0" defTabSz="411479">
              <a:buSzTx/>
              <a:buNone/>
              <a:defRPr sz="7168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Rectangle"/>
          <p:cNvSpPr>
            <a:spLocks noGrp="1"/>
          </p:cNvSpPr>
          <p:nvPr>
            <p:ph type="body" sz="half" idx="14"/>
          </p:nvPr>
        </p:nvSpPr>
        <p:spPr>
          <a:xfrm>
            <a:off x="3048000" y="0"/>
            <a:ext cx="7976165" cy="13716000"/>
          </a:xfrm>
          <a:prstGeom prst="rect">
            <a:avLst/>
          </a:prstGeom>
          <a:solidFill>
            <a:srgbClr val="D6D5D5"/>
          </a:solidFill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/>
              <a:t>Click to edit Master text styles</a:t>
            </a:r>
          </a:p>
        </p:txBody>
      </p:sp>
      <p:pic>
        <p:nvPicPr>
          <p:cNvPr id="70" name="SNO_ID_White.png" descr="SNO_ID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943" y="956188"/>
            <a:ext cx="2205299" cy="11026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- Jane Doe"/>
          <p:cNvSpPr txBox="1">
            <a:spLocks noGrp="1"/>
          </p:cNvSpPr>
          <p:nvPr>
            <p:ph type="body" sz="quarter" idx="15"/>
          </p:nvPr>
        </p:nvSpPr>
        <p:spPr>
          <a:xfrm>
            <a:off x="14047375" y="9145124"/>
            <a:ext cx="7976165" cy="65087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DSC_1234_Edited_CLR.jpg"/>
          <p:cNvSpPr>
            <a:spLocks noGrp="1"/>
          </p:cNvSpPr>
          <p:nvPr>
            <p:ph type="pic" idx="16"/>
          </p:nvPr>
        </p:nvSpPr>
        <p:spPr>
          <a:xfrm>
            <a:off x="0" y="-11"/>
            <a:ext cx="11960353" cy="137160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3" name="Triangle"/>
          <p:cNvSpPr/>
          <p:nvPr/>
        </p:nvSpPr>
        <p:spPr>
          <a:xfrm rot="2700000">
            <a:off x="11723320" y="6328731"/>
            <a:ext cx="1058538" cy="1058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hueOff val="48339"/>
              <a:lumOff val="-12879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E1C7E1-DB52-A6C1-661B-74B0653AE8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21638" y="12673581"/>
            <a:ext cx="9193911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2023/08/07 LGNS Seminar - Jodi Cooley - SNOLAB</a:t>
            </a:r>
          </a:p>
        </p:txBody>
      </p:sp>
    </p:spTree>
    <p:extLst>
      <p:ext uri="{BB962C8B-B14F-4D97-AF65-F5344CB8AC3E}">
        <p14:creationId xmlns:p14="http://schemas.microsoft.com/office/powerpoint/2010/main" val="4126472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071319" y="1715823"/>
            <a:ext cx="7671817" cy="3872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NO_ID_Colour.png" descr="SNO_ID_Colou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943" y="914400"/>
            <a:ext cx="2121695" cy="10721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216383"/>
            <a:ext cx="977266" cy="8413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 algn="r">
              <a:lnSpc>
                <a:spcPct val="100000"/>
              </a:lnSpc>
              <a:defRPr sz="4200">
                <a:solidFill>
                  <a:schemeClr val="accent1">
                    <a:hueOff val="48339"/>
                    <a:lumOff val="-12879"/>
                  </a:schemeClr>
                </a:solidFill>
                <a:latin typeface="+mn-lt"/>
                <a:ea typeface="+mn-ea"/>
                <a:cs typeface="+mn-cs"/>
                <a:sym typeface="Lota Grotesqu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marL="0" marR="0" indent="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l" defTabSz="8215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chemeClr val="accent1">
              <a:hueOff val="48339"/>
              <a:lumOff val="-12879"/>
            </a:schemeClr>
          </a:solidFill>
          <a:uFillTx/>
          <a:latin typeface="+mn-lt"/>
          <a:ea typeface="+mn-ea"/>
          <a:cs typeface="+mn-cs"/>
          <a:sym typeface="Lota Grotesque Bold"/>
        </a:defRPr>
      </a:lvl9pPr>
    </p:titleStyle>
    <p:bodyStyle>
      <a:lvl1pPr marL="388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8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1pPr>
      <a:lvl2pPr marL="833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2pPr>
      <a:lvl3pPr marL="1277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3pPr>
      <a:lvl4pPr marL="1722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4pPr>
      <a:lvl5pPr marL="2166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5pPr>
      <a:lvl6pPr marL="2611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6pPr>
      <a:lvl7pPr marL="3055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7pPr>
      <a:lvl8pPr marL="35004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8pPr>
      <a:lvl9pPr marL="3944937" marR="0" indent="-388937" algn="l" defTabSz="821531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Muli Regular"/>
          <a:ea typeface="Muli Regular"/>
          <a:cs typeface="Muli Regular"/>
          <a:sym typeface="Muli Regular"/>
        </a:defRPr>
      </a:lvl9pPr>
    </p:bodyStyle>
    <p:otherStyle>
      <a:lvl1pPr marL="0" marR="0" indent="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1pPr>
      <a:lvl2pPr marL="0" marR="0" indent="228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2pPr>
      <a:lvl3pPr marL="0" marR="0" indent="457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3pPr>
      <a:lvl4pPr marL="0" marR="0" indent="685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4pPr>
      <a:lvl5pPr marL="0" marR="0" indent="9144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5pPr>
      <a:lvl6pPr marL="0" marR="0" indent="11430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6pPr>
      <a:lvl7pPr marL="0" marR="0" indent="13716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7pPr>
      <a:lvl8pPr marL="0" marR="0" indent="16002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8pPr>
      <a:lvl9pPr marL="0" marR="0" indent="1828800" algn="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ota Grotesqu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nolab.sharepoint.com/sites/EHSTrai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2018/01/01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Muli"/>
              </a:rPr>
              <a:t>SEF/EAC– July 2024</a:t>
            </a:r>
            <a:endParaRPr dirty="0">
              <a:latin typeface="Muli"/>
            </a:endParaRPr>
          </a:p>
        </p:txBody>
      </p:sp>
      <p:sp>
        <p:nvSpPr>
          <p:cNvPr id="128" name="Jane Doe…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4500">
                <a:solidFill>
                  <a:schemeClr val="accent1">
                    <a:hueOff val="48339"/>
                    <a:lumOff val="-12879"/>
                  </a:schemeClr>
                </a:solidFill>
                <a:latin typeface="Muli Bold"/>
                <a:ea typeface="Muli Bold"/>
                <a:cs typeface="Muli Bold"/>
                <a:sym typeface="Muli Bold"/>
              </a:defRPr>
            </a:pPr>
            <a:r>
              <a:rPr lang="en-US" dirty="0">
                <a:latin typeface="Muli"/>
              </a:rPr>
              <a:t>Samantha </a:t>
            </a:r>
            <a:r>
              <a:rPr lang="en-US" err="1">
                <a:latin typeface="Muli"/>
              </a:rPr>
              <a:t>Kuula</a:t>
            </a:r>
            <a:r>
              <a:rPr lang="en-US" dirty="0">
                <a:latin typeface="Muli"/>
              </a:rPr>
              <a:t> </a:t>
            </a:r>
            <a:endParaRPr lang="en-US">
              <a:latin typeface="Muli"/>
            </a:endParaRPr>
          </a:p>
          <a:p>
            <a:pPr marL="0" indent="0">
              <a:lnSpc>
                <a:spcPct val="100000"/>
              </a:lnSpc>
              <a:buSzTx/>
              <a:buNone/>
              <a:defRPr sz="4200">
                <a:solidFill>
                  <a:srgbClr val="5A676F"/>
                </a:solidFill>
              </a:defRPr>
            </a:pPr>
            <a:r>
              <a:rPr lang="en-CA" dirty="0">
                <a:latin typeface="Muli"/>
              </a:rPr>
              <a:t>Director</a:t>
            </a:r>
            <a:endParaRPr dirty="0">
              <a:latin typeface="Muli"/>
            </a:endParaRPr>
          </a:p>
        </p:txBody>
      </p:sp>
      <p:sp>
        <p:nvSpPr>
          <p:cNvPr id="129" name="Presentation…"/>
          <p:cNvSpPr txBox="1">
            <a:spLocks noGrp="1"/>
          </p:cNvSpPr>
          <p:nvPr>
            <p:ph type="ctrTitle"/>
          </p:nvPr>
        </p:nvSpPr>
        <p:spPr>
          <a:xfrm>
            <a:off x="2535237" y="3409711"/>
            <a:ext cx="18962937" cy="4407501"/>
          </a:xfrm>
          <a:prstGeom prst="rect">
            <a:avLst/>
          </a:prstGeom>
        </p:spPr>
        <p:txBody>
          <a:bodyPr/>
          <a:lstStyle/>
          <a:p>
            <a:pPr defTabSz="731162">
              <a:defRPr sz="14239"/>
            </a:pPr>
            <a:r>
              <a:rPr lang="en-CA" dirty="0">
                <a:latin typeface="Muli" charset="0"/>
                <a:ea typeface="Muli" charset="0"/>
                <a:cs typeface="Muli" charset="0"/>
              </a:rPr>
              <a:t>Corporate Services Division </a:t>
            </a:r>
            <a:endParaRPr dirty="0">
              <a:latin typeface="Muli" charset="0"/>
              <a:ea typeface="Muli" charset="0"/>
              <a:cs typeface="Muli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22300C44-716D-1266-8059-289AF8A10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55" y="870"/>
            <a:ext cx="10207082" cy="13805786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C1C2809-0F77-F1B1-04EA-81988E1E3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035" y="6851541"/>
            <a:ext cx="8258397" cy="650048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2C8244A-6B28-5F98-05AC-9B8D1FAF6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828" y="355767"/>
            <a:ext cx="8145574" cy="63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518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71437" tIns="71437" rIns="71437" bIns="71437" anchor="t">
            <a:normAutofit/>
          </a:bodyPr>
          <a:lstStyle/>
          <a:p>
            <a:r>
              <a:rPr lang="en-US" dirty="0">
                <a:latin typeface="Muli"/>
              </a:rPr>
              <a:t>EDI Support</a:t>
            </a:r>
          </a:p>
        </p:txBody>
      </p:sp>
      <p:pic>
        <p:nvPicPr>
          <p:cNvPr id="4" name="Picture 3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251A5AAB-7253-8E95-C1CB-73C37D015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79" y="3121986"/>
            <a:ext cx="13164961" cy="8636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AD0CE-5DC0-8E01-9C56-B7FE606446CF}"/>
              </a:ext>
            </a:extLst>
          </p:cNvPr>
          <p:cNvSpPr txBox="1"/>
          <p:nvPr/>
        </p:nvSpPr>
        <p:spPr>
          <a:xfrm>
            <a:off x="16258978" y="2752985"/>
            <a:ext cx="7024102" cy="4428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4000"/>
              <a:t>Qualtrics survey support </a:t>
            </a:r>
          </a:p>
          <a:p>
            <a:pPr marL="514350" indent="-514350">
              <a:buAutoNum type="arabicPeriod"/>
            </a:pPr>
            <a:r>
              <a:rPr lang="en-US" sz="4000"/>
              <a:t>Project Lifecycle support</a:t>
            </a:r>
          </a:p>
          <a:p>
            <a:pPr marL="514350" indent="-514350">
              <a:buAutoNum type="arabicPeriod"/>
            </a:pPr>
            <a:r>
              <a:rPr lang="en-US" sz="4000"/>
              <a:t>Knowledge keeper in house </a:t>
            </a:r>
          </a:p>
          <a:p>
            <a:pPr marL="514350" indent="-514350">
              <a:buAutoNum type="arabicPeriod"/>
            </a:pPr>
            <a:r>
              <a:rPr lang="en-US" sz="4000"/>
              <a:t>LinkedIn Learning </a:t>
            </a:r>
            <a:endParaRPr lang="en-US" sz="4000" dirty="0"/>
          </a:p>
          <a:p>
            <a:pPr marL="514350" indent="-514350">
              <a:buAutoNum type="arabicPeriod"/>
            </a:pPr>
            <a:r>
              <a:rPr lang="en-US" sz="4000"/>
              <a:t>EDI Committee </a:t>
            </a:r>
            <a:endParaRPr lang="en-US" sz="40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80583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047375" y="4535580"/>
            <a:ext cx="9828625" cy="5689614"/>
          </a:xfrm>
        </p:spPr>
        <p:txBody>
          <a:bodyPr/>
          <a:lstStyle/>
          <a:p>
            <a:pPr marL="857250" indent="-857250">
              <a:buFont typeface="Arial" charset="0"/>
              <a:buChar char="•"/>
            </a:pPr>
            <a:r>
              <a:rPr lang="en-US" dirty="0"/>
              <a:t>Site Access</a:t>
            </a:r>
          </a:p>
          <a:p>
            <a:pPr marL="857250" indent="-857250">
              <a:buFont typeface="Arial" charset="0"/>
              <a:buChar char="•"/>
            </a:pPr>
            <a:r>
              <a:rPr lang="en-US" dirty="0"/>
              <a:t>EHS STMS</a:t>
            </a:r>
          </a:p>
          <a:p>
            <a:pPr marL="857250" indent="-857250">
              <a:buFont typeface="Arial" charset="0"/>
              <a:buChar char="•"/>
            </a:pPr>
            <a:r>
              <a:rPr lang="en-US" dirty="0"/>
              <a:t>Cyber Event</a:t>
            </a:r>
          </a:p>
          <a:p>
            <a:pPr marL="857250" indent="-857250">
              <a:buFont typeface="Arial" charset="0"/>
              <a:buChar char="•"/>
            </a:pPr>
            <a:r>
              <a:rPr lang="en-US" dirty="0"/>
              <a:t>EDI support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person standing in front of a mural&#10;&#10;Description automatically generated"/>
          <p:cNvPicPr>
            <a:picLocks noGrp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r="206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70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C4CF-D502-AE36-080A-F0CFBB6931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3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584200"/>
            <a:ext cx="11988800" cy="8251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898" y="6107112"/>
            <a:ext cx="10030502" cy="6987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967">
            <a:off x="11168121" y="7985857"/>
            <a:ext cx="3560806" cy="17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211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96D2F-8E74-9434-0CCE-C18D22D2C8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4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0820400" y="2354155"/>
            <a:ext cx="12166600" cy="10633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Muli Regular"/>
              </a:rPr>
              <a:t>Highlights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5400" dirty="0"/>
              <a:t>Paperwork must be submitted 2 weeks prior to arrival on site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5400" dirty="0"/>
              <a:t>Vale is enforcing “No pass, No access”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5400" dirty="0"/>
              <a:t>There are new training requirements to access site (CAR, Environmental)</a:t>
            </a:r>
          </a:p>
          <a:p>
            <a:pPr marL="457200" marR="0" indent="-45720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5400" dirty="0"/>
              <a:t>All vehicles driven through the gate to the SNOLAB building must have a Vehicles Contractor Pass. </a:t>
            </a: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  <a:sym typeface="Muli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622299"/>
            <a:ext cx="9131300" cy="119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8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96D2F-8E74-9434-0CCE-C18D22D2C8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5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Docushare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85" y="2343150"/>
            <a:ext cx="13721215" cy="730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8321398"/>
            <a:ext cx="8813800" cy="466380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858000" y="6959600"/>
            <a:ext cx="8077200" cy="4089400"/>
          </a:xfrm>
          <a:prstGeom prst="straightConnector1">
            <a:avLst/>
          </a:prstGeom>
          <a:noFill/>
          <a:ln w="63500" cap="flat">
            <a:solidFill>
              <a:schemeClr val="accent5">
                <a:lumMod val="75000"/>
              </a:schemeClr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675292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96D2F-8E74-9434-0CCE-C18D22D2C8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6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SNOLAB Users </a:t>
            </a:r>
            <a:r>
              <a:rPr lang="en-US" dirty="0" err="1"/>
              <a:t>Sharepoint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9" y="2664586"/>
            <a:ext cx="15626461" cy="2392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95" y="5605390"/>
            <a:ext cx="5194329" cy="7521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80" y="5605390"/>
            <a:ext cx="7219332" cy="752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9" y="5583126"/>
            <a:ext cx="59182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06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4C0FB8-985E-527C-5F36-2B257B4A213C}"/>
              </a:ext>
            </a:extLst>
          </p:cNvPr>
          <p:cNvSpPr/>
          <p:nvPr/>
        </p:nvSpPr>
        <p:spPr>
          <a:xfrm>
            <a:off x="2220079" y="4078088"/>
            <a:ext cx="3172176" cy="8861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5" name="Example  title here"/>
          <p:cNvSpPr txBox="1">
            <a:spLocks noGrp="1"/>
          </p:cNvSpPr>
          <p:nvPr>
            <p:ph type="title"/>
          </p:nvPr>
        </p:nvSpPr>
        <p:spPr>
          <a:xfrm>
            <a:off x="2670175" y="1715823"/>
            <a:ext cx="16227425" cy="283856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n-US" b="1" dirty="0">
                <a:latin typeface="Muli" pitchFamily="2" charset="77"/>
              </a:rPr>
              <a:t>Why this Change ?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216383"/>
            <a:ext cx="977266" cy="79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b="1">
                <a:latin typeface="Muli" pitchFamily="2" charset="77"/>
              </a:rPr>
              <a:t>7</a:t>
            </a:fld>
            <a:endParaRPr b="1" dirty="0">
              <a:latin typeface="Muli" pitchFamily="2" charset="77"/>
            </a:endParaRPr>
          </a:p>
        </p:txBody>
      </p:sp>
      <p:sp>
        <p:nvSpPr>
          <p:cNvPr id="7" name="On prehent aped everio. Et audam voloreh enietusam fuga. Nequi con nobis doloressus et reribus qui dunti ium 78%…">
            <a:extLst>
              <a:ext uri="{FF2B5EF4-FFF2-40B4-BE49-F238E27FC236}">
                <a16:creationId xmlns:a16="http://schemas.microsoft.com/office/drawing/2014/main" id="{65AEA875-745B-4D39-8A4E-40117725353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977608" y="2644064"/>
            <a:ext cx="22972747" cy="100703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endParaRPr lang="en-US" sz="3400" b="0" dirty="0">
              <a:solidFill>
                <a:srgbClr val="000000"/>
              </a:solidFill>
              <a:effectLst/>
              <a:latin typeface="Muli"/>
            </a:endParaRPr>
          </a:p>
          <a:p>
            <a:pPr>
              <a:buClr>
                <a:srgbClr val="0076BD"/>
              </a:buClr>
              <a:buSzTx/>
            </a:pPr>
            <a:r>
              <a:rPr lang="en-US" sz="3400" b="0" dirty="0">
                <a:solidFill>
                  <a:srgbClr val="000000"/>
                </a:solidFill>
                <a:effectLst/>
                <a:latin typeface="Muli"/>
              </a:rPr>
              <a:t>Our previous system limitations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latin typeface="Muli"/>
              </a:rPr>
              <a:t>HRMS-Not a </a:t>
            </a:r>
            <a:r>
              <a:rPr lang="en-US" sz="3400" b="1" dirty="0">
                <a:latin typeface="Muli"/>
              </a:rPr>
              <a:t>safety training management system</a:t>
            </a:r>
            <a:r>
              <a:rPr lang="en-US" sz="3400" dirty="0">
                <a:latin typeface="Muli"/>
              </a:rPr>
              <a:t>, challenges with record keeping and tracking the  trainings.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b="1" dirty="0">
                <a:latin typeface="Muli"/>
              </a:rPr>
              <a:t>Limited visibility to Supervisors- </a:t>
            </a:r>
            <a:r>
              <a:rPr lang="en-US" sz="3400" dirty="0">
                <a:latin typeface="Muli"/>
              </a:rPr>
              <a:t>depending on whose name is captured in system in HRMS as Supervisor.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b="1" dirty="0">
                <a:latin typeface="Muli"/>
              </a:rPr>
              <a:t>Safety training compliance &amp; Audit </a:t>
            </a:r>
            <a:r>
              <a:rPr lang="en-US" sz="3400" dirty="0">
                <a:latin typeface="Muli"/>
              </a:rPr>
              <a:t>– EHS or Supervisors couldn’t perform spot audit to check the individuals training status. Ineffective system to monitor compliance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b="1" dirty="0">
                <a:latin typeface="Muli"/>
              </a:rPr>
              <a:t>Manual data update- </a:t>
            </a:r>
            <a:r>
              <a:rPr lang="en-US" sz="3400" dirty="0">
                <a:latin typeface="Muli"/>
              </a:rPr>
              <a:t>EHS training coordinator had to update training data manually.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b="1" dirty="0">
                <a:latin typeface="Muli"/>
              </a:rPr>
              <a:t>Communication-</a:t>
            </a:r>
            <a:r>
              <a:rPr lang="en-US" sz="3400" dirty="0">
                <a:latin typeface="Muli"/>
              </a:rPr>
              <a:t> EHS training coordinator wasn't getting the feedback about training completion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b="1" dirty="0">
                <a:latin typeface="Muli"/>
              </a:rPr>
              <a:t>Records Management- </a:t>
            </a:r>
            <a:r>
              <a:rPr lang="en-US" sz="3400" dirty="0">
                <a:latin typeface="Muli"/>
              </a:rPr>
              <a:t>If proof of completion not provided to EHS training coordinator, they won’t update the training.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b="1" dirty="0">
                <a:latin typeface="Muli"/>
              </a:rPr>
              <a:t>Tracking of training status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latin typeface="Muli"/>
              </a:rPr>
              <a:t>Lots of concerns raised about </a:t>
            </a:r>
            <a:r>
              <a:rPr lang="en-US" sz="3400" b="1" dirty="0">
                <a:latin typeface="Muli"/>
              </a:rPr>
              <a:t>visibility and transparency </a:t>
            </a:r>
          </a:p>
          <a:p>
            <a:pPr marL="1290320" lvl="1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400" b="0" dirty="0">
                <a:solidFill>
                  <a:srgbClr val="000000"/>
                </a:solidFill>
                <a:effectLst/>
                <a:latin typeface="Muli"/>
              </a:rPr>
              <a:t>HRMS and our previous SharePoint based system (developed in rush when</a:t>
            </a:r>
            <a:r>
              <a:rPr lang="en-US" sz="3400" dirty="0">
                <a:latin typeface="Muli"/>
              </a:rPr>
              <a:t> </a:t>
            </a:r>
            <a:r>
              <a:rPr lang="en-US" sz="3400" b="0" dirty="0">
                <a:solidFill>
                  <a:srgbClr val="000000"/>
                </a:solidFill>
                <a:effectLst/>
                <a:latin typeface="Muli"/>
              </a:rPr>
              <a:t>COVID started) </a:t>
            </a:r>
            <a:r>
              <a:rPr lang="en-US" sz="3400" b="1" dirty="0">
                <a:solidFill>
                  <a:srgbClr val="000000"/>
                </a:solidFill>
                <a:effectLst/>
                <a:latin typeface="Muli"/>
              </a:rPr>
              <a:t>were not integrated</a:t>
            </a:r>
            <a:r>
              <a:rPr lang="en-US" sz="3400" b="0" dirty="0">
                <a:solidFill>
                  <a:srgbClr val="000000"/>
                </a:solidFill>
                <a:effectLst/>
                <a:latin typeface="Muli"/>
              </a:rPr>
              <a:t>.</a:t>
            </a:r>
          </a:p>
          <a:p>
            <a:pPr marL="833120" lvl="1" indent="0">
              <a:buClr>
                <a:srgbClr val="0076BD"/>
              </a:buClr>
              <a:buSzTx/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>
              <a:buClr>
                <a:srgbClr val="0076BD"/>
              </a:buClr>
              <a:buSzTx/>
            </a:pPr>
            <a:endParaRPr lang="en-US" sz="3200" b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571500" indent="-571500">
              <a:buClr>
                <a:srgbClr val="0076BD"/>
              </a:buClr>
              <a:buSzTx/>
              <a:buFont typeface="Wingdings" panose="05000000000000000000" pitchFamily="2" charset="2"/>
              <a:buChar char="§"/>
            </a:pPr>
            <a:endParaRPr lang="en-US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721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8FE468-F245-4911-DF1F-ED2E32079A96}"/>
              </a:ext>
            </a:extLst>
          </p:cNvPr>
          <p:cNvSpPr/>
          <p:nvPr/>
        </p:nvSpPr>
        <p:spPr>
          <a:xfrm>
            <a:off x="2209758" y="4370679"/>
            <a:ext cx="3300818" cy="9144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5" name="Example  title here"/>
          <p:cNvSpPr txBox="1">
            <a:spLocks noGrp="1"/>
          </p:cNvSpPr>
          <p:nvPr>
            <p:ph type="title"/>
          </p:nvPr>
        </p:nvSpPr>
        <p:spPr>
          <a:xfrm>
            <a:off x="2670175" y="1759172"/>
            <a:ext cx="16227425" cy="283856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n-US" b="1" dirty="0">
                <a:latin typeface="Muli" pitchFamily="2" charset="77"/>
              </a:rPr>
              <a:t>Features of STMS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85095" y="12216383"/>
            <a:ext cx="977266" cy="79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b="1">
                <a:latin typeface="Muli" pitchFamily="2" charset="77"/>
              </a:rPr>
              <a:t>8</a:t>
            </a:fld>
            <a:endParaRPr b="1" dirty="0">
              <a:latin typeface="Muli" pitchFamily="2" charset="77"/>
            </a:endParaRPr>
          </a:p>
        </p:txBody>
      </p:sp>
      <p:sp>
        <p:nvSpPr>
          <p:cNvPr id="7" name="On prehent aped everio. Et audam voloreh enietusam fuga. Nequi con nobis doloressus et reribus qui dunti ium 78%…">
            <a:extLst>
              <a:ext uri="{FF2B5EF4-FFF2-40B4-BE49-F238E27FC236}">
                <a16:creationId xmlns:a16="http://schemas.microsoft.com/office/drawing/2014/main" id="{65AEA875-745B-4D39-8A4E-40117725353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966591" y="2868435"/>
            <a:ext cx="18989357" cy="111095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effectLst/>
                <a:latin typeface="Muli"/>
              </a:rPr>
              <a:t>SharePoint based system</a:t>
            </a:r>
          </a:p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600" dirty="0">
                <a:latin typeface="Muli"/>
              </a:rPr>
              <a:t>Designed and Developed with Internal resources</a:t>
            </a:r>
          </a:p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effectLst/>
                <a:latin typeface="Muli"/>
              </a:rPr>
              <a:t>Centralized system</a:t>
            </a:r>
          </a:p>
          <a:p>
            <a:pPr algn="l"/>
            <a:endParaRPr lang="en-CA" sz="3600" b="0" i="0" u="none" strike="noStrike" dirty="0">
              <a:solidFill>
                <a:srgbClr val="000000"/>
              </a:solidFill>
              <a:effectLst/>
              <a:latin typeface="Mul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3600" b="0" i="0" u="none" strike="noStrike" dirty="0">
                <a:solidFill>
                  <a:srgbClr val="000000"/>
                </a:solidFill>
                <a:effectLst/>
                <a:latin typeface="Muli"/>
              </a:rPr>
              <a:t>Accessing </a:t>
            </a:r>
            <a:r>
              <a:rPr lang="en-CA" sz="3600" dirty="0">
                <a:latin typeface="Muli"/>
              </a:rPr>
              <a:t>the</a:t>
            </a:r>
            <a:r>
              <a:rPr lang="en-CA" sz="3600" b="0" i="0" u="none" strike="noStrike" dirty="0">
                <a:solidFill>
                  <a:srgbClr val="000000"/>
                </a:solidFill>
                <a:effectLst/>
                <a:latin typeface="Muli"/>
              </a:rPr>
              <a:t> new system: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3600" b="0" i="0" u="sng" strike="noStrike" dirty="0">
                <a:solidFill>
                  <a:srgbClr val="000000"/>
                </a:solidFill>
                <a:effectLst/>
                <a:latin typeface="Muli"/>
                <a:hlinkClick r:id="rId3" tooltip="https://snolab.sharepoint.com/sites/EHSTraining/"/>
              </a:rPr>
              <a:t>https://snolab.sharepoint.com/sites/EHSTraining/</a:t>
            </a:r>
            <a:endParaRPr lang="en-CA" sz="3600" b="0" i="0" u="none" strike="noStrike" dirty="0">
              <a:solidFill>
                <a:srgbClr val="000000"/>
              </a:solidFill>
              <a:effectLst/>
              <a:latin typeface="Mul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600" b="0" i="0" u="none" strike="noStrike" dirty="0">
                <a:solidFill>
                  <a:srgbClr val="000000"/>
                </a:solidFill>
                <a:effectLst/>
                <a:latin typeface="Muli"/>
              </a:rPr>
              <a:t>Link provided on the Docushare as well.</a:t>
            </a:r>
            <a:r>
              <a:rPr lang="en-CA" sz="3600" dirty="0">
                <a:latin typeface="Muli"/>
              </a:rPr>
              <a:t>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3600" dirty="0">
                <a:latin typeface="Muli"/>
              </a:rPr>
              <a:t>You need SNOLAB account to access this system.</a:t>
            </a:r>
            <a:endParaRPr lang="en-CA" sz="3600" b="0" i="0" u="none" strike="noStrike" dirty="0">
              <a:solidFill>
                <a:srgbClr val="000000"/>
              </a:solidFill>
              <a:effectLst/>
              <a:latin typeface="Mul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600" dirty="0">
                <a:latin typeface="Muli"/>
              </a:rPr>
              <a:t>Y</a:t>
            </a:r>
            <a:r>
              <a:rPr lang="en-CA" sz="3600" b="0" i="0" u="none" strike="noStrike" dirty="0">
                <a:solidFill>
                  <a:srgbClr val="000000"/>
                </a:solidFill>
                <a:effectLst/>
                <a:latin typeface="Muli"/>
              </a:rPr>
              <a:t>ou will have access to : Registration, My Training dashboard, Request training, Search training, Expiring Training, General safety, upcoming training, FAQs</a:t>
            </a:r>
            <a:r>
              <a:rPr lang="en-CA" sz="3600" dirty="0">
                <a:latin typeface="Muli"/>
              </a:rPr>
              <a:t> </a:t>
            </a:r>
            <a:endParaRPr lang="en-CA" sz="3600" b="0" i="0" u="none" strike="noStrike">
              <a:solidFill>
                <a:srgbClr val="000000"/>
              </a:solidFill>
              <a:effectLst/>
              <a:latin typeface="Mul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3600" dirty="0">
                <a:latin typeface="Muli"/>
              </a:rPr>
              <a:t>S</a:t>
            </a:r>
            <a:r>
              <a:rPr lang="en-CA" sz="3600" b="0" i="0" u="none" strike="noStrike" dirty="0">
                <a:solidFill>
                  <a:srgbClr val="000000"/>
                </a:solidFill>
                <a:effectLst/>
                <a:latin typeface="Muli"/>
              </a:rPr>
              <a:t>ystem admins will have access to few other apps-Training approval/rejection, Edit Profile, Edit Training apps.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3600" dirty="0">
                <a:latin typeface="Muli"/>
              </a:rPr>
              <a:t>System generated notifications to individual, supervisor, site contact per training status.</a:t>
            </a:r>
            <a:endParaRPr lang="en-CA" sz="3600" b="0" i="0" u="none" strike="noStrike" dirty="0">
              <a:solidFill>
                <a:srgbClr val="000000"/>
              </a:solidFill>
              <a:effectLst/>
              <a:latin typeface="Muli"/>
            </a:endParaRPr>
          </a:p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457200" indent="-457200">
              <a:buClr>
                <a:srgbClr val="0076BD"/>
              </a:buClr>
              <a:buSzTx/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571500" indent="-571500">
              <a:buClr>
                <a:srgbClr val="0076BD"/>
              </a:buClr>
              <a:buSzTx/>
              <a:buFont typeface="Wingdings" panose="05000000000000000000" pitchFamily="2" charset="2"/>
              <a:buChar char="§"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3A77C3B-307B-4F30-E91E-BC2A8EB46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218" y="403290"/>
            <a:ext cx="11639550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69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4CEB97-4700-916C-53D6-34466F9E20F3}"/>
              </a:ext>
            </a:extLst>
          </p:cNvPr>
          <p:cNvSpPr/>
          <p:nvPr/>
        </p:nvSpPr>
        <p:spPr>
          <a:xfrm flipH="1" flipV="1">
            <a:off x="2672762" y="4530471"/>
            <a:ext cx="4193824" cy="5249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3EBDF-5F3F-5578-8F9F-28B813A6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87" y="1296056"/>
            <a:ext cx="13112403" cy="2838566"/>
          </a:xfrm>
        </p:spPr>
        <p:txBody>
          <a:bodyPr lIns="71437" tIns="71437" rIns="71437" bIns="71437" anchor="t">
            <a:normAutofit/>
          </a:bodyPr>
          <a:lstStyle/>
          <a:p>
            <a:r>
              <a:rPr lang="en-US">
                <a:latin typeface="Muli"/>
              </a:rPr>
              <a:t>Cyberincidents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7A2B6-1C11-FD77-2082-67AF8B4B5FEF}"/>
              </a:ext>
            </a:extLst>
          </p:cNvPr>
          <p:cNvSpPr txBox="1"/>
          <p:nvPr/>
        </p:nvSpPr>
        <p:spPr>
          <a:xfrm>
            <a:off x="615658" y="2698480"/>
            <a:ext cx="11852884" cy="9673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3200" b="1">
                <a:latin typeface="Muli"/>
                <a:ea typeface="Times New Roman"/>
                <a:cs typeface="Times New Roman"/>
              </a:rPr>
              <a:t>Cyber Security Incident Report:   </a:t>
            </a:r>
            <a:endParaRPr lang="en-US"/>
          </a:p>
          <a:p>
            <a:r>
              <a:rPr lang="en-CA" sz="3200" b="1">
                <a:latin typeface="Muli"/>
                <a:ea typeface="Times New Roman"/>
                <a:cs typeface="Times New Roman"/>
              </a:rPr>
              <a:t>DDoS Attack on March 13</a:t>
            </a:r>
            <a:r>
              <a:rPr lang="en-CA" sz="3200" b="1" baseline="30000">
                <a:latin typeface="Muli"/>
                <a:ea typeface="Times New Roman"/>
                <a:cs typeface="Times New Roman"/>
              </a:rPr>
              <a:t>th</a:t>
            </a:r>
            <a:r>
              <a:rPr lang="en-CA" sz="3200" b="1" dirty="0">
                <a:latin typeface="Muli"/>
                <a:ea typeface="Times New Roman"/>
                <a:cs typeface="Times New Roman"/>
              </a:rPr>
              <a:t> </a:t>
            </a:r>
            <a:r>
              <a:rPr lang="en-CA" sz="3200" b="1">
                <a:latin typeface="Muli"/>
                <a:ea typeface="Times New Roman"/>
                <a:cs typeface="Times New Roman"/>
              </a:rPr>
              <a:t>2024</a:t>
            </a:r>
            <a:r>
              <a:rPr lang="en-CA" sz="3200" dirty="0">
                <a:latin typeface="Muli"/>
                <a:ea typeface="Times New Roman"/>
                <a:cs typeface="Times New Roman"/>
              </a:rPr>
              <a:t> </a:t>
            </a:r>
            <a:endParaRPr lang="en-CA"/>
          </a:p>
          <a:p>
            <a:pPr rtl="0"/>
            <a:r>
              <a:rPr lang="en-CA" sz="3200" b="1">
                <a:latin typeface="Muli"/>
                <a:ea typeface="Times New Roman"/>
                <a:cs typeface="Times New Roman"/>
              </a:rPr>
              <a:t>Executive Summary</a:t>
            </a:r>
            <a:r>
              <a:rPr lang="en-CA" sz="3200" dirty="0">
                <a:latin typeface="Muli"/>
                <a:ea typeface="Times New Roman"/>
                <a:cs typeface="Times New Roman"/>
              </a:rPr>
              <a:t> </a:t>
            </a:r>
          </a:p>
          <a:p>
            <a:pPr marL="457200" lvl="0" indent="-457200" rtl="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Date of the beginning of the incident: March 13</a:t>
            </a:r>
            <a:r>
              <a:rPr lang="en-CA" sz="3200" baseline="30000">
                <a:latin typeface="Muli"/>
                <a:ea typeface="Times New Roman"/>
                <a:cs typeface="Times New Roman"/>
              </a:rPr>
              <a:t>th</a:t>
            </a:r>
            <a:r>
              <a:rPr lang="en-CA" sz="3200" dirty="0">
                <a:latin typeface="Muli"/>
                <a:ea typeface="Times New Roman"/>
                <a:cs typeface="Times New Roman"/>
              </a:rPr>
              <a:t> </a:t>
            </a:r>
            <a:r>
              <a:rPr lang="en-CA" sz="3200">
                <a:latin typeface="Muli"/>
                <a:ea typeface="Times New Roman"/>
                <a:cs typeface="Times New Roman"/>
              </a:rPr>
              <a:t>2024 </a:t>
            </a:r>
          </a:p>
          <a:p>
            <a:pPr marL="457200" indent="-457200" rtl="0">
              <a:buFont typeface="Arial"/>
              <a:buChar char="•"/>
            </a:pP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lvl="0" indent="-457200" rtl="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Date the incident was resolved:  March 15</a:t>
            </a:r>
            <a:r>
              <a:rPr lang="en-CA" sz="3200" baseline="30000">
                <a:latin typeface="Muli"/>
                <a:ea typeface="Times New Roman"/>
                <a:cs typeface="Times New Roman"/>
              </a:rPr>
              <a:t>th</a:t>
            </a:r>
            <a:r>
              <a:rPr lang="en-CA" sz="3200">
                <a:latin typeface="Muli"/>
                <a:ea typeface="Times New Roman"/>
                <a:cs typeface="Times New Roman"/>
              </a:rPr>
              <a:t> 2024 </a:t>
            </a:r>
          </a:p>
          <a:p>
            <a:pPr marL="457200" indent="-457200" rtl="0">
              <a:buFont typeface="Arial"/>
              <a:buChar char="•"/>
            </a:pP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lvl="0" indent="-457200" rtl="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Systems Affected: Network Connectivity  </a:t>
            </a:r>
          </a:p>
          <a:p>
            <a:pPr marL="457200" indent="-457200" rtl="0">
              <a:buFont typeface="Arial"/>
              <a:buChar char="•"/>
            </a:pP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lvl="0" indent="-457200" rtl="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Type of Attack:  Outbound Network Traffic was more than our Firewall could manage. </a:t>
            </a:r>
          </a:p>
          <a:p>
            <a:pPr marL="457200" indent="-457200" rtl="0">
              <a:buFont typeface="Arial"/>
              <a:buChar char="•"/>
            </a:pP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lvl="0" indent="-457200" rtl="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Immediate Response: Worked with our Partner’s ORION and HAXXESS to make changes to our Firewall and VPN configurations and blocked a very large amount of destination IPS as per ORION’s direction.</a:t>
            </a:r>
            <a:r>
              <a:rPr lang="en-CA" sz="3600" dirty="0">
                <a:latin typeface="Times New Roman"/>
                <a:ea typeface="Times New Roman"/>
                <a:cs typeface="Times New Roman"/>
              </a:rPr>
              <a:t> </a:t>
            </a:r>
            <a:endParaRPr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uli Regular"/>
              <a:ea typeface="Muli Regular"/>
              <a:cs typeface="Muli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1A4E-78C5-ABC8-B7F4-97CDAB577903}"/>
              </a:ext>
            </a:extLst>
          </p:cNvPr>
          <p:cNvSpPr txBox="1"/>
          <p:nvPr/>
        </p:nvSpPr>
        <p:spPr>
          <a:xfrm>
            <a:off x="12428897" y="2696907"/>
            <a:ext cx="11852884" cy="8417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3200" b="1">
                <a:latin typeface="Muli"/>
                <a:ea typeface="Times New Roman"/>
                <a:cs typeface="Times New Roman"/>
              </a:rPr>
              <a:t>Cyber Security Incident Report:   </a:t>
            </a:r>
            <a:endParaRPr lang="en-CA" sz="3200">
              <a:latin typeface="Muli"/>
              <a:ea typeface="Times New Roman"/>
              <a:cs typeface="Times New Roman"/>
            </a:endParaRPr>
          </a:p>
          <a:p>
            <a:r>
              <a:rPr lang="en-CA" sz="3200" b="1">
                <a:latin typeface="Muli"/>
                <a:ea typeface="Times New Roman"/>
                <a:cs typeface="Times New Roman"/>
              </a:rPr>
              <a:t>DDoS Attack on April 4</a:t>
            </a:r>
            <a:r>
              <a:rPr lang="en-CA" sz="3200" b="1" baseline="30000">
                <a:latin typeface="Muli"/>
                <a:ea typeface="Times New Roman"/>
                <a:cs typeface="Times New Roman"/>
              </a:rPr>
              <a:t>th</a:t>
            </a:r>
            <a:r>
              <a:rPr lang="en-CA" sz="3200" b="1">
                <a:latin typeface="Muli"/>
                <a:ea typeface="Times New Roman"/>
                <a:cs typeface="Times New Roman"/>
              </a:rPr>
              <a:t> 2024</a:t>
            </a:r>
            <a:endParaRPr lang="en-CA" sz="3200">
              <a:latin typeface="Muli"/>
              <a:ea typeface="Times New Roman"/>
              <a:cs typeface="Times New Roman"/>
            </a:endParaRPr>
          </a:p>
          <a:p>
            <a:r>
              <a:rPr lang="en-CA" sz="3200" b="1">
                <a:latin typeface="Muli"/>
                <a:ea typeface="Times New Roman"/>
                <a:cs typeface="Times New Roman"/>
              </a:rPr>
              <a:t>Executive Summary</a:t>
            </a: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Date of Incident: April 4</a:t>
            </a:r>
            <a:r>
              <a:rPr lang="en-CA" sz="3200" baseline="30000">
                <a:latin typeface="Muli"/>
                <a:ea typeface="Times New Roman"/>
                <a:cs typeface="Times New Roman"/>
              </a:rPr>
              <a:t>th</a:t>
            </a:r>
            <a:r>
              <a:rPr lang="en-CA" sz="3200" dirty="0">
                <a:latin typeface="Muli"/>
                <a:ea typeface="Times New Roman"/>
                <a:cs typeface="Times New Roman"/>
              </a:rPr>
              <a:t> </a:t>
            </a:r>
          </a:p>
          <a:p>
            <a:pPr marL="457200" indent="-457200">
              <a:buFont typeface="Arial"/>
              <a:buChar char="•"/>
            </a:pP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Systems Affected: SNOLAB Site Internet Traffic, ability to VPN into SNOLAB</a:t>
            </a:r>
          </a:p>
          <a:p>
            <a:pPr marL="457200" indent="-457200">
              <a:buFont typeface="Arial"/>
              <a:buChar char="•"/>
            </a:pP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Type of Attack: Distributed Denial of Service (DDOS) facilitated through Command and Control (C&amp;C) Server</a:t>
            </a:r>
          </a:p>
          <a:p>
            <a:pPr marL="457200" indent="-457200">
              <a:buFont typeface="Arial"/>
              <a:buChar char="•"/>
            </a:pPr>
            <a:endParaRPr lang="en-CA" sz="3200" dirty="0">
              <a:latin typeface="Muli"/>
              <a:ea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CA" sz="3200">
                <a:latin typeface="Muli"/>
                <a:ea typeface="Times New Roman"/>
                <a:cs typeface="Times New Roman"/>
              </a:rPr>
              <a:t>Immediate Response: Isolation of affected system, blocking of IP ranges, initiation of forensic analysis</a:t>
            </a:r>
          </a:p>
          <a:p>
            <a:pPr lvl="0"/>
            <a:endParaRPr lang="en-CA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56510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ota Grotesque Bold"/>
        <a:ea typeface="Lota Grotesque Bold"/>
        <a:cs typeface="Lota Grotesque Bold"/>
      </a:majorFont>
      <a:minorFont>
        <a:latin typeface="Lota Grotesque Bold"/>
        <a:ea typeface="Lota Grotesque Bold"/>
        <a:cs typeface="Lota Grotesque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uli Regular"/>
            <a:ea typeface="Muli Regular"/>
            <a:cs typeface="Muli Regular"/>
            <a:sym typeface="Muli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201D78983234EA864A6AC125C9811" ma:contentTypeVersion="11" ma:contentTypeDescription="Create a new document." ma:contentTypeScope="" ma:versionID="8872f7181f33b499921d6df6ee2793df">
  <xsd:schema xmlns:xsd="http://www.w3.org/2001/XMLSchema" xmlns:xs="http://www.w3.org/2001/XMLSchema" xmlns:p="http://schemas.microsoft.com/office/2006/metadata/properties" xmlns:ns2="06a4a3d3-9435-48b8-8f3e-edaae98f1e67" xmlns:ns3="5d164cc1-f0ec-4999-a4d0-8b76b840c0ae" targetNamespace="http://schemas.microsoft.com/office/2006/metadata/properties" ma:root="true" ma:fieldsID="46e6762bf7038b8bbe46e58bc3632ca3" ns2:_="" ns3:_="">
    <xsd:import namespace="06a4a3d3-9435-48b8-8f3e-edaae98f1e67"/>
    <xsd:import namespace="5d164cc1-f0ec-4999-a4d0-8b76b840c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4a3d3-9435-48b8-8f3e-edaae98f1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64cc1-f0ec-4999-a4d0-8b76b840c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a4a3d3-9435-48b8-8f3e-edaae98f1e67" xsi:nil="true"/>
    <SharedWithUsers xmlns="5d164cc1-f0ec-4999-a4d0-8b76b840c0ae">
      <UserInfo>
        <DisplayName>Erica Brunelle</DisplayName>
        <AccountId>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64398C9-93F8-4917-A4E1-AE4FF1585C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268E8D-8633-4A2F-BD34-24F7DB505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4a3d3-9435-48b8-8f3e-edaae98f1e67"/>
    <ds:schemaRef ds:uri="5d164cc1-f0ec-4999-a4d0-8b76b840c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BE1CEE-3A11-44CD-96C9-EA5A28A276EF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5d164cc1-f0ec-4999-a4d0-8b76b840c0ae"/>
    <ds:schemaRef ds:uri="06a4a3d3-9435-48b8-8f3e-edaae98f1e6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14841</TotalTime>
  <Words>220</Words>
  <Application>Microsoft Office PowerPoint</Application>
  <PresentationFormat>Custom</PresentationFormat>
  <Paragraphs>38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Corporate Services Division </vt:lpstr>
      <vt:lpstr>PowerPoint Presentation</vt:lpstr>
      <vt:lpstr>PowerPoint Presentation</vt:lpstr>
      <vt:lpstr>PowerPoint Presentation</vt:lpstr>
      <vt:lpstr>Docushare</vt:lpstr>
      <vt:lpstr>SNOLAB Users Sharepoint</vt:lpstr>
      <vt:lpstr>Why this Change ?</vt:lpstr>
      <vt:lpstr>Features of STMS</vt:lpstr>
      <vt:lpstr>Cyberincidents</vt:lpstr>
      <vt:lpstr>PowerPoint Presentation</vt:lpstr>
      <vt:lpstr>EDI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Strike Planning Summary</dc:title>
  <dc:creator>abarr</dc:creator>
  <cp:lastModifiedBy>Samantha Kuula</cp:lastModifiedBy>
  <cp:revision>164</cp:revision>
  <dcterms:modified xsi:type="dcterms:W3CDTF">2024-07-31T03:00:56Z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0x010100EDC201D78983234EA864A6AC125C9811</vt:lpwstr>
  </property>
</Properties>
</file>