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256" r:id="rId5"/>
    <p:sldId id="274" r:id="rId6"/>
    <p:sldId id="273" r:id="rId7"/>
    <p:sldId id="275" r:id="rId8"/>
    <p:sldId id="276" r:id="rId9"/>
    <p:sldId id="277" r:id="rId10"/>
    <p:sldId id="278" r:id="rId11"/>
    <p:sldId id="279" r:id="rId12"/>
    <p:sldId id="268" r:id="rId13"/>
    <p:sldId id="269" r:id="rId14"/>
    <p:sldId id="270" r:id="rId15"/>
    <p:sldId id="271" r:id="rId16"/>
    <p:sldId id="272"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1pPr>
    <a:lvl2pPr marL="0" marR="0" indent="2286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2pPr>
    <a:lvl3pPr marL="0" marR="0" indent="4572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3pPr>
    <a:lvl4pPr marL="0" marR="0" indent="6858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4pPr>
    <a:lvl5pPr marL="0" marR="0" indent="9144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5pPr>
    <a:lvl6pPr marL="0" marR="0" indent="11430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6pPr>
    <a:lvl7pPr marL="0" marR="0" indent="13716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7pPr>
    <a:lvl8pPr marL="0" marR="0" indent="16002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8pPr>
    <a:lvl9pPr marL="0" marR="0" indent="18288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39" d="100"/>
          <a:sy n="39" d="100"/>
        </p:scale>
        <p:origin x="88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Only active life sciences experiment at SNOLAB</a:t>
            </a:r>
          </a:p>
        </p:txBody>
      </p:sp>
    </p:spTree>
    <p:extLst>
      <p:ext uri="{BB962C8B-B14F-4D97-AF65-F5344CB8AC3E}">
        <p14:creationId xmlns:p14="http://schemas.microsoft.com/office/powerpoint/2010/main" val="2359553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peaker">
    <p:spTree>
      <p:nvGrpSpPr>
        <p:cNvPr id="1" name=""/>
        <p:cNvGrpSpPr/>
        <p:nvPr/>
      </p:nvGrpSpPr>
      <p:grpSpPr>
        <a:xfrm>
          <a:off x="0" y="0"/>
          <a:ext cx="0" cy="0"/>
          <a:chOff x="0" y="0"/>
          <a:chExt cx="0" cy="0"/>
        </a:xfrm>
      </p:grpSpPr>
      <p:pic>
        <p:nvPicPr>
          <p:cNvPr id="12" name="SNO_Presentation_16x9_Title.jpg" descr="SNO_Presentation_16x9_Title.jp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13" name="2018/01/01"/>
          <p:cNvSpPr txBox="1">
            <a:spLocks noGrp="1"/>
          </p:cNvSpPr>
          <p:nvPr>
            <p:ph type="body" sz="quarter" idx="13"/>
          </p:nvPr>
        </p:nvSpPr>
        <p:spPr>
          <a:xfrm>
            <a:off x="2656129" y="2098079"/>
            <a:ext cx="6998062" cy="696517"/>
          </a:xfrm>
          <a:prstGeom prst="rect">
            <a:avLst/>
          </a:prstGeom>
        </p:spPr>
        <p:txBody>
          <a:bodyPr>
            <a:noAutofit/>
          </a:bodyPr>
          <a:lstStyle>
            <a:lvl1pPr marL="0" indent="0">
              <a:lnSpc>
                <a:spcPct val="100000"/>
              </a:lnSpc>
              <a:buSzTx/>
              <a:buNone/>
              <a:defRPr sz="3200">
                <a:solidFill>
                  <a:srgbClr val="0076BD"/>
                </a:solidFill>
                <a:latin typeface="+mn-lt"/>
                <a:ea typeface="+mn-ea"/>
                <a:cs typeface="+mn-cs"/>
                <a:sym typeface="Lota Grotesque Bold"/>
              </a:defRPr>
            </a:lvl1pPr>
          </a:lstStyle>
          <a:p>
            <a:r>
              <a:t>2018/01/01</a:t>
            </a:r>
          </a:p>
        </p:txBody>
      </p:sp>
      <p:sp>
        <p:nvSpPr>
          <p:cNvPr id="14" name="Line"/>
          <p:cNvSpPr/>
          <p:nvPr/>
        </p:nvSpPr>
        <p:spPr>
          <a:xfrm flipV="1">
            <a:off x="2745522" y="8348211"/>
            <a:ext cx="2451751" cy="1"/>
          </a:xfrm>
          <a:prstGeom prst="line">
            <a:avLst/>
          </a:prstGeom>
          <a:ln w="101600">
            <a:solidFill>
              <a:srgbClr val="0076BD"/>
            </a:solidFill>
            <a:miter lim="400000"/>
          </a:ln>
        </p:spPr>
        <p:txBody>
          <a:bodyPr lIns="71437" tIns="71437" rIns="71437" bIns="71437" anchor="ctr"/>
          <a:lstStyle/>
          <a:p>
            <a:pPr algn="ctr">
              <a:lnSpc>
                <a:spcPct val="100000"/>
              </a:lnSpc>
              <a:defRPr sz="3000">
                <a:solidFill>
                  <a:srgbClr val="FFFFFF"/>
                </a:solidFill>
                <a:latin typeface="Helvetica Neue Medium"/>
                <a:ea typeface="Helvetica Neue Medium"/>
                <a:cs typeface="Helvetica Neue Medium"/>
                <a:sym typeface="Helvetica Neue Medium"/>
              </a:defRPr>
            </a:pPr>
            <a:endParaRPr/>
          </a:p>
        </p:txBody>
      </p:sp>
      <p:sp>
        <p:nvSpPr>
          <p:cNvPr id="15" name="Jane Doe…"/>
          <p:cNvSpPr txBox="1">
            <a:spLocks noGrp="1"/>
          </p:cNvSpPr>
          <p:nvPr>
            <p:ph type="body" sz="quarter" idx="14"/>
          </p:nvPr>
        </p:nvSpPr>
        <p:spPr>
          <a:xfrm>
            <a:off x="2651978" y="8786812"/>
            <a:ext cx="14466769" cy="1500188"/>
          </a:xfrm>
          <a:prstGeom prst="rect">
            <a:avLst/>
          </a:prstGeom>
        </p:spPr>
        <p:txBody>
          <a:bodyPr>
            <a:noAutofit/>
          </a:bodyPr>
          <a:lstStyle/>
          <a:p>
            <a:pPr marL="0" indent="0">
              <a:lnSpc>
                <a:spcPct val="100000"/>
              </a:lnSpc>
              <a:buSzTx/>
              <a:buNone/>
              <a:defRPr sz="4500">
                <a:solidFill>
                  <a:schemeClr val="accent1">
                    <a:hueOff val="48339"/>
                    <a:lumOff val="-12879"/>
                  </a:schemeClr>
                </a:solidFill>
                <a:latin typeface="Muli Bold"/>
                <a:ea typeface="Muli Bold"/>
                <a:cs typeface="Muli Bold"/>
                <a:sym typeface="Muli Bold"/>
              </a:defRPr>
            </a:pPr>
            <a:r>
              <a:t>Jane Doe</a:t>
            </a:r>
          </a:p>
          <a:p>
            <a:pPr marL="0" indent="0">
              <a:buSzTx/>
              <a:buNone/>
              <a:defRPr sz="4500">
                <a:solidFill>
                  <a:srgbClr val="5A676F"/>
                </a:solidFill>
              </a:defRPr>
            </a:pPr>
            <a:r>
              <a:t>Senior Position</a:t>
            </a:r>
          </a:p>
        </p:txBody>
      </p:sp>
      <p:sp>
        <p:nvSpPr>
          <p:cNvPr id="16" name="Title Text"/>
          <p:cNvSpPr txBox="1">
            <a:spLocks noGrp="1"/>
          </p:cNvSpPr>
          <p:nvPr>
            <p:ph type="title"/>
          </p:nvPr>
        </p:nvSpPr>
        <p:spPr>
          <a:xfrm>
            <a:off x="2532888" y="3409711"/>
            <a:ext cx="18962936" cy="4407501"/>
          </a:xfrm>
          <a:prstGeom prst="rect">
            <a:avLst/>
          </a:prstGeom>
        </p:spPr>
        <p:txBody>
          <a:bodyPr/>
          <a:lstStyle>
            <a:lvl1pPr>
              <a:defRPr sz="16000">
                <a:solidFill>
                  <a:srgbClr val="0076BD"/>
                </a:solidFill>
              </a:defRPr>
            </a:lvl1pPr>
          </a:lstStyle>
          <a:p>
            <a:r>
              <a:t>Title Text</a:t>
            </a:r>
          </a:p>
        </p:txBody>
      </p:sp>
      <p:sp>
        <p:nvSpPr>
          <p:cNvPr id="17" name="Slide Number"/>
          <p:cNvSpPr txBox="1">
            <a:spLocks noGrp="1"/>
          </p:cNvSpPr>
          <p:nvPr>
            <p:ph type="sldNum" sz="quarter" idx="2"/>
          </p:nvPr>
        </p:nvSpPr>
        <p:spPr>
          <a:xfrm>
            <a:off x="11438521" y="13073062"/>
            <a:ext cx="748717" cy="775104"/>
          </a:xfrm>
          <a:prstGeom prst="rect">
            <a:avLst/>
          </a:prstGeom>
        </p:spPr>
        <p:txBody>
          <a:bodyPr wrap="none"/>
          <a:lstStyle>
            <a:lvl1pPr>
              <a:defRPr b="1">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ext Slide">
    <p:spTree>
      <p:nvGrpSpPr>
        <p:cNvPr id="1" name=""/>
        <p:cNvGrpSpPr/>
        <p:nvPr/>
      </p:nvGrpSpPr>
      <p:grpSpPr>
        <a:xfrm>
          <a:off x="0" y="0"/>
          <a:ext cx="0" cy="0"/>
          <a:chOff x="0" y="0"/>
          <a:chExt cx="0" cy="0"/>
        </a:xfrm>
      </p:grpSpPr>
      <p:sp>
        <p:nvSpPr>
          <p:cNvPr id="34" name="Text"/>
          <p:cNvSpPr txBox="1">
            <a:spLocks noGrp="1"/>
          </p:cNvSpPr>
          <p:nvPr>
            <p:ph type="body" sz="quarter" idx="13"/>
          </p:nvPr>
        </p:nvSpPr>
        <p:spPr>
          <a:xfrm>
            <a:off x="2687034" y="5219194"/>
            <a:ext cx="13112403" cy="587376"/>
          </a:xfrm>
          <a:prstGeom prst="rect">
            <a:avLst/>
          </a:prstGeom>
        </p:spPr>
        <p:txBody>
          <a:bodyPr anchor="t">
            <a:spAutoFit/>
          </a:bodyPr>
          <a:lstStyle>
            <a:lvl1pPr marL="0" indent="0">
              <a:buSzTx/>
              <a:buNone/>
            </a:lvl1pPr>
          </a:lstStyle>
          <a:p>
            <a:r>
              <a:t>Text</a:t>
            </a:r>
          </a:p>
        </p:txBody>
      </p:sp>
      <p:pic>
        <p:nvPicPr>
          <p:cNvPr id="35" name="SNO_Presentation_DesignDots_Colour.png" descr="SNO_Presentation_DesignDots_Colour.png"/>
          <p:cNvPicPr>
            <a:picLocks noChangeAspect="1"/>
          </p:cNvPicPr>
          <p:nvPr/>
        </p:nvPicPr>
        <p:blipFill>
          <a:blip r:embed="rId2"/>
          <a:stretch>
            <a:fillRect/>
          </a:stretch>
        </p:blipFill>
        <p:spPr>
          <a:xfrm>
            <a:off x="-77312" y="12489020"/>
            <a:ext cx="15279625" cy="1317669"/>
          </a:xfrm>
          <a:prstGeom prst="rect">
            <a:avLst/>
          </a:prstGeom>
          <a:ln w="12700">
            <a:miter lim="400000"/>
          </a:ln>
        </p:spPr>
      </p:pic>
      <p:sp>
        <p:nvSpPr>
          <p:cNvPr id="36" name="Title Text"/>
          <p:cNvSpPr txBox="1">
            <a:spLocks noGrp="1"/>
          </p:cNvSpPr>
          <p:nvPr>
            <p:ph type="title"/>
          </p:nvPr>
        </p:nvSpPr>
        <p:spPr>
          <a:xfrm>
            <a:off x="2670175" y="1715823"/>
            <a:ext cx="13112403" cy="2838566"/>
          </a:xfrm>
          <a:prstGeom prst="rect">
            <a:avLst/>
          </a:prstGeom>
        </p:spPr>
        <p:txBody>
          <a:bodyPr/>
          <a:lstStyle/>
          <a:p>
            <a:r>
              <a:t>Title Text</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8" name="Line"/>
          <p:cNvSpPr/>
          <p:nvPr/>
        </p:nvSpPr>
        <p:spPr>
          <a:xfrm flipV="1">
            <a:off x="2732822" y="4718194"/>
            <a:ext cx="2451751" cy="1"/>
          </a:xfrm>
          <a:prstGeom prst="line">
            <a:avLst/>
          </a:prstGeom>
          <a:ln w="101600">
            <a:solidFill>
              <a:schemeClr val="accent1">
                <a:hueOff val="48339"/>
                <a:lumOff val="-12879"/>
              </a:schemeClr>
            </a:solidFill>
            <a:miter lim="400000"/>
          </a:ln>
        </p:spPr>
        <p:txBody>
          <a:bodyPr lIns="71437" tIns="71437" rIns="71437" bIns="71437" anchor="ctr"/>
          <a:lstStyle/>
          <a:p>
            <a:pPr algn="ctr">
              <a:lnSpc>
                <a:spcPct val="100000"/>
              </a:lnSpc>
              <a:defRPr sz="30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4071319" y="1715823"/>
            <a:ext cx="7671817" cy="38725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ormAutofit/>
          </a:bodyPr>
          <a:lstStyle/>
          <a:p>
            <a:r>
              <a:t>Title Text</a:t>
            </a:r>
          </a:p>
        </p:txBody>
      </p:sp>
      <p:pic>
        <p:nvPicPr>
          <p:cNvPr id="3" name="SNO_ID_Colour.png" descr="SNO_ID_Colour.png"/>
          <p:cNvPicPr>
            <a:picLocks noChangeAspect="1"/>
          </p:cNvPicPr>
          <p:nvPr/>
        </p:nvPicPr>
        <p:blipFill>
          <a:blip r:embed="rId4"/>
          <a:stretch>
            <a:fillRect/>
          </a:stretch>
        </p:blipFill>
        <p:spPr>
          <a:xfrm>
            <a:off x="21268943" y="914400"/>
            <a:ext cx="2121695" cy="1072133"/>
          </a:xfrm>
          <a:prstGeom prst="rect">
            <a:avLst/>
          </a:prstGeom>
          <a:ln w="12700">
            <a:miter lim="400000"/>
          </a:ln>
        </p:spPr>
      </p:pic>
      <p:sp>
        <p:nvSpPr>
          <p:cNvPr id="4" name="Slide Number"/>
          <p:cNvSpPr txBox="1">
            <a:spLocks noGrp="1"/>
          </p:cNvSpPr>
          <p:nvPr>
            <p:ph type="sldNum" sz="quarter" idx="2"/>
          </p:nvPr>
        </p:nvSpPr>
        <p:spPr>
          <a:xfrm>
            <a:off x="22485095" y="12216383"/>
            <a:ext cx="977266" cy="841376"/>
          </a:xfrm>
          <a:prstGeom prst="rect">
            <a:avLst/>
          </a:prstGeom>
          <a:ln w="12700">
            <a:miter lim="400000"/>
          </a:ln>
        </p:spPr>
        <p:txBody>
          <a:bodyPr lIns="71437" tIns="71437" rIns="71437" bIns="71437">
            <a:spAutoFit/>
          </a:bodyPr>
          <a:lstStyle>
            <a:lvl1pPr algn="r">
              <a:lnSpc>
                <a:spcPct val="100000"/>
              </a:lnSpc>
              <a:defRPr sz="4200">
                <a:solidFill>
                  <a:schemeClr val="accent1">
                    <a:hueOff val="48339"/>
                    <a:lumOff val="-12879"/>
                  </a:schemeClr>
                </a:solidFill>
                <a:latin typeface="+mn-lt"/>
                <a:ea typeface="+mn-ea"/>
                <a:cs typeface="+mn-cs"/>
                <a:sym typeface="Lota Grotesque Bold"/>
              </a:defRPr>
            </a:lvl1pPr>
          </a:lstStyle>
          <a:p>
            <a:fld id="{86CB4B4D-7CA3-9044-876B-883B54F8677D}" type="slidenum">
              <a:t>‹#›</a:t>
            </a:fld>
            <a:endParaRPr/>
          </a:p>
        </p:txBody>
      </p:sp>
      <p:sp>
        <p:nvSpPr>
          <p:cNvPr id="5" name="Body Level One…"/>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transition spd="med"/>
  <p:txStyles>
    <p:titleStyle>
      <a:lvl1pPr marL="0" marR="0" indent="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1pPr>
      <a:lvl2pPr marL="0" marR="0" indent="22860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2pPr>
      <a:lvl3pPr marL="0" marR="0" indent="45720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3pPr>
      <a:lvl4pPr marL="0" marR="0" indent="68580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4pPr>
      <a:lvl5pPr marL="0" marR="0" indent="91440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5pPr>
      <a:lvl6pPr marL="0" marR="0" indent="114300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6pPr>
      <a:lvl7pPr marL="0" marR="0" indent="137160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7pPr>
      <a:lvl8pPr marL="0" marR="0" indent="160020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8pPr>
      <a:lvl9pPr marL="0" marR="0" indent="182880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9pPr>
    </p:titleStyle>
    <p:bodyStyle>
      <a:lvl1pPr marL="388937" marR="0" indent="-388937" algn="l" defTabSz="821531" rtl="0" latinLnBrk="0">
        <a:lnSpc>
          <a:spcPct val="120000"/>
        </a:lnSpc>
        <a:spcBef>
          <a:spcPts val="0"/>
        </a:spcBef>
        <a:spcAft>
          <a:spcPts val="0"/>
        </a:spcAft>
        <a:buClrTx/>
        <a:buSzPct val="85000"/>
        <a:buFontTx/>
        <a:buChar char="•"/>
        <a:tabLst/>
        <a:defRPr sz="2800" b="0" i="0" u="none" strike="noStrike" cap="none" spc="0" baseline="0">
          <a:ln>
            <a:noFill/>
          </a:ln>
          <a:solidFill>
            <a:srgbClr val="000000"/>
          </a:solidFill>
          <a:uFillTx/>
          <a:latin typeface="Muli Regular"/>
          <a:ea typeface="Muli Regular"/>
          <a:cs typeface="Muli Regular"/>
          <a:sym typeface="Muli Regular"/>
        </a:defRPr>
      </a:lvl1pPr>
      <a:lvl2pPr marL="833437" marR="0" indent="-388937" algn="l" defTabSz="821531" rtl="0" latinLnBrk="0">
        <a:lnSpc>
          <a:spcPct val="120000"/>
        </a:lnSpc>
        <a:spcBef>
          <a:spcPts val="0"/>
        </a:spcBef>
        <a:spcAft>
          <a:spcPts val="0"/>
        </a:spcAft>
        <a:buClrTx/>
        <a:buSzPct val="145000"/>
        <a:buFontTx/>
        <a:buChar char="•"/>
        <a:tabLst/>
        <a:defRPr sz="2800" b="0" i="0" u="none" strike="noStrike" cap="none" spc="0" baseline="0">
          <a:ln>
            <a:noFill/>
          </a:ln>
          <a:solidFill>
            <a:srgbClr val="000000"/>
          </a:solidFill>
          <a:uFillTx/>
          <a:latin typeface="Muli Regular"/>
          <a:ea typeface="Muli Regular"/>
          <a:cs typeface="Muli Regular"/>
          <a:sym typeface="Muli Regular"/>
        </a:defRPr>
      </a:lvl2pPr>
      <a:lvl3pPr marL="1277937" marR="0" indent="-388937" algn="l" defTabSz="821531" rtl="0" latinLnBrk="0">
        <a:lnSpc>
          <a:spcPct val="120000"/>
        </a:lnSpc>
        <a:spcBef>
          <a:spcPts val="0"/>
        </a:spcBef>
        <a:spcAft>
          <a:spcPts val="0"/>
        </a:spcAft>
        <a:buClrTx/>
        <a:buSzPct val="145000"/>
        <a:buFontTx/>
        <a:buChar char="•"/>
        <a:tabLst/>
        <a:defRPr sz="2800" b="0" i="0" u="none" strike="noStrike" cap="none" spc="0" baseline="0">
          <a:ln>
            <a:noFill/>
          </a:ln>
          <a:solidFill>
            <a:srgbClr val="000000"/>
          </a:solidFill>
          <a:uFillTx/>
          <a:latin typeface="Muli Regular"/>
          <a:ea typeface="Muli Regular"/>
          <a:cs typeface="Muli Regular"/>
          <a:sym typeface="Muli Regular"/>
        </a:defRPr>
      </a:lvl3pPr>
      <a:lvl4pPr marL="1722437" marR="0" indent="-388937" algn="l" defTabSz="821531" rtl="0" latinLnBrk="0">
        <a:lnSpc>
          <a:spcPct val="120000"/>
        </a:lnSpc>
        <a:spcBef>
          <a:spcPts val="0"/>
        </a:spcBef>
        <a:spcAft>
          <a:spcPts val="0"/>
        </a:spcAft>
        <a:buClrTx/>
        <a:buSzPct val="145000"/>
        <a:buFontTx/>
        <a:buChar char="•"/>
        <a:tabLst/>
        <a:defRPr sz="2800" b="0" i="0" u="none" strike="noStrike" cap="none" spc="0" baseline="0">
          <a:ln>
            <a:noFill/>
          </a:ln>
          <a:solidFill>
            <a:srgbClr val="000000"/>
          </a:solidFill>
          <a:uFillTx/>
          <a:latin typeface="Muli Regular"/>
          <a:ea typeface="Muli Regular"/>
          <a:cs typeface="Muli Regular"/>
          <a:sym typeface="Muli Regular"/>
        </a:defRPr>
      </a:lvl4pPr>
      <a:lvl5pPr marL="2166937" marR="0" indent="-388937" algn="l" defTabSz="821531" rtl="0" latinLnBrk="0">
        <a:lnSpc>
          <a:spcPct val="120000"/>
        </a:lnSpc>
        <a:spcBef>
          <a:spcPts val="0"/>
        </a:spcBef>
        <a:spcAft>
          <a:spcPts val="0"/>
        </a:spcAft>
        <a:buClrTx/>
        <a:buSzPct val="145000"/>
        <a:buFontTx/>
        <a:buChar char="•"/>
        <a:tabLst/>
        <a:defRPr sz="2800" b="0" i="0" u="none" strike="noStrike" cap="none" spc="0" baseline="0">
          <a:ln>
            <a:noFill/>
          </a:ln>
          <a:solidFill>
            <a:srgbClr val="000000"/>
          </a:solidFill>
          <a:uFillTx/>
          <a:latin typeface="Muli Regular"/>
          <a:ea typeface="Muli Regular"/>
          <a:cs typeface="Muli Regular"/>
          <a:sym typeface="Muli Regular"/>
        </a:defRPr>
      </a:lvl5pPr>
      <a:lvl6pPr marL="2611437" marR="0" indent="-388937" algn="l" defTabSz="821531" rtl="0" latinLnBrk="0">
        <a:lnSpc>
          <a:spcPct val="120000"/>
        </a:lnSpc>
        <a:spcBef>
          <a:spcPts val="0"/>
        </a:spcBef>
        <a:spcAft>
          <a:spcPts val="0"/>
        </a:spcAft>
        <a:buClrTx/>
        <a:buSzPct val="145000"/>
        <a:buFontTx/>
        <a:buChar char="•"/>
        <a:tabLst/>
        <a:defRPr sz="2800" b="0" i="0" u="none" strike="noStrike" cap="none" spc="0" baseline="0">
          <a:ln>
            <a:noFill/>
          </a:ln>
          <a:solidFill>
            <a:srgbClr val="000000"/>
          </a:solidFill>
          <a:uFillTx/>
          <a:latin typeface="Muli Regular"/>
          <a:ea typeface="Muli Regular"/>
          <a:cs typeface="Muli Regular"/>
          <a:sym typeface="Muli Regular"/>
        </a:defRPr>
      </a:lvl6pPr>
      <a:lvl7pPr marL="3055937" marR="0" indent="-388937" algn="l" defTabSz="821531" rtl="0" latinLnBrk="0">
        <a:lnSpc>
          <a:spcPct val="120000"/>
        </a:lnSpc>
        <a:spcBef>
          <a:spcPts val="0"/>
        </a:spcBef>
        <a:spcAft>
          <a:spcPts val="0"/>
        </a:spcAft>
        <a:buClrTx/>
        <a:buSzPct val="145000"/>
        <a:buFontTx/>
        <a:buChar char="•"/>
        <a:tabLst/>
        <a:defRPr sz="2800" b="0" i="0" u="none" strike="noStrike" cap="none" spc="0" baseline="0">
          <a:ln>
            <a:noFill/>
          </a:ln>
          <a:solidFill>
            <a:srgbClr val="000000"/>
          </a:solidFill>
          <a:uFillTx/>
          <a:latin typeface="Muli Regular"/>
          <a:ea typeface="Muli Regular"/>
          <a:cs typeface="Muli Regular"/>
          <a:sym typeface="Muli Regular"/>
        </a:defRPr>
      </a:lvl7pPr>
      <a:lvl8pPr marL="3500437" marR="0" indent="-388937" algn="l" defTabSz="821531" rtl="0" latinLnBrk="0">
        <a:lnSpc>
          <a:spcPct val="120000"/>
        </a:lnSpc>
        <a:spcBef>
          <a:spcPts val="0"/>
        </a:spcBef>
        <a:spcAft>
          <a:spcPts val="0"/>
        </a:spcAft>
        <a:buClrTx/>
        <a:buSzPct val="145000"/>
        <a:buFontTx/>
        <a:buChar char="•"/>
        <a:tabLst/>
        <a:defRPr sz="2800" b="0" i="0" u="none" strike="noStrike" cap="none" spc="0" baseline="0">
          <a:ln>
            <a:noFill/>
          </a:ln>
          <a:solidFill>
            <a:srgbClr val="000000"/>
          </a:solidFill>
          <a:uFillTx/>
          <a:latin typeface="Muli Regular"/>
          <a:ea typeface="Muli Regular"/>
          <a:cs typeface="Muli Regular"/>
          <a:sym typeface="Muli Regular"/>
        </a:defRPr>
      </a:lvl8pPr>
      <a:lvl9pPr marL="3944937" marR="0" indent="-388937" algn="l" defTabSz="821531" rtl="0" latinLnBrk="0">
        <a:lnSpc>
          <a:spcPct val="120000"/>
        </a:lnSpc>
        <a:spcBef>
          <a:spcPts val="0"/>
        </a:spcBef>
        <a:spcAft>
          <a:spcPts val="0"/>
        </a:spcAft>
        <a:buClrTx/>
        <a:buSzPct val="145000"/>
        <a:buFontTx/>
        <a:buChar char="•"/>
        <a:tabLst/>
        <a:defRPr sz="2800" b="0" i="0" u="none" strike="noStrike" cap="none" spc="0" baseline="0">
          <a:ln>
            <a:noFill/>
          </a:ln>
          <a:solidFill>
            <a:srgbClr val="000000"/>
          </a:solidFill>
          <a:uFillTx/>
          <a:latin typeface="Muli Regular"/>
          <a:ea typeface="Muli Regular"/>
          <a:cs typeface="Muli Regular"/>
          <a:sym typeface="Muli Regular"/>
        </a:defRPr>
      </a:lvl9pPr>
    </p:bodyStyle>
    <p:otherStyle>
      <a:lvl1pPr marL="0" marR="0" indent="0" algn="r" defTabSz="821531" latinLnBrk="0">
        <a:lnSpc>
          <a:spcPct val="100000"/>
        </a:lnSpc>
        <a:spcBef>
          <a:spcPts val="0"/>
        </a:spcBef>
        <a:spcAft>
          <a:spcPts val="0"/>
        </a:spcAft>
        <a:buClrTx/>
        <a:buSzTx/>
        <a:buFontTx/>
        <a:buNone/>
        <a:tabLst/>
        <a:defRPr sz="4200" b="0" i="0" u="none" strike="noStrike" cap="none" spc="0" baseline="0">
          <a:ln>
            <a:noFill/>
          </a:ln>
          <a:solidFill>
            <a:schemeClr val="tx1"/>
          </a:solidFill>
          <a:uFillTx/>
          <a:latin typeface="+mn-lt"/>
          <a:ea typeface="+mn-ea"/>
          <a:cs typeface="+mn-cs"/>
          <a:sym typeface="Lota Grotesque Bold"/>
        </a:defRPr>
      </a:lvl1pPr>
      <a:lvl2pPr marL="0" marR="0" indent="228600" algn="r" defTabSz="821531" latinLnBrk="0">
        <a:lnSpc>
          <a:spcPct val="100000"/>
        </a:lnSpc>
        <a:spcBef>
          <a:spcPts val="0"/>
        </a:spcBef>
        <a:spcAft>
          <a:spcPts val="0"/>
        </a:spcAft>
        <a:buClrTx/>
        <a:buSzTx/>
        <a:buFontTx/>
        <a:buNone/>
        <a:tabLst/>
        <a:defRPr sz="4200" b="0" i="0" u="none" strike="noStrike" cap="none" spc="0" baseline="0">
          <a:ln>
            <a:noFill/>
          </a:ln>
          <a:solidFill>
            <a:schemeClr val="tx1"/>
          </a:solidFill>
          <a:uFillTx/>
          <a:latin typeface="+mn-lt"/>
          <a:ea typeface="+mn-ea"/>
          <a:cs typeface="+mn-cs"/>
          <a:sym typeface="Lota Grotesque Bold"/>
        </a:defRPr>
      </a:lvl2pPr>
      <a:lvl3pPr marL="0" marR="0" indent="457200" algn="r" defTabSz="821531" latinLnBrk="0">
        <a:lnSpc>
          <a:spcPct val="100000"/>
        </a:lnSpc>
        <a:spcBef>
          <a:spcPts val="0"/>
        </a:spcBef>
        <a:spcAft>
          <a:spcPts val="0"/>
        </a:spcAft>
        <a:buClrTx/>
        <a:buSzTx/>
        <a:buFontTx/>
        <a:buNone/>
        <a:tabLst/>
        <a:defRPr sz="4200" b="0" i="0" u="none" strike="noStrike" cap="none" spc="0" baseline="0">
          <a:ln>
            <a:noFill/>
          </a:ln>
          <a:solidFill>
            <a:schemeClr val="tx1"/>
          </a:solidFill>
          <a:uFillTx/>
          <a:latin typeface="+mn-lt"/>
          <a:ea typeface="+mn-ea"/>
          <a:cs typeface="+mn-cs"/>
          <a:sym typeface="Lota Grotesque Bold"/>
        </a:defRPr>
      </a:lvl3pPr>
      <a:lvl4pPr marL="0" marR="0" indent="685800" algn="r" defTabSz="821531" latinLnBrk="0">
        <a:lnSpc>
          <a:spcPct val="100000"/>
        </a:lnSpc>
        <a:spcBef>
          <a:spcPts val="0"/>
        </a:spcBef>
        <a:spcAft>
          <a:spcPts val="0"/>
        </a:spcAft>
        <a:buClrTx/>
        <a:buSzTx/>
        <a:buFontTx/>
        <a:buNone/>
        <a:tabLst/>
        <a:defRPr sz="4200" b="0" i="0" u="none" strike="noStrike" cap="none" spc="0" baseline="0">
          <a:ln>
            <a:noFill/>
          </a:ln>
          <a:solidFill>
            <a:schemeClr val="tx1"/>
          </a:solidFill>
          <a:uFillTx/>
          <a:latin typeface="+mn-lt"/>
          <a:ea typeface="+mn-ea"/>
          <a:cs typeface="+mn-cs"/>
          <a:sym typeface="Lota Grotesque Bold"/>
        </a:defRPr>
      </a:lvl4pPr>
      <a:lvl5pPr marL="0" marR="0" indent="914400" algn="r" defTabSz="821531" latinLnBrk="0">
        <a:lnSpc>
          <a:spcPct val="100000"/>
        </a:lnSpc>
        <a:spcBef>
          <a:spcPts val="0"/>
        </a:spcBef>
        <a:spcAft>
          <a:spcPts val="0"/>
        </a:spcAft>
        <a:buClrTx/>
        <a:buSzTx/>
        <a:buFontTx/>
        <a:buNone/>
        <a:tabLst/>
        <a:defRPr sz="4200" b="0" i="0" u="none" strike="noStrike" cap="none" spc="0" baseline="0">
          <a:ln>
            <a:noFill/>
          </a:ln>
          <a:solidFill>
            <a:schemeClr val="tx1"/>
          </a:solidFill>
          <a:uFillTx/>
          <a:latin typeface="+mn-lt"/>
          <a:ea typeface="+mn-ea"/>
          <a:cs typeface="+mn-cs"/>
          <a:sym typeface="Lota Grotesque Bold"/>
        </a:defRPr>
      </a:lvl5pPr>
      <a:lvl6pPr marL="0" marR="0" indent="1143000" algn="r" defTabSz="821531" latinLnBrk="0">
        <a:lnSpc>
          <a:spcPct val="100000"/>
        </a:lnSpc>
        <a:spcBef>
          <a:spcPts val="0"/>
        </a:spcBef>
        <a:spcAft>
          <a:spcPts val="0"/>
        </a:spcAft>
        <a:buClrTx/>
        <a:buSzTx/>
        <a:buFontTx/>
        <a:buNone/>
        <a:tabLst/>
        <a:defRPr sz="4200" b="0" i="0" u="none" strike="noStrike" cap="none" spc="0" baseline="0">
          <a:ln>
            <a:noFill/>
          </a:ln>
          <a:solidFill>
            <a:schemeClr val="tx1"/>
          </a:solidFill>
          <a:uFillTx/>
          <a:latin typeface="+mn-lt"/>
          <a:ea typeface="+mn-ea"/>
          <a:cs typeface="+mn-cs"/>
          <a:sym typeface="Lota Grotesque Bold"/>
        </a:defRPr>
      </a:lvl6pPr>
      <a:lvl7pPr marL="0" marR="0" indent="1371600" algn="r" defTabSz="821531" latinLnBrk="0">
        <a:lnSpc>
          <a:spcPct val="100000"/>
        </a:lnSpc>
        <a:spcBef>
          <a:spcPts val="0"/>
        </a:spcBef>
        <a:spcAft>
          <a:spcPts val="0"/>
        </a:spcAft>
        <a:buClrTx/>
        <a:buSzTx/>
        <a:buFontTx/>
        <a:buNone/>
        <a:tabLst/>
        <a:defRPr sz="4200" b="0" i="0" u="none" strike="noStrike" cap="none" spc="0" baseline="0">
          <a:ln>
            <a:noFill/>
          </a:ln>
          <a:solidFill>
            <a:schemeClr val="tx1"/>
          </a:solidFill>
          <a:uFillTx/>
          <a:latin typeface="+mn-lt"/>
          <a:ea typeface="+mn-ea"/>
          <a:cs typeface="+mn-cs"/>
          <a:sym typeface="Lota Grotesque Bold"/>
        </a:defRPr>
      </a:lvl7pPr>
      <a:lvl8pPr marL="0" marR="0" indent="1600200" algn="r" defTabSz="821531" latinLnBrk="0">
        <a:lnSpc>
          <a:spcPct val="100000"/>
        </a:lnSpc>
        <a:spcBef>
          <a:spcPts val="0"/>
        </a:spcBef>
        <a:spcAft>
          <a:spcPts val="0"/>
        </a:spcAft>
        <a:buClrTx/>
        <a:buSzTx/>
        <a:buFontTx/>
        <a:buNone/>
        <a:tabLst/>
        <a:defRPr sz="4200" b="0" i="0" u="none" strike="noStrike" cap="none" spc="0" baseline="0">
          <a:ln>
            <a:noFill/>
          </a:ln>
          <a:solidFill>
            <a:schemeClr val="tx1"/>
          </a:solidFill>
          <a:uFillTx/>
          <a:latin typeface="+mn-lt"/>
          <a:ea typeface="+mn-ea"/>
          <a:cs typeface="+mn-cs"/>
          <a:sym typeface="Lota Grotesque Bold"/>
        </a:defRPr>
      </a:lvl8pPr>
      <a:lvl9pPr marL="0" marR="0" indent="1828800" algn="r" defTabSz="821531" latinLnBrk="0">
        <a:lnSpc>
          <a:spcPct val="100000"/>
        </a:lnSpc>
        <a:spcBef>
          <a:spcPts val="0"/>
        </a:spcBef>
        <a:spcAft>
          <a:spcPts val="0"/>
        </a:spcAft>
        <a:buClrTx/>
        <a:buSzTx/>
        <a:buFontTx/>
        <a:buNone/>
        <a:tabLst/>
        <a:defRPr sz="4200" b="0" i="0" u="none" strike="noStrike" cap="none" spc="0" baseline="0">
          <a:ln>
            <a:noFill/>
          </a:ln>
          <a:solidFill>
            <a:schemeClr val="tx1"/>
          </a:solidFill>
          <a:uFillTx/>
          <a:latin typeface="+mn-lt"/>
          <a:ea typeface="+mn-ea"/>
          <a:cs typeface="+mn-cs"/>
          <a:sym typeface="Lota Grotesque Bol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2018/01/01"/>
          <p:cNvSpPr txBox="1">
            <a:spLocks noGrp="1"/>
          </p:cNvSpPr>
          <p:nvPr>
            <p:ph type="body" idx="13"/>
          </p:nvPr>
        </p:nvSpPr>
        <p:spPr>
          <a:prstGeom prst="rect">
            <a:avLst/>
          </a:prstGeom>
        </p:spPr>
        <p:txBody>
          <a:bodyPr/>
          <a:lstStyle/>
          <a:p>
            <a:r>
              <a:rPr lang="en-CA" dirty="0"/>
              <a:t>2024</a:t>
            </a:r>
            <a:r>
              <a:rPr dirty="0"/>
              <a:t>/0</a:t>
            </a:r>
            <a:r>
              <a:rPr lang="en-CA" dirty="0"/>
              <a:t>7</a:t>
            </a:r>
            <a:r>
              <a:rPr dirty="0"/>
              <a:t>/</a:t>
            </a:r>
            <a:r>
              <a:rPr lang="en-CA"/>
              <a:t>31</a:t>
            </a:r>
            <a:endParaRPr dirty="0"/>
          </a:p>
        </p:txBody>
      </p:sp>
      <p:sp>
        <p:nvSpPr>
          <p:cNvPr id="128" name="Jane Doe…"/>
          <p:cNvSpPr txBox="1">
            <a:spLocks noGrp="1"/>
          </p:cNvSpPr>
          <p:nvPr>
            <p:ph type="body" idx="14"/>
          </p:nvPr>
        </p:nvSpPr>
        <p:spPr>
          <a:prstGeom prst="rect">
            <a:avLst/>
          </a:prstGeom>
        </p:spPr>
        <p:txBody>
          <a:bodyPr/>
          <a:lstStyle/>
          <a:p>
            <a:pPr marL="0" indent="0">
              <a:lnSpc>
                <a:spcPct val="100000"/>
              </a:lnSpc>
              <a:buSzTx/>
              <a:buNone/>
              <a:defRPr sz="4500">
                <a:solidFill>
                  <a:schemeClr val="accent1">
                    <a:hueOff val="48339"/>
                    <a:lumOff val="-12879"/>
                  </a:schemeClr>
                </a:solidFill>
                <a:latin typeface="Muli Bold"/>
                <a:ea typeface="Muli Bold"/>
                <a:cs typeface="Muli Bold"/>
                <a:sym typeface="Muli Bold"/>
              </a:defRPr>
            </a:pPr>
            <a:r>
              <a:rPr lang="en-CA" dirty="0"/>
              <a:t>Michel R. Lapointe,  Ph.D.</a:t>
            </a:r>
            <a:endParaRPr dirty="0"/>
          </a:p>
          <a:p>
            <a:pPr marL="0" indent="0">
              <a:lnSpc>
                <a:spcPct val="100000"/>
              </a:lnSpc>
              <a:buSzTx/>
              <a:buNone/>
              <a:defRPr sz="4200">
                <a:solidFill>
                  <a:srgbClr val="5A676F"/>
                </a:solidFill>
              </a:defRPr>
            </a:pPr>
            <a:r>
              <a:rPr lang="en-CA" dirty="0"/>
              <a:t>Postdoctoral Fellow</a:t>
            </a:r>
            <a:endParaRPr dirty="0"/>
          </a:p>
        </p:txBody>
      </p:sp>
      <p:sp>
        <p:nvSpPr>
          <p:cNvPr id="129" name="Presentation…"/>
          <p:cNvSpPr txBox="1">
            <a:spLocks noGrp="1"/>
          </p:cNvSpPr>
          <p:nvPr>
            <p:ph type="ctrTitle"/>
          </p:nvPr>
        </p:nvSpPr>
        <p:spPr>
          <a:xfrm>
            <a:off x="2535237" y="3409711"/>
            <a:ext cx="18962937" cy="4407501"/>
          </a:xfrm>
          <a:prstGeom prst="rect">
            <a:avLst/>
          </a:prstGeom>
        </p:spPr>
        <p:txBody>
          <a:bodyPr/>
          <a:lstStyle/>
          <a:p>
            <a:pPr defTabSz="731162">
              <a:defRPr sz="14239"/>
            </a:pPr>
            <a:r>
              <a:rPr lang="en-CA" dirty="0"/>
              <a:t>REPAIR</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Example  title here"/>
          <p:cNvSpPr txBox="1">
            <a:spLocks noGrp="1"/>
          </p:cNvSpPr>
          <p:nvPr>
            <p:ph type="title"/>
          </p:nvPr>
        </p:nvSpPr>
        <p:spPr>
          <a:xfrm>
            <a:off x="2660945" y="3204381"/>
            <a:ext cx="13112403" cy="2838566"/>
          </a:xfrm>
          <a:prstGeom prst="rect">
            <a:avLst/>
          </a:prstGeom>
        </p:spPr>
        <p:txBody>
          <a:bodyPr/>
          <a:lstStyle/>
          <a:p>
            <a:r>
              <a:rPr lang="en-CA" dirty="0"/>
              <a:t>Experiment Status</a:t>
            </a:r>
            <a:br>
              <a:rPr lang="en-CA" dirty="0"/>
            </a:br>
            <a:endParaRPr sz="5400" i="1" dirty="0">
              <a:solidFill>
                <a:schemeClr val="accent5">
                  <a:lumMod val="60000"/>
                  <a:lumOff val="40000"/>
                </a:schemeClr>
              </a:solidFill>
            </a:endParaRPr>
          </a:p>
        </p:txBody>
      </p:sp>
      <p:sp>
        <p:nvSpPr>
          <p:cNvPr id="136"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
        <p:nvSpPr>
          <p:cNvPr id="4" name="Title 1">
            <a:extLst>
              <a:ext uri="{FF2B5EF4-FFF2-40B4-BE49-F238E27FC236}">
                <a16:creationId xmlns:a16="http://schemas.microsoft.com/office/drawing/2014/main" id="{E9E7B280-CB72-5CD3-9541-C3351AD91905}"/>
              </a:ext>
            </a:extLst>
          </p:cNvPr>
          <p:cNvSpPr txBox="1">
            <a:spLocks/>
          </p:cNvSpPr>
          <p:nvPr/>
        </p:nvSpPr>
        <p:spPr>
          <a:xfrm>
            <a:off x="2176532" y="5034788"/>
            <a:ext cx="6507628" cy="1719072"/>
          </a:xfrm>
          <a:prstGeom prst="rect">
            <a:avLst/>
          </a:prstGeom>
          <a:ln w="12700">
            <a:miter lim="400000"/>
          </a:ln>
          <a:extLst>
            <a:ext uri="{C572A759-6A51-4108-AA02-DFA0A04FC94B}">
              <ma14:wrappingTextBoxFlag xmlns:ma14="http://schemas.microsoft.com/office/mac/drawingml/2011/main" xmlns="" val="1"/>
            </a:ext>
          </a:extLst>
        </p:spPr>
        <p:txBody>
          <a:bodyPr vert="horz" lIns="91440" tIns="45720" rIns="91440" bIns="45720" rtlCol="0" anchor="b">
            <a:normAutofit fontScale="97500"/>
          </a:bodyPr>
          <a:lstStyle>
            <a:lvl1pPr marL="0" marR="0" indent="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1pPr>
            <a:lvl2pPr marL="0" marR="0" indent="22860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2pPr>
            <a:lvl3pPr marL="0" marR="0" indent="45720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3pPr>
            <a:lvl4pPr marL="0" marR="0" indent="68580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4pPr>
            <a:lvl5pPr marL="0" marR="0" indent="91440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5pPr>
            <a:lvl6pPr marL="0" marR="0" indent="114300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6pPr>
            <a:lvl7pPr marL="0" marR="0" indent="137160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7pPr>
            <a:lvl8pPr marL="0" marR="0" indent="160020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8pPr>
            <a:lvl9pPr marL="0" marR="0" indent="1828800" algn="l" defTabSz="821531" rtl="0" latinLnBrk="0">
              <a:lnSpc>
                <a:spcPct val="80000"/>
              </a:lnSpc>
              <a:spcBef>
                <a:spcPts val="0"/>
              </a:spcBef>
              <a:spcAft>
                <a:spcPts val="0"/>
              </a:spcAft>
              <a:buClrTx/>
              <a:buSzTx/>
              <a:buFontTx/>
              <a:buNone/>
              <a:tabLst/>
              <a:defRPr sz="8000" b="0" i="0" u="none" strike="noStrike" cap="none" spc="0" baseline="0">
                <a:ln>
                  <a:noFill/>
                </a:ln>
                <a:solidFill>
                  <a:schemeClr val="accent1">
                    <a:hueOff val="48339"/>
                    <a:lumOff val="-12879"/>
                  </a:schemeClr>
                </a:solidFill>
                <a:uFillTx/>
                <a:latin typeface="+mn-lt"/>
                <a:ea typeface="+mn-ea"/>
                <a:cs typeface="+mn-cs"/>
                <a:sym typeface="Lota Grotesque Bold"/>
              </a:defRPr>
            </a:lvl9pPr>
          </a:lstStyle>
          <a:p>
            <a:pPr hangingPunct="1"/>
            <a:r>
              <a:rPr lang="en-US" sz="5400" kern="1200" dirty="0">
                <a:solidFill>
                  <a:schemeClr val="tx1"/>
                </a:solidFill>
                <a:latin typeface="+mj-lt"/>
                <a:ea typeface="+mj-ea"/>
                <a:cs typeface="+mj-cs"/>
              </a:rPr>
              <a:t>The Yeast Culturing Experiment</a:t>
            </a:r>
          </a:p>
        </p:txBody>
      </p:sp>
      <p:sp>
        <p:nvSpPr>
          <p:cNvPr id="5" name="TextBox 4">
            <a:extLst>
              <a:ext uri="{FF2B5EF4-FFF2-40B4-BE49-F238E27FC236}">
                <a16:creationId xmlns:a16="http://schemas.microsoft.com/office/drawing/2014/main" id="{6E9ACCDD-7B1A-F508-05A9-CECC723AEDBB}"/>
              </a:ext>
            </a:extLst>
          </p:cNvPr>
          <p:cNvSpPr txBox="1"/>
          <p:nvPr/>
        </p:nvSpPr>
        <p:spPr>
          <a:xfrm>
            <a:off x="2176531" y="7202476"/>
            <a:ext cx="7042356" cy="4050792"/>
          </a:xfrm>
          <a:prstGeom prst="rect">
            <a:avLst/>
          </a:prstGeom>
        </p:spPr>
        <p:txBody>
          <a:bodyPr vert="horz" lIns="91440" tIns="45720" rIns="91440" bIns="45720" rtlCol="0" anchor="t">
            <a:normAutofit/>
          </a:bodyPr>
          <a:lstStyle/>
          <a:p>
            <a:pPr>
              <a:lnSpc>
                <a:spcPct val="90000"/>
              </a:lnSpc>
              <a:spcAft>
                <a:spcPts val="1800"/>
              </a:spcAft>
            </a:pPr>
            <a:r>
              <a:rPr lang="en-US" dirty="0"/>
              <a:t>Two yeast strains:</a:t>
            </a:r>
          </a:p>
          <a:p>
            <a:pPr indent="-228600">
              <a:lnSpc>
                <a:spcPct val="90000"/>
              </a:lnSpc>
              <a:spcAft>
                <a:spcPts val="1800"/>
              </a:spcAft>
              <a:buFont typeface="Arial" panose="020B0604020202020204" pitchFamily="34" charset="0"/>
              <a:buChar char="•"/>
            </a:pPr>
            <a:r>
              <a:rPr lang="en-US" dirty="0"/>
              <a:t>Normal wild type</a:t>
            </a:r>
          </a:p>
          <a:p>
            <a:pPr indent="-228600">
              <a:lnSpc>
                <a:spcPct val="90000"/>
              </a:lnSpc>
              <a:spcAft>
                <a:spcPts val="1800"/>
              </a:spcAft>
              <a:buFont typeface="Arial" panose="020B0604020202020204" pitchFamily="34" charset="0"/>
              <a:buChar char="•"/>
            </a:pPr>
            <a:r>
              <a:rPr lang="en-US" dirty="0"/>
              <a:t>Radiation-sensitive rad51KO</a:t>
            </a:r>
          </a:p>
          <a:p>
            <a:pPr>
              <a:lnSpc>
                <a:spcPct val="90000"/>
              </a:lnSpc>
              <a:spcAft>
                <a:spcPts val="1800"/>
              </a:spcAft>
            </a:pPr>
            <a:r>
              <a:rPr lang="en-US" dirty="0"/>
              <a:t>Validating results from L. </a:t>
            </a:r>
            <a:r>
              <a:rPr lang="en-US" dirty="0" err="1"/>
              <a:t>Satta</a:t>
            </a:r>
            <a:r>
              <a:rPr lang="en-US" dirty="0"/>
              <a:t> et al. (1995) with modern assays and greater background reduction</a:t>
            </a:r>
            <a:br>
              <a:rPr lang="en-US" dirty="0"/>
            </a:br>
            <a:endParaRPr lang="en-US" dirty="0"/>
          </a:p>
        </p:txBody>
      </p:sp>
      <p:grpSp>
        <p:nvGrpSpPr>
          <p:cNvPr id="6" name="Group 5">
            <a:extLst>
              <a:ext uri="{FF2B5EF4-FFF2-40B4-BE49-F238E27FC236}">
                <a16:creationId xmlns:a16="http://schemas.microsoft.com/office/drawing/2014/main" id="{8E8BED41-9036-D99B-2563-AAECF4BE65BA}"/>
              </a:ext>
            </a:extLst>
          </p:cNvPr>
          <p:cNvGrpSpPr>
            <a:grpSpLocks noChangeAspect="1"/>
          </p:cNvGrpSpPr>
          <p:nvPr/>
        </p:nvGrpSpPr>
        <p:grpSpPr>
          <a:xfrm>
            <a:off x="10938775" y="4064218"/>
            <a:ext cx="11290012" cy="9195955"/>
            <a:chOff x="11195083" y="5763004"/>
            <a:chExt cx="6835501" cy="5567661"/>
          </a:xfrm>
        </p:grpSpPr>
        <p:pic>
          <p:nvPicPr>
            <p:cNvPr id="7" name="Picture 6">
              <a:extLst>
                <a:ext uri="{FF2B5EF4-FFF2-40B4-BE49-F238E27FC236}">
                  <a16:creationId xmlns:a16="http://schemas.microsoft.com/office/drawing/2014/main" id="{550CB6F3-07C5-95D3-0D24-3524A5A68D27}"/>
                </a:ext>
              </a:extLst>
            </p:cNvPr>
            <p:cNvPicPr>
              <a:picLocks noChangeAspect="1"/>
            </p:cNvPicPr>
            <p:nvPr/>
          </p:nvPicPr>
          <p:blipFill rotWithShape="1">
            <a:blip r:embed="rId2"/>
            <a:srcRect r="34080" b="21749"/>
            <a:stretch/>
          </p:blipFill>
          <p:spPr>
            <a:xfrm>
              <a:off x="11966382" y="7427548"/>
              <a:ext cx="6064202" cy="3903117"/>
            </a:xfrm>
            <a:prstGeom prst="rect">
              <a:avLst/>
            </a:prstGeom>
          </p:spPr>
        </p:pic>
        <p:sp>
          <p:nvSpPr>
            <p:cNvPr id="8" name="Arrow: Curved Right 7">
              <a:extLst>
                <a:ext uri="{FF2B5EF4-FFF2-40B4-BE49-F238E27FC236}">
                  <a16:creationId xmlns:a16="http://schemas.microsoft.com/office/drawing/2014/main" id="{57855C04-2C83-6C07-FCC1-F0902F2FF7BC}"/>
                </a:ext>
              </a:extLst>
            </p:cNvPr>
            <p:cNvSpPr/>
            <p:nvPr/>
          </p:nvSpPr>
          <p:spPr>
            <a:xfrm rot="20839209">
              <a:off x="11195083" y="6678951"/>
              <a:ext cx="1221411" cy="391183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9" name="Group 8">
              <a:extLst>
                <a:ext uri="{FF2B5EF4-FFF2-40B4-BE49-F238E27FC236}">
                  <a16:creationId xmlns:a16="http://schemas.microsoft.com/office/drawing/2014/main" id="{7D4341F0-CA0C-F467-9029-43C297F94F4D}"/>
                </a:ext>
              </a:extLst>
            </p:cNvPr>
            <p:cNvGrpSpPr/>
            <p:nvPr/>
          </p:nvGrpSpPr>
          <p:grpSpPr>
            <a:xfrm>
              <a:off x="11966382" y="5763004"/>
              <a:ext cx="1527518" cy="1569903"/>
              <a:chOff x="589517" y="1695720"/>
              <a:chExt cx="4320000" cy="4320000"/>
            </a:xfrm>
          </p:grpSpPr>
          <p:sp>
            <p:nvSpPr>
              <p:cNvPr id="10" name="Oval 9">
                <a:extLst>
                  <a:ext uri="{FF2B5EF4-FFF2-40B4-BE49-F238E27FC236}">
                    <a16:creationId xmlns:a16="http://schemas.microsoft.com/office/drawing/2014/main" id="{96AB8DD5-5172-9A42-EAD6-D046B122CA0E}"/>
                  </a:ext>
                </a:extLst>
              </p:cNvPr>
              <p:cNvSpPr/>
              <p:nvPr/>
            </p:nvSpPr>
            <p:spPr>
              <a:xfrm>
                <a:off x="589517" y="1695720"/>
                <a:ext cx="4320000" cy="4320000"/>
              </a:xfrm>
              <a:prstGeom prst="ellipse">
                <a:avLst/>
              </a:prstGeom>
              <a:solidFill>
                <a:schemeClr val="accent5">
                  <a:lumMod val="50000"/>
                  <a:alpha val="90000"/>
                </a:schemeClr>
              </a:solidFill>
              <a:ln>
                <a:solidFill>
                  <a:srgbClr val="355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a:extLst>
                  <a:ext uri="{FF2B5EF4-FFF2-40B4-BE49-F238E27FC236}">
                    <a16:creationId xmlns:a16="http://schemas.microsoft.com/office/drawing/2014/main" id="{F6342015-8B51-48CE-D78C-8ACA7CC9CD78}"/>
                  </a:ext>
                </a:extLst>
              </p:cNvPr>
              <p:cNvSpPr/>
              <p:nvPr/>
            </p:nvSpPr>
            <p:spPr>
              <a:xfrm>
                <a:off x="949517" y="2055720"/>
                <a:ext cx="3600000" cy="3600000"/>
              </a:xfrm>
              <a:prstGeom prst="ellipse">
                <a:avLst/>
              </a:prstGeom>
              <a:pattFill prst="pct90">
                <a:fgClr>
                  <a:srgbClr val="36362D"/>
                </a:fgClr>
                <a:bgClr>
                  <a:schemeClr val="tx1">
                    <a:lumMod val="75000"/>
                    <a:lumOff val="2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Explosion: 14 Points 11">
                <a:extLst>
                  <a:ext uri="{FF2B5EF4-FFF2-40B4-BE49-F238E27FC236}">
                    <a16:creationId xmlns:a16="http://schemas.microsoft.com/office/drawing/2014/main" id="{A01A846F-9C8A-CAEB-3B44-224B02D1A803}"/>
                  </a:ext>
                </a:extLst>
              </p:cNvPr>
              <p:cNvSpPr/>
              <p:nvPr/>
            </p:nvSpPr>
            <p:spPr>
              <a:xfrm>
                <a:off x="2436475" y="2107430"/>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Explosion: 14 Points 12">
                <a:extLst>
                  <a:ext uri="{FF2B5EF4-FFF2-40B4-BE49-F238E27FC236}">
                    <a16:creationId xmlns:a16="http://schemas.microsoft.com/office/drawing/2014/main" id="{9E482256-9226-30CA-8A45-965D8D5F6E0C}"/>
                  </a:ext>
                </a:extLst>
              </p:cNvPr>
              <p:cNvSpPr/>
              <p:nvPr/>
            </p:nvSpPr>
            <p:spPr>
              <a:xfrm>
                <a:off x="2275589" y="2148900"/>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Explosion: 14 Points 13">
                <a:extLst>
                  <a:ext uri="{FF2B5EF4-FFF2-40B4-BE49-F238E27FC236}">
                    <a16:creationId xmlns:a16="http://schemas.microsoft.com/office/drawing/2014/main" id="{9A330947-CF34-4353-ED63-94196CCF6861}"/>
                  </a:ext>
                </a:extLst>
              </p:cNvPr>
              <p:cNvSpPr/>
              <p:nvPr/>
            </p:nvSpPr>
            <p:spPr>
              <a:xfrm>
                <a:off x="1963285" y="2229588"/>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Explosion: 14 Points 14">
                <a:extLst>
                  <a:ext uri="{FF2B5EF4-FFF2-40B4-BE49-F238E27FC236}">
                    <a16:creationId xmlns:a16="http://schemas.microsoft.com/office/drawing/2014/main" id="{5C0EA56E-DFE2-1152-1DC9-0BAC0FD4C550}"/>
                  </a:ext>
                </a:extLst>
              </p:cNvPr>
              <p:cNvSpPr/>
              <p:nvPr/>
            </p:nvSpPr>
            <p:spPr>
              <a:xfrm>
                <a:off x="3373499" y="2186132"/>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Explosion: 14 Points 15">
                <a:extLst>
                  <a:ext uri="{FF2B5EF4-FFF2-40B4-BE49-F238E27FC236}">
                    <a16:creationId xmlns:a16="http://schemas.microsoft.com/office/drawing/2014/main" id="{36380607-EA20-FE9D-A467-43D2C398153D}"/>
                  </a:ext>
                </a:extLst>
              </p:cNvPr>
              <p:cNvSpPr/>
              <p:nvPr/>
            </p:nvSpPr>
            <p:spPr>
              <a:xfrm>
                <a:off x="3539091" y="2239073"/>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Explosion: 14 Points 16">
                <a:extLst>
                  <a:ext uri="{FF2B5EF4-FFF2-40B4-BE49-F238E27FC236}">
                    <a16:creationId xmlns:a16="http://schemas.microsoft.com/office/drawing/2014/main" id="{663EC5E9-B4EA-2EE9-08A6-814587D0298F}"/>
                  </a:ext>
                </a:extLst>
              </p:cNvPr>
              <p:cNvSpPr/>
              <p:nvPr/>
            </p:nvSpPr>
            <p:spPr>
              <a:xfrm>
                <a:off x="3272629" y="2096085"/>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Explosion: 14 Points 17">
                <a:extLst>
                  <a:ext uri="{FF2B5EF4-FFF2-40B4-BE49-F238E27FC236}">
                    <a16:creationId xmlns:a16="http://schemas.microsoft.com/office/drawing/2014/main" id="{8A03A85A-4C89-A9B0-1A62-073ECECFACD9}"/>
                  </a:ext>
                </a:extLst>
              </p:cNvPr>
              <p:cNvSpPr/>
              <p:nvPr/>
            </p:nvSpPr>
            <p:spPr>
              <a:xfrm>
                <a:off x="3145752" y="2059179"/>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Explosion: 14 Points 18">
                <a:extLst>
                  <a:ext uri="{FF2B5EF4-FFF2-40B4-BE49-F238E27FC236}">
                    <a16:creationId xmlns:a16="http://schemas.microsoft.com/office/drawing/2014/main" id="{F6DDEFEC-87E8-9A59-80DA-8356245E3292}"/>
                  </a:ext>
                </a:extLst>
              </p:cNvPr>
              <p:cNvSpPr/>
              <p:nvPr/>
            </p:nvSpPr>
            <p:spPr>
              <a:xfrm>
                <a:off x="2902385" y="1986267"/>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Explosion: 14 Points 19">
                <a:extLst>
                  <a:ext uri="{FF2B5EF4-FFF2-40B4-BE49-F238E27FC236}">
                    <a16:creationId xmlns:a16="http://schemas.microsoft.com/office/drawing/2014/main" id="{C9A081A2-6DB0-7C57-14F1-027E4BBF17E6}"/>
                  </a:ext>
                </a:extLst>
              </p:cNvPr>
              <p:cNvSpPr/>
              <p:nvPr/>
            </p:nvSpPr>
            <p:spPr>
              <a:xfrm>
                <a:off x="2742309" y="1999385"/>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Explosion: 14 Points 20">
                <a:extLst>
                  <a:ext uri="{FF2B5EF4-FFF2-40B4-BE49-F238E27FC236}">
                    <a16:creationId xmlns:a16="http://schemas.microsoft.com/office/drawing/2014/main" id="{8AA2D393-663B-B493-856B-F789A9449C00}"/>
                  </a:ext>
                </a:extLst>
              </p:cNvPr>
              <p:cNvSpPr/>
              <p:nvPr/>
            </p:nvSpPr>
            <p:spPr>
              <a:xfrm>
                <a:off x="2625550" y="1986874"/>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Explosion: 14 Points 21">
                <a:extLst>
                  <a:ext uri="{FF2B5EF4-FFF2-40B4-BE49-F238E27FC236}">
                    <a16:creationId xmlns:a16="http://schemas.microsoft.com/office/drawing/2014/main" id="{6C6FF6E0-B1CE-1DF8-6758-D51FCFC4AF69}"/>
                  </a:ext>
                </a:extLst>
              </p:cNvPr>
              <p:cNvSpPr/>
              <p:nvPr/>
            </p:nvSpPr>
            <p:spPr>
              <a:xfrm rot="1264485">
                <a:off x="2512193" y="1946375"/>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Explosion: 14 Points 22">
                <a:extLst>
                  <a:ext uri="{FF2B5EF4-FFF2-40B4-BE49-F238E27FC236}">
                    <a16:creationId xmlns:a16="http://schemas.microsoft.com/office/drawing/2014/main" id="{20E0F015-C75C-7F57-2941-F409780DB3B3}"/>
                  </a:ext>
                </a:extLst>
              </p:cNvPr>
              <p:cNvSpPr/>
              <p:nvPr/>
            </p:nvSpPr>
            <p:spPr>
              <a:xfrm>
                <a:off x="2219061" y="1993698"/>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Explosion: 14 Points 23">
                <a:extLst>
                  <a:ext uri="{FF2B5EF4-FFF2-40B4-BE49-F238E27FC236}">
                    <a16:creationId xmlns:a16="http://schemas.microsoft.com/office/drawing/2014/main" id="{EEA19117-FF28-CC04-9BE9-B0994C3CB999}"/>
                  </a:ext>
                </a:extLst>
              </p:cNvPr>
              <p:cNvSpPr/>
              <p:nvPr/>
            </p:nvSpPr>
            <p:spPr>
              <a:xfrm>
                <a:off x="2039062" y="2023876"/>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Explosion: 14 Points 24">
                <a:extLst>
                  <a:ext uri="{FF2B5EF4-FFF2-40B4-BE49-F238E27FC236}">
                    <a16:creationId xmlns:a16="http://schemas.microsoft.com/office/drawing/2014/main" id="{2715366D-87E1-C753-D20B-FB96ABE7BC50}"/>
                  </a:ext>
                </a:extLst>
              </p:cNvPr>
              <p:cNvSpPr/>
              <p:nvPr/>
            </p:nvSpPr>
            <p:spPr>
              <a:xfrm>
                <a:off x="1824165" y="2175669"/>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Explosion: 14 Points 25">
                <a:extLst>
                  <a:ext uri="{FF2B5EF4-FFF2-40B4-BE49-F238E27FC236}">
                    <a16:creationId xmlns:a16="http://schemas.microsoft.com/office/drawing/2014/main" id="{C43D5B44-BC00-FF98-E862-E3E5BFAF501A}"/>
                  </a:ext>
                </a:extLst>
              </p:cNvPr>
              <p:cNvSpPr/>
              <p:nvPr/>
            </p:nvSpPr>
            <p:spPr>
              <a:xfrm>
                <a:off x="2137308" y="2130067"/>
                <a:ext cx="286603" cy="327546"/>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Explosion: 14 Points 26">
                <a:extLst>
                  <a:ext uri="{FF2B5EF4-FFF2-40B4-BE49-F238E27FC236}">
                    <a16:creationId xmlns:a16="http://schemas.microsoft.com/office/drawing/2014/main" id="{B48C53B4-DDAF-4B40-E8A7-5C58D10DC7DA}"/>
                  </a:ext>
                </a:extLst>
              </p:cNvPr>
              <p:cNvSpPr/>
              <p:nvPr/>
            </p:nvSpPr>
            <p:spPr>
              <a:xfrm>
                <a:off x="1689366" y="2257555"/>
                <a:ext cx="286603" cy="327546"/>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Explosion: 14 Points 27">
                <a:extLst>
                  <a:ext uri="{FF2B5EF4-FFF2-40B4-BE49-F238E27FC236}">
                    <a16:creationId xmlns:a16="http://schemas.microsoft.com/office/drawing/2014/main" id="{A4CE5984-79A5-D607-2C44-C8A01A566105}"/>
                  </a:ext>
                </a:extLst>
              </p:cNvPr>
              <p:cNvSpPr/>
              <p:nvPr/>
            </p:nvSpPr>
            <p:spPr>
              <a:xfrm>
                <a:off x="1940712" y="2096056"/>
                <a:ext cx="286603" cy="327546"/>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Explosion: 14 Points 28">
                <a:extLst>
                  <a:ext uri="{FF2B5EF4-FFF2-40B4-BE49-F238E27FC236}">
                    <a16:creationId xmlns:a16="http://schemas.microsoft.com/office/drawing/2014/main" id="{01E28872-4588-2B14-7494-0010C18A9AFA}"/>
                  </a:ext>
                </a:extLst>
              </p:cNvPr>
              <p:cNvSpPr/>
              <p:nvPr/>
            </p:nvSpPr>
            <p:spPr>
              <a:xfrm>
                <a:off x="2367799" y="2008787"/>
                <a:ext cx="286603" cy="327546"/>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Explosion: 14 Points 29">
                <a:extLst>
                  <a:ext uri="{FF2B5EF4-FFF2-40B4-BE49-F238E27FC236}">
                    <a16:creationId xmlns:a16="http://schemas.microsoft.com/office/drawing/2014/main" id="{938A6107-D6B7-2F53-EB43-661F70DA6C3F}"/>
                  </a:ext>
                </a:extLst>
              </p:cNvPr>
              <p:cNvSpPr/>
              <p:nvPr/>
            </p:nvSpPr>
            <p:spPr>
              <a:xfrm>
                <a:off x="2311239" y="1968614"/>
                <a:ext cx="286603" cy="327546"/>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Explosion: 14 Points 30">
                <a:extLst>
                  <a:ext uri="{FF2B5EF4-FFF2-40B4-BE49-F238E27FC236}">
                    <a16:creationId xmlns:a16="http://schemas.microsoft.com/office/drawing/2014/main" id="{99709A62-732C-38D1-4EDB-4E420E2C0A96}"/>
                  </a:ext>
                </a:extLst>
              </p:cNvPr>
              <p:cNvSpPr/>
              <p:nvPr/>
            </p:nvSpPr>
            <p:spPr>
              <a:xfrm>
                <a:off x="2711776" y="1964878"/>
                <a:ext cx="286603" cy="327546"/>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Explosion: 14 Points 31">
                <a:extLst>
                  <a:ext uri="{FF2B5EF4-FFF2-40B4-BE49-F238E27FC236}">
                    <a16:creationId xmlns:a16="http://schemas.microsoft.com/office/drawing/2014/main" id="{D0608873-C251-9270-78A7-D2CA39E74453}"/>
                  </a:ext>
                </a:extLst>
              </p:cNvPr>
              <p:cNvSpPr/>
              <p:nvPr/>
            </p:nvSpPr>
            <p:spPr>
              <a:xfrm>
                <a:off x="3015861" y="2025457"/>
                <a:ext cx="286603" cy="327546"/>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Explosion: 14 Points 32">
                <a:extLst>
                  <a:ext uri="{FF2B5EF4-FFF2-40B4-BE49-F238E27FC236}">
                    <a16:creationId xmlns:a16="http://schemas.microsoft.com/office/drawing/2014/main" id="{B440D9ED-D5E4-AFDC-EBE0-715CF2BF4ABD}"/>
                  </a:ext>
                </a:extLst>
              </p:cNvPr>
              <p:cNvSpPr/>
              <p:nvPr/>
            </p:nvSpPr>
            <p:spPr>
              <a:xfrm>
                <a:off x="3275035" y="2183100"/>
                <a:ext cx="286603" cy="327546"/>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Explosion: 14 Points 33">
                <a:extLst>
                  <a:ext uri="{FF2B5EF4-FFF2-40B4-BE49-F238E27FC236}">
                    <a16:creationId xmlns:a16="http://schemas.microsoft.com/office/drawing/2014/main" id="{96C26AF7-87C8-7235-D62E-CD15F398C42E}"/>
                  </a:ext>
                </a:extLst>
              </p:cNvPr>
              <p:cNvSpPr/>
              <p:nvPr/>
            </p:nvSpPr>
            <p:spPr>
              <a:xfrm>
                <a:off x="3442724" y="2127293"/>
                <a:ext cx="286603" cy="327546"/>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Explosion: 14 Points 34">
                <a:extLst>
                  <a:ext uri="{FF2B5EF4-FFF2-40B4-BE49-F238E27FC236}">
                    <a16:creationId xmlns:a16="http://schemas.microsoft.com/office/drawing/2014/main" id="{3C046517-85F0-7892-7613-AE4FF739E44E}"/>
                  </a:ext>
                </a:extLst>
              </p:cNvPr>
              <p:cNvSpPr/>
              <p:nvPr/>
            </p:nvSpPr>
            <p:spPr>
              <a:xfrm>
                <a:off x="3429211" y="2268319"/>
                <a:ext cx="286603" cy="327546"/>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Explosion: 14 Points 35">
                <a:extLst>
                  <a:ext uri="{FF2B5EF4-FFF2-40B4-BE49-F238E27FC236}">
                    <a16:creationId xmlns:a16="http://schemas.microsoft.com/office/drawing/2014/main" id="{86477BCD-CB2F-D8BB-604A-51FE5796FDBC}"/>
                  </a:ext>
                </a:extLst>
              </p:cNvPr>
              <p:cNvSpPr/>
              <p:nvPr/>
            </p:nvSpPr>
            <p:spPr>
              <a:xfrm>
                <a:off x="1863168" y="2255217"/>
                <a:ext cx="286603" cy="327546"/>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Explosion: 14 Points 36">
                <a:extLst>
                  <a:ext uri="{FF2B5EF4-FFF2-40B4-BE49-F238E27FC236}">
                    <a16:creationId xmlns:a16="http://schemas.microsoft.com/office/drawing/2014/main" id="{529AB6DD-929D-7FDC-8308-DBCDF1071C9F}"/>
                  </a:ext>
                </a:extLst>
              </p:cNvPr>
              <p:cNvSpPr/>
              <p:nvPr/>
            </p:nvSpPr>
            <p:spPr>
              <a:xfrm>
                <a:off x="1612656" y="2248524"/>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Explosion: 14 Points 37">
                <a:extLst>
                  <a:ext uri="{FF2B5EF4-FFF2-40B4-BE49-F238E27FC236}">
                    <a16:creationId xmlns:a16="http://schemas.microsoft.com/office/drawing/2014/main" id="{E34D3D90-10A4-3ED5-6F9B-5B77B9A315D0}"/>
                  </a:ext>
                </a:extLst>
              </p:cNvPr>
              <p:cNvSpPr/>
              <p:nvPr/>
            </p:nvSpPr>
            <p:spPr>
              <a:xfrm>
                <a:off x="2099849" y="2253079"/>
                <a:ext cx="286603" cy="327546"/>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Explosion: 14 Points 38">
                <a:extLst>
                  <a:ext uri="{FF2B5EF4-FFF2-40B4-BE49-F238E27FC236}">
                    <a16:creationId xmlns:a16="http://schemas.microsoft.com/office/drawing/2014/main" id="{7C66CE60-61FF-664B-2F75-AEED49FCBF66}"/>
                  </a:ext>
                </a:extLst>
              </p:cNvPr>
              <p:cNvSpPr/>
              <p:nvPr/>
            </p:nvSpPr>
            <p:spPr>
              <a:xfrm>
                <a:off x="2862526" y="2172578"/>
                <a:ext cx="286603" cy="327546"/>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Explosion: 14 Points 39">
                <a:extLst>
                  <a:ext uri="{FF2B5EF4-FFF2-40B4-BE49-F238E27FC236}">
                    <a16:creationId xmlns:a16="http://schemas.microsoft.com/office/drawing/2014/main" id="{C1133279-D0F8-568A-778C-798A75778912}"/>
                  </a:ext>
                </a:extLst>
              </p:cNvPr>
              <p:cNvSpPr/>
              <p:nvPr/>
            </p:nvSpPr>
            <p:spPr>
              <a:xfrm>
                <a:off x="2742308" y="2167332"/>
                <a:ext cx="286603" cy="327546"/>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Explosion: 14 Points 40">
                <a:extLst>
                  <a:ext uri="{FF2B5EF4-FFF2-40B4-BE49-F238E27FC236}">
                    <a16:creationId xmlns:a16="http://schemas.microsoft.com/office/drawing/2014/main" id="{787EA64C-1B21-EE23-E997-7D74B5EB106D}"/>
                  </a:ext>
                </a:extLst>
              </p:cNvPr>
              <p:cNvSpPr/>
              <p:nvPr/>
            </p:nvSpPr>
            <p:spPr>
              <a:xfrm>
                <a:off x="2545852" y="2153756"/>
                <a:ext cx="286603" cy="327546"/>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Explosion: 14 Points 41">
                <a:extLst>
                  <a:ext uri="{FF2B5EF4-FFF2-40B4-BE49-F238E27FC236}">
                    <a16:creationId xmlns:a16="http://schemas.microsoft.com/office/drawing/2014/main" id="{2CDC5710-8957-5E77-2B75-3CB95BF52480}"/>
                  </a:ext>
                </a:extLst>
              </p:cNvPr>
              <p:cNvSpPr/>
              <p:nvPr/>
            </p:nvSpPr>
            <p:spPr>
              <a:xfrm>
                <a:off x="2645156" y="2164480"/>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Explosion: 14 Points 42">
                <a:extLst>
                  <a:ext uri="{FF2B5EF4-FFF2-40B4-BE49-F238E27FC236}">
                    <a16:creationId xmlns:a16="http://schemas.microsoft.com/office/drawing/2014/main" id="{D365A779-474A-074E-F1D2-5D944924BE7E}"/>
                  </a:ext>
                </a:extLst>
              </p:cNvPr>
              <p:cNvSpPr/>
              <p:nvPr/>
            </p:nvSpPr>
            <p:spPr>
              <a:xfrm>
                <a:off x="2786348" y="2055396"/>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Explosion: 14 Points 43">
                <a:extLst>
                  <a:ext uri="{FF2B5EF4-FFF2-40B4-BE49-F238E27FC236}">
                    <a16:creationId xmlns:a16="http://schemas.microsoft.com/office/drawing/2014/main" id="{6D04F60F-C827-DF86-2CC8-1D269C3A247D}"/>
                  </a:ext>
                </a:extLst>
              </p:cNvPr>
              <p:cNvSpPr/>
              <p:nvPr/>
            </p:nvSpPr>
            <p:spPr>
              <a:xfrm>
                <a:off x="2961750" y="2207404"/>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Explosion: 14 Points 44">
                <a:extLst>
                  <a:ext uri="{FF2B5EF4-FFF2-40B4-BE49-F238E27FC236}">
                    <a16:creationId xmlns:a16="http://schemas.microsoft.com/office/drawing/2014/main" id="{347B7743-D752-D6B4-D05E-57337C756C77}"/>
                  </a:ext>
                </a:extLst>
              </p:cNvPr>
              <p:cNvSpPr/>
              <p:nvPr/>
            </p:nvSpPr>
            <p:spPr>
              <a:xfrm>
                <a:off x="3112400" y="2218834"/>
                <a:ext cx="286603" cy="327546"/>
              </a:xfrm>
              <a:prstGeom prst="irregularSeal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Cloud 45">
                <a:extLst>
                  <a:ext uri="{FF2B5EF4-FFF2-40B4-BE49-F238E27FC236}">
                    <a16:creationId xmlns:a16="http://schemas.microsoft.com/office/drawing/2014/main" id="{7293760B-5DDA-F668-E744-00194B866084}"/>
                  </a:ext>
                </a:extLst>
              </p:cNvPr>
              <p:cNvSpPr/>
              <p:nvPr/>
            </p:nvSpPr>
            <p:spPr>
              <a:xfrm>
                <a:off x="1698768" y="2442916"/>
                <a:ext cx="280191" cy="253838"/>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Cloud 46">
                <a:extLst>
                  <a:ext uri="{FF2B5EF4-FFF2-40B4-BE49-F238E27FC236}">
                    <a16:creationId xmlns:a16="http://schemas.microsoft.com/office/drawing/2014/main" id="{50DF0C9A-48A5-989D-9733-54A7D86D69A5}"/>
                  </a:ext>
                </a:extLst>
              </p:cNvPr>
              <p:cNvSpPr/>
              <p:nvPr/>
            </p:nvSpPr>
            <p:spPr>
              <a:xfrm>
                <a:off x="1730143" y="2563481"/>
                <a:ext cx="280191" cy="253838"/>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a:extLst>
                  <a:ext uri="{FF2B5EF4-FFF2-40B4-BE49-F238E27FC236}">
                    <a16:creationId xmlns:a16="http://schemas.microsoft.com/office/drawing/2014/main" id="{8BFB9F42-E31A-457A-874F-4716EDF40503}"/>
                  </a:ext>
                </a:extLst>
              </p:cNvPr>
              <p:cNvSpPr/>
              <p:nvPr/>
            </p:nvSpPr>
            <p:spPr>
              <a:xfrm>
                <a:off x="1852093" y="2414183"/>
                <a:ext cx="70563" cy="2504827"/>
              </a:xfrm>
              <a:prstGeom prst="rect">
                <a:avLst/>
              </a:prstGeom>
              <a:gradFill>
                <a:gsLst>
                  <a:gs pos="0">
                    <a:srgbClr val="3B3838"/>
                  </a:gs>
                  <a:gs pos="5000">
                    <a:srgbClr val="3B3838"/>
                  </a:gs>
                  <a:gs pos="43000">
                    <a:srgbClr val="7F7F7F"/>
                  </a:gs>
                  <a:gs pos="100000">
                    <a:srgbClr val="7F7F7F"/>
                  </a:gs>
                </a:gsLst>
                <a:lin ang="5400000" scaled="1"/>
              </a:gradFill>
              <a:ln>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a:extLst>
                  <a:ext uri="{FF2B5EF4-FFF2-40B4-BE49-F238E27FC236}">
                    <a16:creationId xmlns:a16="http://schemas.microsoft.com/office/drawing/2014/main" id="{C05AF707-D68B-76D6-272B-BF01327BC311}"/>
                  </a:ext>
                </a:extLst>
              </p:cNvPr>
              <p:cNvSpPr/>
              <p:nvPr/>
            </p:nvSpPr>
            <p:spPr>
              <a:xfrm>
                <a:off x="1599572" y="3545710"/>
                <a:ext cx="2330444" cy="13830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Flowchart: Connector 49">
                <a:extLst>
                  <a:ext uri="{FF2B5EF4-FFF2-40B4-BE49-F238E27FC236}">
                    <a16:creationId xmlns:a16="http://schemas.microsoft.com/office/drawing/2014/main" id="{ECD570B6-825D-6E83-AC44-FAB226AC98DD}"/>
                  </a:ext>
                </a:extLst>
              </p:cNvPr>
              <p:cNvSpPr/>
              <p:nvPr/>
            </p:nvSpPr>
            <p:spPr>
              <a:xfrm>
                <a:off x="3704636" y="3545098"/>
                <a:ext cx="467093" cy="1383030"/>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Flowchart: Connector 50">
                <a:extLst>
                  <a:ext uri="{FF2B5EF4-FFF2-40B4-BE49-F238E27FC236}">
                    <a16:creationId xmlns:a16="http://schemas.microsoft.com/office/drawing/2014/main" id="{5A171152-3AB5-2339-A40B-2790DC12DBB7}"/>
                  </a:ext>
                </a:extLst>
              </p:cNvPr>
              <p:cNvSpPr/>
              <p:nvPr/>
            </p:nvSpPr>
            <p:spPr>
              <a:xfrm>
                <a:off x="1357864" y="3545710"/>
                <a:ext cx="467093" cy="1383030"/>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Flowchart: Connector 51">
                <a:extLst>
                  <a:ext uri="{FF2B5EF4-FFF2-40B4-BE49-F238E27FC236}">
                    <a16:creationId xmlns:a16="http://schemas.microsoft.com/office/drawing/2014/main" id="{4EF593A0-86A8-A8EA-E69D-E6C95DEA29A8}"/>
                  </a:ext>
                </a:extLst>
              </p:cNvPr>
              <p:cNvSpPr/>
              <p:nvPr/>
            </p:nvSpPr>
            <p:spPr>
              <a:xfrm>
                <a:off x="1534862" y="3649509"/>
                <a:ext cx="360000" cy="1171510"/>
              </a:xfrm>
              <a:prstGeom prst="flowChartConnector">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52">
                <a:extLst>
                  <a:ext uri="{FF2B5EF4-FFF2-40B4-BE49-F238E27FC236}">
                    <a16:creationId xmlns:a16="http://schemas.microsoft.com/office/drawing/2014/main" id="{2210BF55-CF7A-FC0C-620E-4469BA41FFB6}"/>
                  </a:ext>
                </a:extLst>
              </p:cNvPr>
              <p:cNvSpPr/>
              <p:nvPr/>
            </p:nvSpPr>
            <p:spPr>
              <a:xfrm>
                <a:off x="1534862" y="4216822"/>
                <a:ext cx="360000" cy="52854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Freeform: Shape 53">
                <a:extLst>
                  <a:ext uri="{FF2B5EF4-FFF2-40B4-BE49-F238E27FC236}">
                    <a16:creationId xmlns:a16="http://schemas.microsoft.com/office/drawing/2014/main" id="{6EA9B638-AC21-9FA6-442E-5B449934B82F}"/>
                  </a:ext>
                </a:extLst>
              </p:cNvPr>
              <p:cNvSpPr/>
              <p:nvPr/>
            </p:nvSpPr>
            <p:spPr>
              <a:xfrm rot="1061025">
                <a:off x="2303036" y="1851684"/>
                <a:ext cx="92284" cy="169545"/>
              </a:xfrm>
              <a:custGeom>
                <a:avLst/>
                <a:gdLst>
                  <a:gd name="connsiteX0" fmla="*/ 48731 w 92284"/>
                  <a:gd name="connsiteY0" fmla="*/ 169545 h 169545"/>
                  <a:gd name="connsiteX1" fmla="*/ 1106 w 92284"/>
                  <a:gd name="connsiteY1" fmla="*/ 97155 h 169545"/>
                  <a:gd name="connsiteX2" fmla="*/ 90641 w 92284"/>
                  <a:gd name="connsiteY2" fmla="*/ 40005 h 169545"/>
                  <a:gd name="connsiteX3" fmla="*/ 60161 w 92284"/>
                  <a:gd name="connsiteY3" fmla="*/ 11430 h 169545"/>
                  <a:gd name="connsiteX4" fmla="*/ 73496 w 92284"/>
                  <a:gd name="connsiteY4" fmla="*/ 0 h 1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84" h="169545">
                    <a:moveTo>
                      <a:pt x="48731" y="169545"/>
                    </a:moveTo>
                    <a:cubicBezTo>
                      <a:pt x="21426" y="144145"/>
                      <a:pt x="-5879" y="118745"/>
                      <a:pt x="1106" y="97155"/>
                    </a:cubicBezTo>
                    <a:cubicBezTo>
                      <a:pt x="8091" y="75565"/>
                      <a:pt x="80799" y="54292"/>
                      <a:pt x="90641" y="40005"/>
                    </a:cubicBezTo>
                    <a:cubicBezTo>
                      <a:pt x="100483" y="25718"/>
                      <a:pt x="63018" y="18097"/>
                      <a:pt x="60161" y="11430"/>
                    </a:cubicBezTo>
                    <a:cubicBezTo>
                      <a:pt x="57304" y="4763"/>
                      <a:pt x="65400" y="2381"/>
                      <a:pt x="73496" y="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Freeform: Shape 54">
                <a:extLst>
                  <a:ext uri="{FF2B5EF4-FFF2-40B4-BE49-F238E27FC236}">
                    <a16:creationId xmlns:a16="http://schemas.microsoft.com/office/drawing/2014/main" id="{AC09353F-4DA8-E5C2-DDB8-DC051ACA1862}"/>
                  </a:ext>
                </a:extLst>
              </p:cNvPr>
              <p:cNvSpPr/>
              <p:nvPr/>
            </p:nvSpPr>
            <p:spPr>
              <a:xfrm>
                <a:off x="2271983" y="1839375"/>
                <a:ext cx="92284" cy="169545"/>
              </a:xfrm>
              <a:custGeom>
                <a:avLst/>
                <a:gdLst>
                  <a:gd name="connsiteX0" fmla="*/ 48731 w 92284"/>
                  <a:gd name="connsiteY0" fmla="*/ 169545 h 169545"/>
                  <a:gd name="connsiteX1" fmla="*/ 1106 w 92284"/>
                  <a:gd name="connsiteY1" fmla="*/ 97155 h 169545"/>
                  <a:gd name="connsiteX2" fmla="*/ 90641 w 92284"/>
                  <a:gd name="connsiteY2" fmla="*/ 40005 h 169545"/>
                  <a:gd name="connsiteX3" fmla="*/ 60161 w 92284"/>
                  <a:gd name="connsiteY3" fmla="*/ 11430 h 169545"/>
                  <a:gd name="connsiteX4" fmla="*/ 73496 w 92284"/>
                  <a:gd name="connsiteY4" fmla="*/ 0 h 1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84" h="169545">
                    <a:moveTo>
                      <a:pt x="48731" y="169545"/>
                    </a:moveTo>
                    <a:cubicBezTo>
                      <a:pt x="21426" y="144145"/>
                      <a:pt x="-5879" y="118745"/>
                      <a:pt x="1106" y="97155"/>
                    </a:cubicBezTo>
                    <a:cubicBezTo>
                      <a:pt x="8091" y="75565"/>
                      <a:pt x="80799" y="54292"/>
                      <a:pt x="90641" y="40005"/>
                    </a:cubicBezTo>
                    <a:cubicBezTo>
                      <a:pt x="100483" y="25718"/>
                      <a:pt x="63018" y="18097"/>
                      <a:pt x="60161" y="11430"/>
                    </a:cubicBezTo>
                    <a:cubicBezTo>
                      <a:pt x="57304" y="4763"/>
                      <a:pt x="65400" y="2381"/>
                      <a:pt x="73496" y="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Freeform: Shape 55">
                <a:extLst>
                  <a:ext uri="{FF2B5EF4-FFF2-40B4-BE49-F238E27FC236}">
                    <a16:creationId xmlns:a16="http://schemas.microsoft.com/office/drawing/2014/main" id="{39D45B02-62A0-35F8-CF65-3A5E1F1DFE0E}"/>
                  </a:ext>
                </a:extLst>
              </p:cNvPr>
              <p:cNvSpPr/>
              <p:nvPr/>
            </p:nvSpPr>
            <p:spPr>
              <a:xfrm rot="1933082">
                <a:off x="2324863" y="1858041"/>
                <a:ext cx="92284" cy="169545"/>
              </a:xfrm>
              <a:custGeom>
                <a:avLst/>
                <a:gdLst>
                  <a:gd name="connsiteX0" fmla="*/ 48731 w 92284"/>
                  <a:gd name="connsiteY0" fmla="*/ 169545 h 169545"/>
                  <a:gd name="connsiteX1" fmla="*/ 1106 w 92284"/>
                  <a:gd name="connsiteY1" fmla="*/ 97155 h 169545"/>
                  <a:gd name="connsiteX2" fmla="*/ 90641 w 92284"/>
                  <a:gd name="connsiteY2" fmla="*/ 40005 h 169545"/>
                  <a:gd name="connsiteX3" fmla="*/ 60161 w 92284"/>
                  <a:gd name="connsiteY3" fmla="*/ 11430 h 169545"/>
                  <a:gd name="connsiteX4" fmla="*/ 73496 w 92284"/>
                  <a:gd name="connsiteY4" fmla="*/ 0 h 16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84" h="169545">
                    <a:moveTo>
                      <a:pt x="48731" y="169545"/>
                    </a:moveTo>
                    <a:cubicBezTo>
                      <a:pt x="21426" y="144145"/>
                      <a:pt x="-5879" y="118745"/>
                      <a:pt x="1106" y="97155"/>
                    </a:cubicBezTo>
                    <a:cubicBezTo>
                      <a:pt x="8091" y="75565"/>
                      <a:pt x="80799" y="54292"/>
                      <a:pt x="90641" y="40005"/>
                    </a:cubicBezTo>
                    <a:cubicBezTo>
                      <a:pt x="100483" y="25718"/>
                      <a:pt x="63018" y="18097"/>
                      <a:pt x="60161" y="11430"/>
                    </a:cubicBezTo>
                    <a:cubicBezTo>
                      <a:pt x="57304" y="4763"/>
                      <a:pt x="65400" y="2381"/>
                      <a:pt x="73496" y="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Freeform: Shape 56">
                <a:extLst>
                  <a:ext uri="{FF2B5EF4-FFF2-40B4-BE49-F238E27FC236}">
                    <a16:creationId xmlns:a16="http://schemas.microsoft.com/office/drawing/2014/main" id="{7AD5920E-F862-CCFB-E480-C4F43B540AE9}"/>
                  </a:ext>
                </a:extLst>
              </p:cNvPr>
              <p:cNvSpPr/>
              <p:nvPr/>
            </p:nvSpPr>
            <p:spPr>
              <a:xfrm>
                <a:off x="1727835" y="3656200"/>
                <a:ext cx="2392680" cy="403994"/>
              </a:xfrm>
              <a:custGeom>
                <a:avLst/>
                <a:gdLst>
                  <a:gd name="connsiteX0" fmla="*/ 0 w 2392680"/>
                  <a:gd name="connsiteY0" fmla="*/ 0 h 403994"/>
                  <a:gd name="connsiteX1" fmla="*/ 335280 w 2392680"/>
                  <a:gd name="connsiteY1" fmla="*/ 297180 h 403994"/>
                  <a:gd name="connsiteX2" fmla="*/ 586740 w 2392680"/>
                  <a:gd name="connsiteY2" fmla="*/ 45720 h 403994"/>
                  <a:gd name="connsiteX3" fmla="*/ 830580 w 2392680"/>
                  <a:gd name="connsiteY3" fmla="*/ 327660 h 403994"/>
                  <a:gd name="connsiteX4" fmla="*/ 1143000 w 2392680"/>
                  <a:gd name="connsiteY4" fmla="*/ 53340 h 403994"/>
                  <a:gd name="connsiteX5" fmla="*/ 1615440 w 2392680"/>
                  <a:gd name="connsiteY5" fmla="*/ 358140 h 403994"/>
                  <a:gd name="connsiteX6" fmla="*/ 1996440 w 2392680"/>
                  <a:gd name="connsiteY6" fmla="*/ 99060 h 403994"/>
                  <a:gd name="connsiteX7" fmla="*/ 2286000 w 2392680"/>
                  <a:gd name="connsiteY7" fmla="*/ 403860 h 403994"/>
                  <a:gd name="connsiteX8" fmla="*/ 2392680 w 2392680"/>
                  <a:gd name="connsiteY8" fmla="*/ 129540 h 40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2680" h="403994">
                    <a:moveTo>
                      <a:pt x="0" y="0"/>
                    </a:moveTo>
                    <a:cubicBezTo>
                      <a:pt x="118745" y="144780"/>
                      <a:pt x="237490" y="289560"/>
                      <a:pt x="335280" y="297180"/>
                    </a:cubicBezTo>
                    <a:cubicBezTo>
                      <a:pt x="433070" y="304800"/>
                      <a:pt x="504190" y="40640"/>
                      <a:pt x="586740" y="45720"/>
                    </a:cubicBezTo>
                    <a:cubicBezTo>
                      <a:pt x="669290" y="50800"/>
                      <a:pt x="737870" y="326390"/>
                      <a:pt x="830580" y="327660"/>
                    </a:cubicBezTo>
                    <a:cubicBezTo>
                      <a:pt x="923290" y="328930"/>
                      <a:pt x="1012190" y="48260"/>
                      <a:pt x="1143000" y="53340"/>
                    </a:cubicBezTo>
                    <a:cubicBezTo>
                      <a:pt x="1273810" y="58420"/>
                      <a:pt x="1473200" y="350520"/>
                      <a:pt x="1615440" y="358140"/>
                    </a:cubicBezTo>
                    <a:cubicBezTo>
                      <a:pt x="1757680" y="365760"/>
                      <a:pt x="1884680" y="91440"/>
                      <a:pt x="1996440" y="99060"/>
                    </a:cubicBezTo>
                    <a:cubicBezTo>
                      <a:pt x="2108200" y="106680"/>
                      <a:pt x="2219960" y="398780"/>
                      <a:pt x="2286000" y="403860"/>
                    </a:cubicBezTo>
                    <a:cubicBezTo>
                      <a:pt x="2352040" y="408940"/>
                      <a:pt x="2372360" y="269240"/>
                      <a:pt x="2392680" y="1295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Flowchart: Connector 57">
                <a:extLst>
                  <a:ext uri="{FF2B5EF4-FFF2-40B4-BE49-F238E27FC236}">
                    <a16:creationId xmlns:a16="http://schemas.microsoft.com/office/drawing/2014/main" id="{71CB17BF-D353-C897-1676-7868A0976F18}"/>
                  </a:ext>
                </a:extLst>
              </p:cNvPr>
              <p:cNvSpPr/>
              <p:nvPr/>
            </p:nvSpPr>
            <p:spPr>
              <a:xfrm>
                <a:off x="2327879" y="3719815"/>
                <a:ext cx="360000" cy="360000"/>
              </a:xfrm>
              <a:prstGeom prst="flowChartConnector">
                <a:avLst/>
              </a:prstGeom>
              <a:solidFill>
                <a:srgbClr val="E3E2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Flowchart: Connector 58">
                <a:extLst>
                  <a:ext uri="{FF2B5EF4-FFF2-40B4-BE49-F238E27FC236}">
                    <a16:creationId xmlns:a16="http://schemas.microsoft.com/office/drawing/2014/main" id="{18A6AA98-1E28-7091-8826-9F32A069B418}"/>
                  </a:ext>
                </a:extLst>
              </p:cNvPr>
              <p:cNvSpPr/>
              <p:nvPr/>
            </p:nvSpPr>
            <p:spPr>
              <a:xfrm>
                <a:off x="2326213" y="3982705"/>
                <a:ext cx="239018" cy="220980"/>
              </a:xfrm>
              <a:prstGeom prst="flowChartConnector">
                <a:avLst/>
              </a:prstGeom>
              <a:solidFill>
                <a:srgbClr val="E3E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Flowchart: Terminator 59">
                <a:extLst>
                  <a:ext uri="{FF2B5EF4-FFF2-40B4-BE49-F238E27FC236}">
                    <a16:creationId xmlns:a16="http://schemas.microsoft.com/office/drawing/2014/main" id="{2A5B4FC0-4F8A-26A1-845D-EEF232235181}"/>
                  </a:ext>
                </a:extLst>
              </p:cNvPr>
              <p:cNvSpPr/>
              <p:nvPr/>
            </p:nvSpPr>
            <p:spPr>
              <a:xfrm rot="1243055">
                <a:off x="2421388" y="3724831"/>
                <a:ext cx="342040" cy="97908"/>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Flowchart: Terminator 60">
                <a:extLst>
                  <a:ext uri="{FF2B5EF4-FFF2-40B4-BE49-F238E27FC236}">
                    <a16:creationId xmlns:a16="http://schemas.microsoft.com/office/drawing/2014/main" id="{D36349B1-7F88-F53E-94E1-13BAFF451979}"/>
                  </a:ext>
                </a:extLst>
              </p:cNvPr>
              <p:cNvSpPr/>
              <p:nvPr/>
            </p:nvSpPr>
            <p:spPr>
              <a:xfrm rot="1228201">
                <a:off x="2467458" y="3623194"/>
                <a:ext cx="241935" cy="163830"/>
              </a:xfrm>
              <a:prstGeom prst="flowChartTermina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Flowchart: Terminator 61">
                <a:extLst>
                  <a:ext uri="{FF2B5EF4-FFF2-40B4-BE49-F238E27FC236}">
                    <a16:creationId xmlns:a16="http://schemas.microsoft.com/office/drawing/2014/main" id="{A68C20B8-2125-CDAA-20F9-B7BA4DD0DEF1}"/>
                  </a:ext>
                </a:extLst>
              </p:cNvPr>
              <p:cNvSpPr/>
              <p:nvPr/>
            </p:nvSpPr>
            <p:spPr>
              <a:xfrm rot="1243055">
                <a:off x="2426691" y="3731157"/>
                <a:ext cx="334800" cy="82800"/>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Flowchart: Stored Data 62">
                <a:extLst>
                  <a:ext uri="{FF2B5EF4-FFF2-40B4-BE49-F238E27FC236}">
                    <a16:creationId xmlns:a16="http://schemas.microsoft.com/office/drawing/2014/main" id="{7CFC6920-DBC1-29CC-AEF2-2692B0B359F8}"/>
                  </a:ext>
                </a:extLst>
              </p:cNvPr>
              <p:cNvSpPr/>
              <p:nvPr/>
            </p:nvSpPr>
            <p:spPr>
              <a:xfrm rot="1216797">
                <a:off x="2652758" y="3719988"/>
                <a:ext cx="85725" cy="45719"/>
              </a:xfrm>
              <a:prstGeom prst="flowChartOnlineStorag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8" name="Oval 127">
                <a:extLst>
                  <a:ext uri="{FF2B5EF4-FFF2-40B4-BE49-F238E27FC236}">
                    <a16:creationId xmlns:a16="http://schemas.microsoft.com/office/drawing/2014/main" id="{359C4D67-3B3D-96BD-4475-8BD57B40C82D}"/>
                  </a:ext>
                </a:extLst>
              </p:cNvPr>
              <p:cNvSpPr/>
              <p:nvPr/>
            </p:nvSpPr>
            <p:spPr>
              <a:xfrm rot="1186058">
                <a:off x="2716682" y="3733960"/>
                <a:ext cx="28800" cy="3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9" name="Chord 128">
                <a:extLst>
                  <a:ext uri="{FF2B5EF4-FFF2-40B4-BE49-F238E27FC236}">
                    <a16:creationId xmlns:a16="http://schemas.microsoft.com/office/drawing/2014/main" id="{AC070827-B7E7-312C-83FD-F0F8D8133C83}"/>
                  </a:ext>
                </a:extLst>
              </p:cNvPr>
              <p:cNvSpPr/>
              <p:nvPr/>
            </p:nvSpPr>
            <p:spPr>
              <a:xfrm rot="15180000">
                <a:off x="3616454" y="4651300"/>
                <a:ext cx="267716" cy="277045"/>
              </a:xfrm>
              <a:prstGeom prst="chord">
                <a:avLst>
                  <a:gd name="adj1" fmla="val 2766299"/>
                  <a:gd name="adj2" fmla="val 16200000"/>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0" name="Rectangle 129">
                <a:extLst>
                  <a:ext uri="{FF2B5EF4-FFF2-40B4-BE49-F238E27FC236}">
                    <a16:creationId xmlns:a16="http://schemas.microsoft.com/office/drawing/2014/main" id="{A76D35F5-33A5-14B8-12BD-AD394112887F}"/>
                  </a:ext>
                </a:extLst>
              </p:cNvPr>
              <p:cNvSpPr/>
              <p:nvPr/>
            </p:nvSpPr>
            <p:spPr>
              <a:xfrm>
                <a:off x="736600" y="2121423"/>
                <a:ext cx="4006906" cy="3714297"/>
              </a:xfrm>
              <a:prstGeom prst="rect">
                <a:avLst/>
              </a:prstGeom>
              <a:noFill/>
            </p:spPr>
            <p:txBody>
              <a:bodyPr wrap="none" lIns="91440" tIns="45720" rIns="91440" bIns="45720">
                <a:prstTxWarp prst="textArchDown">
                  <a:avLst/>
                </a:prstTxWarp>
                <a:spAutoFit/>
              </a:bodyPr>
              <a:lstStyle/>
              <a:p>
                <a:pPr algn="ctr"/>
                <a:r>
                  <a:rPr lang="en-US" sz="2000" cap="none" spc="0" dirty="0">
                    <a:ln w="0">
                      <a:solidFill>
                        <a:schemeClr val="bg1"/>
                      </a:solidFill>
                    </a:ln>
                    <a:solidFill>
                      <a:schemeClr val="bg1"/>
                    </a:solidFill>
                    <a:latin typeface="Univers Condensed" panose="020B0506020202050204" pitchFamily="34" charset="0"/>
                  </a:rPr>
                  <a:t> Researching the Effects of the  Presence and Absence of Ionizing </a:t>
                </a:r>
                <a:r>
                  <a:rPr lang="en-US" sz="2000" dirty="0">
                    <a:ln w="0">
                      <a:solidFill>
                        <a:schemeClr val="bg1"/>
                      </a:solidFill>
                    </a:ln>
                    <a:solidFill>
                      <a:schemeClr val="bg1"/>
                    </a:solidFill>
                    <a:latin typeface="Univers Condensed" panose="020B0506020202050204" pitchFamily="34" charset="0"/>
                  </a:rPr>
                  <a:t>R</a:t>
                </a:r>
                <a:r>
                  <a:rPr lang="en-US" sz="2000" cap="none" spc="0" dirty="0">
                    <a:ln w="0">
                      <a:solidFill>
                        <a:schemeClr val="bg1"/>
                      </a:solidFill>
                    </a:ln>
                    <a:solidFill>
                      <a:schemeClr val="bg1"/>
                    </a:solidFill>
                    <a:latin typeface="Univers Condensed" panose="020B0506020202050204" pitchFamily="34" charset="0"/>
                  </a:rPr>
                  <a:t>adiation</a:t>
                </a:r>
              </a:p>
            </p:txBody>
          </p:sp>
          <p:sp>
            <p:nvSpPr>
              <p:cNvPr id="131" name="Cloud 130">
                <a:extLst>
                  <a:ext uri="{FF2B5EF4-FFF2-40B4-BE49-F238E27FC236}">
                    <a16:creationId xmlns:a16="http://schemas.microsoft.com/office/drawing/2014/main" id="{30137316-1E34-E89B-BD37-C8D74D04D8AA}"/>
                  </a:ext>
                </a:extLst>
              </p:cNvPr>
              <p:cNvSpPr/>
              <p:nvPr/>
            </p:nvSpPr>
            <p:spPr>
              <a:xfrm>
                <a:off x="1522006" y="2426571"/>
                <a:ext cx="280191" cy="253838"/>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2" name="Cloud 131">
                <a:extLst>
                  <a:ext uri="{FF2B5EF4-FFF2-40B4-BE49-F238E27FC236}">
                    <a16:creationId xmlns:a16="http://schemas.microsoft.com/office/drawing/2014/main" id="{2BFF56AB-03F7-33DB-6619-E889D9451862}"/>
                  </a:ext>
                </a:extLst>
              </p:cNvPr>
              <p:cNvSpPr/>
              <p:nvPr/>
            </p:nvSpPr>
            <p:spPr>
              <a:xfrm>
                <a:off x="1923914" y="2445184"/>
                <a:ext cx="280191" cy="253838"/>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3" name="Cloud 132">
                <a:extLst>
                  <a:ext uri="{FF2B5EF4-FFF2-40B4-BE49-F238E27FC236}">
                    <a16:creationId xmlns:a16="http://schemas.microsoft.com/office/drawing/2014/main" id="{C6243300-499A-5261-67D4-59B5D80A7507}"/>
                  </a:ext>
                </a:extLst>
              </p:cNvPr>
              <p:cNvSpPr/>
              <p:nvPr/>
            </p:nvSpPr>
            <p:spPr>
              <a:xfrm>
                <a:off x="2168657" y="2433981"/>
                <a:ext cx="280191" cy="253838"/>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7" name="Cloud 136">
                <a:extLst>
                  <a:ext uri="{FF2B5EF4-FFF2-40B4-BE49-F238E27FC236}">
                    <a16:creationId xmlns:a16="http://schemas.microsoft.com/office/drawing/2014/main" id="{2E6CA83F-D5E3-1BFC-9BFD-50CCE02FCF90}"/>
                  </a:ext>
                </a:extLst>
              </p:cNvPr>
              <p:cNvSpPr/>
              <p:nvPr/>
            </p:nvSpPr>
            <p:spPr>
              <a:xfrm>
                <a:off x="2293431" y="2389340"/>
                <a:ext cx="280191" cy="253838"/>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8" name="Cloud 137">
                <a:extLst>
                  <a:ext uri="{FF2B5EF4-FFF2-40B4-BE49-F238E27FC236}">
                    <a16:creationId xmlns:a16="http://schemas.microsoft.com/office/drawing/2014/main" id="{EE2EF8B6-3024-477E-6C59-A4CEDFFB6246}"/>
                  </a:ext>
                </a:extLst>
              </p:cNvPr>
              <p:cNvSpPr/>
              <p:nvPr/>
            </p:nvSpPr>
            <p:spPr>
              <a:xfrm>
                <a:off x="2377623" y="2335988"/>
                <a:ext cx="280191" cy="253838"/>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9" name="Cloud 138">
                <a:extLst>
                  <a:ext uri="{FF2B5EF4-FFF2-40B4-BE49-F238E27FC236}">
                    <a16:creationId xmlns:a16="http://schemas.microsoft.com/office/drawing/2014/main" id="{AEC66834-93B2-2E89-19F5-593E2D1281C2}"/>
                  </a:ext>
                </a:extLst>
              </p:cNvPr>
              <p:cNvSpPr/>
              <p:nvPr/>
            </p:nvSpPr>
            <p:spPr>
              <a:xfrm>
                <a:off x="1409230" y="2510646"/>
                <a:ext cx="280191" cy="253838"/>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0" name="Cloud 139">
                <a:extLst>
                  <a:ext uri="{FF2B5EF4-FFF2-40B4-BE49-F238E27FC236}">
                    <a16:creationId xmlns:a16="http://schemas.microsoft.com/office/drawing/2014/main" id="{1DB90A94-D705-2BE5-61E9-E3D1ECD959C8}"/>
                  </a:ext>
                </a:extLst>
              </p:cNvPr>
              <p:cNvSpPr/>
              <p:nvPr/>
            </p:nvSpPr>
            <p:spPr>
              <a:xfrm>
                <a:off x="1566270" y="2533226"/>
                <a:ext cx="280191" cy="253838"/>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1" name="Cloud 140">
                <a:extLst>
                  <a:ext uri="{FF2B5EF4-FFF2-40B4-BE49-F238E27FC236}">
                    <a16:creationId xmlns:a16="http://schemas.microsoft.com/office/drawing/2014/main" id="{53E01DCD-4FF2-A3AD-8127-F731DBB5D410}"/>
                  </a:ext>
                </a:extLst>
              </p:cNvPr>
              <p:cNvSpPr/>
              <p:nvPr/>
            </p:nvSpPr>
            <p:spPr>
              <a:xfrm>
                <a:off x="1962560" y="2580214"/>
                <a:ext cx="280191" cy="253838"/>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2" name="Cloud 141">
                <a:extLst>
                  <a:ext uri="{FF2B5EF4-FFF2-40B4-BE49-F238E27FC236}">
                    <a16:creationId xmlns:a16="http://schemas.microsoft.com/office/drawing/2014/main" id="{68CB34EB-D6A8-1742-5165-FDA4B965BF5B}"/>
                  </a:ext>
                </a:extLst>
              </p:cNvPr>
              <p:cNvSpPr/>
              <p:nvPr/>
            </p:nvSpPr>
            <p:spPr>
              <a:xfrm>
                <a:off x="2979582" y="2425896"/>
                <a:ext cx="280191" cy="253838"/>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3" name="Cloud 142">
                <a:extLst>
                  <a:ext uri="{FF2B5EF4-FFF2-40B4-BE49-F238E27FC236}">
                    <a16:creationId xmlns:a16="http://schemas.microsoft.com/office/drawing/2014/main" id="{2C2D3C61-EF10-D848-283F-72AFB86DFEF8}"/>
                  </a:ext>
                </a:extLst>
              </p:cNvPr>
              <p:cNvSpPr/>
              <p:nvPr/>
            </p:nvSpPr>
            <p:spPr>
              <a:xfrm>
                <a:off x="3132025" y="2432658"/>
                <a:ext cx="280191" cy="253838"/>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4" name="Cloud 143">
                <a:extLst>
                  <a:ext uri="{FF2B5EF4-FFF2-40B4-BE49-F238E27FC236}">
                    <a16:creationId xmlns:a16="http://schemas.microsoft.com/office/drawing/2014/main" id="{A96D6A53-76C1-94E3-6B95-3809C3CDBB6A}"/>
                  </a:ext>
                </a:extLst>
              </p:cNvPr>
              <p:cNvSpPr/>
              <p:nvPr/>
            </p:nvSpPr>
            <p:spPr>
              <a:xfrm>
                <a:off x="3275799" y="2418990"/>
                <a:ext cx="280191" cy="253838"/>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5" name="Cloud 144">
                <a:extLst>
                  <a:ext uri="{FF2B5EF4-FFF2-40B4-BE49-F238E27FC236}">
                    <a16:creationId xmlns:a16="http://schemas.microsoft.com/office/drawing/2014/main" id="{4318AC74-148D-CD6E-2F4A-4A176EB7508D}"/>
                  </a:ext>
                </a:extLst>
              </p:cNvPr>
              <p:cNvSpPr/>
              <p:nvPr/>
            </p:nvSpPr>
            <p:spPr>
              <a:xfrm>
                <a:off x="3414523" y="2465923"/>
                <a:ext cx="280191" cy="253838"/>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6" name="Cloud 145">
                <a:extLst>
                  <a:ext uri="{FF2B5EF4-FFF2-40B4-BE49-F238E27FC236}">
                    <a16:creationId xmlns:a16="http://schemas.microsoft.com/office/drawing/2014/main" id="{A314EA56-6A85-270B-C859-4177DE5EC5BB}"/>
                  </a:ext>
                </a:extLst>
              </p:cNvPr>
              <p:cNvSpPr/>
              <p:nvPr/>
            </p:nvSpPr>
            <p:spPr>
              <a:xfrm>
                <a:off x="3582475" y="2373205"/>
                <a:ext cx="280191" cy="253838"/>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Cloud 146">
                <a:extLst>
                  <a:ext uri="{FF2B5EF4-FFF2-40B4-BE49-F238E27FC236}">
                    <a16:creationId xmlns:a16="http://schemas.microsoft.com/office/drawing/2014/main" id="{263647A0-E877-4CE5-1665-A6428F32DBC1}"/>
                  </a:ext>
                </a:extLst>
              </p:cNvPr>
              <p:cNvSpPr/>
              <p:nvPr/>
            </p:nvSpPr>
            <p:spPr>
              <a:xfrm>
                <a:off x="2531849" y="2397686"/>
                <a:ext cx="280191" cy="253838"/>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8" name="Cloud 147">
                <a:extLst>
                  <a:ext uri="{FF2B5EF4-FFF2-40B4-BE49-F238E27FC236}">
                    <a16:creationId xmlns:a16="http://schemas.microsoft.com/office/drawing/2014/main" id="{603697C8-20C2-8184-0A01-827E5A54DC1C}"/>
                  </a:ext>
                </a:extLst>
              </p:cNvPr>
              <p:cNvSpPr/>
              <p:nvPr/>
            </p:nvSpPr>
            <p:spPr>
              <a:xfrm>
                <a:off x="2688588" y="2389633"/>
                <a:ext cx="280191" cy="253838"/>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9" name="Cloud 148">
                <a:extLst>
                  <a:ext uri="{FF2B5EF4-FFF2-40B4-BE49-F238E27FC236}">
                    <a16:creationId xmlns:a16="http://schemas.microsoft.com/office/drawing/2014/main" id="{749B8DD9-9275-52CC-DF33-D092D9A91AA6}"/>
                  </a:ext>
                </a:extLst>
              </p:cNvPr>
              <p:cNvSpPr/>
              <p:nvPr/>
            </p:nvSpPr>
            <p:spPr>
              <a:xfrm>
                <a:off x="2811930" y="2411791"/>
                <a:ext cx="280191" cy="253838"/>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0" name="Rectangle 149">
                <a:extLst>
                  <a:ext uri="{FF2B5EF4-FFF2-40B4-BE49-F238E27FC236}">
                    <a16:creationId xmlns:a16="http://schemas.microsoft.com/office/drawing/2014/main" id="{98836C36-5175-2554-E704-83C6B651AF37}"/>
                  </a:ext>
                </a:extLst>
              </p:cNvPr>
              <p:cNvSpPr/>
              <p:nvPr/>
            </p:nvSpPr>
            <p:spPr>
              <a:xfrm>
                <a:off x="1506340" y="4616320"/>
                <a:ext cx="443406" cy="21139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1" name="Flowchart: Connector 150">
                <a:extLst>
                  <a:ext uri="{FF2B5EF4-FFF2-40B4-BE49-F238E27FC236}">
                    <a16:creationId xmlns:a16="http://schemas.microsoft.com/office/drawing/2014/main" id="{3D27FC70-B864-5360-E834-7EDD9D246FF0}"/>
                  </a:ext>
                </a:extLst>
              </p:cNvPr>
              <p:cNvSpPr/>
              <p:nvPr/>
            </p:nvSpPr>
            <p:spPr>
              <a:xfrm>
                <a:off x="1616348" y="3786565"/>
                <a:ext cx="202405" cy="58569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2" name="Rectangle 151">
                <a:extLst>
                  <a:ext uri="{FF2B5EF4-FFF2-40B4-BE49-F238E27FC236}">
                    <a16:creationId xmlns:a16="http://schemas.microsoft.com/office/drawing/2014/main" id="{2051D3AA-D943-7F40-349F-11797718C4CD}"/>
                  </a:ext>
                </a:extLst>
              </p:cNvPr>
              <p:cNvSpPr/>
              <p:nvPr/>
            </p:nvSpPr>
            <p:spPr>
              <a:xfrm>
                <a:off x="1616348" y="4032368"/>
                <a:ext cx="202405" cy="2749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3" name="Rectangle 152">
                <a:extLst>
                  <a:ext uri="{FF2B5EF4-FFF2-40B4-BE49-F238E27FC236}">
                    <a16:creationId xmlns:a16="http://schemas.microsoft.com/office/drawing/2014/main" id="{9AD4A976-CAF4-86E7-FED2-643E43415E5E}"/>
                  </a:ext>
                </a:extLst>
              </p:cNvPr>
              <p:cNvSpPr/>
              <p:nvPr/>
            </p:nvSpPr>
            <p:spPr>
              <a:xfrm>
                <a:off x="1592906" y="4296130"/>
                <a:ext cx="249299" cy="105685"/>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4" name="Rectangle 153">
                <a:extLst>
                  <a:ext uri="{FF2B5EF4-FFF2-40B4-BE49-F238E27FC236}">
                    <a16:creationId xmlns:a16="http://schemas.microsoft.com/office/drawing/2014/main" id="{0D6B0BE0-7CD8-1295-35EE-DB596AD9700D}"/>
                  </a:ext>
                </a:extLst>
              </p:cNvPr>
              <p:cNvSpPr/>
              <p:nvPr/>
            </p:nvSpPr>
            <p:spPr>
              <a:xfrm>
                <a:off x="1659696" y="4293655"/>
                <a:ext cx="18000" cy="396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5" name="Rectangle 154">
                <a:extLst>
                  <a:ext uri="{FF2B5EF4-FFF2-40B4-BE49-F238E27FC236}">
                    <a16:creationId xmlns:a16="http://schemas.microsoft.com/office/drawing/2014/main" id="{B4031DAE-E67E-CE79-FC1A-4C43468FB711}"/>
                  </a:ext>
                </a:extLst>
              </p:cNvPr>
              <p:cNvSpPr/>
              <p:nvPr/>
            </p:nvSpPr>
            <p:spPr>
              <a:xfrm>
                <a:off x="1760934" y="4295127"/>
                <a:ext cx="18000" cy="324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6" name="Oval 155">
                <a:extLst>
                  <a:ext uri="{FF2B5EF4-FFF2-40B4-BE49-F238E27FC236}">
                    <a16:creationId xmlns:a16="http://schemas.microsoft.com/office/drawing/2014/main" id="{13D2AA07-AD22-DC9A-296A-FF0B74C49BB9}"/>
                  </a:ext>
                </a:extLst>
              </p:cNvPr>
              <p:cNvSpPr/>
              <p:nvPr/>
            </p:nvSpPr>
            <p:spPr>
              <a:xfrm>
                <a:off x="1659219" y="4670205"/>
                <a:ext cx="54000" cy="54000"/>
              </a:xfrm>
              <a:prstGeom prst="ellipse">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7" name="Oval 156">
                <a:extLst>
                  <a:ext uri="{FF2B5EF4-FFF2-40B4-BE49-F238E27FC236}">
                    <a16:creationId xmlns:a16="http://schemas.microsoft.com/office/drawing/2014/main" id="{3F41F8C6-968F-8F41-E7FA-F61C55304845}"/>
                  </a:ext>
                </a:extLst>
              </p:cNvPr>
              <p:cNvSpPr/>
              <p:nvPr/>
            </p:nvSpPr>
            <p:spPr>
              <a:xfrm>
                <a:off x="1760990" y="4590547"/>
                <a:ext cx="54000" cy="54000"/>
              </a:xfrm>
              <a:prstGeom prst="ellipse">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8" name="Rectangle: Rounded Corners 157">
                <a:extLst>
                  <a:ext uri="{FF2B5EF4-FFF2-40B4-BE49-F238E27FC236}">
                    <a16:creationId xmlns:a16="http://schemas.microsoft.com/office/drawing/2014/main" id="{8283EB64-A6E5-726A-2ABC-074FCBF53DF1}"/>
                  </a:ext>
                </a:extLst>
              </p:cNvPr>
              <p:cNvSpPr/>
              <p:nvPr/>
            </p:nvSpPr>
            <p:spPr>
              <a:xfrm>
                <a:off x="1678215" y="4660821"/>
                <a:ext cx="51135" cy="45719"/>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9" name="Rectangle: Rounded Corners 158">
                <a:extLst>
                  <a:ext uri="{FF2B5EF4-FFF2-40B4-BE49-F238E27FC236}">
                    <a16:creationId xmlns:a16="http://schemas.microsoft.com/office/drawing/2014/main" id="{01865D90-1910-262B-2567-1D05277BE656}"/>
                  </a:ext>
                </a:extLst>
              </p:cNvPr>
              <p:cNvSpPr/>
              <p:nvPr/>
            </p:nvSpPr>
            <p:spPr>
              <a:xfrm>
                <a:off x="1777473" y="4582123"/>
                <a:ext cx="51135" cy="45719"/>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0" name="Rectangle 159">
                <a:extLst>
                  <a:ext uri="{FF2B5EF4-FFF2-40B4-BE49-F238E27FC236}">
                    <a16:creationId xmlns:a16="http://schemas.microsoft.com/office/drawing/2014/main" id="{FB4ECDE8-8213-3B26-E64B-D9DA3029205B}"/>
                  </a:ext>
                </a:extLst>
              </p:cNvPr>
              <p:cNvSpPr/>
              <p:nvPr/>
            </p:nvSpPr>
            <p:spPr>
              <a:xfrm rot="16200000">
                <a:off x="2649831" y="3746719"/>
                <a:ext cx="18000" cy="1936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1" name="Rectangle 160">
                <a:extLst>
                  <a:ext uri="{FF2B5EF4-FFF2-40B4-BE49-F238E27FC236}">
                    <a16:creationId xmlns:a16="http://schemas.microsoft.com/office/drawing/2014/main" id="{DA4B56CC-50A3-9448-42CB-9F01857C704A}"/>
                  </a:ext>
                </a:extLst>
              </p:cNvPr>
              <p:cNvSpPr/>
              <p:nvPr/>
            </p:nvSpPr>
            <p:spPr>
              <a:xfrm rot="16200000">
                <a:off x="2693369" y="3714835"/>
                <a:ext cx="18000" cy="1843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2" name="Rectangle: Rounded Corners 161">
                <a:extLst>
                  <a:ext uri="{FF2B5EF4-FFF2-40B4-BE49-F238E27FC236}">
                    <a16:creationId xmlns:a16="http://schemas.microsoft.com/office/drawing/2014/main" id="{DCFBB29D-0F96-E671-1CB7-6D6DE2196322}"/>
                  </a:ext>
                </a:extLst>
              </p:cNvPr>
              <p:cNvSpPr/>
              <p:nvPr/>
            </p:nvSpPr>
            <p:spPr>
              <a:xfrm>
                <a:off x="1778520" y="4570843"/>
                <a:ext cx="51135" cy="45719"/>
              </a:xfrm>
              <a:prstGeom prst="round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3" name="Rectangle 162">
                <a:extLst>
                  <a:ext uri="{FF2B5EF4-FFF2-40B4-BE49-F238E27FC236}">
                    <a16:creationId xmlns:a16="http://schemas.microsoft.com/office/drawing/2014/main" id="{C69FEA4B-5295-B1BE-F18E-FF7F8CAE0A27}"/>
                  </a:ext>
                </a:extLst>
              </p:cNvPr>
              <p:cNvSpPr/>
              <p:nvPr/>
            </p:nvSpPr>
            <p:spPr>
              <a:xfrm>
                <a:off x="1778934" y="4511225"/>
                <a:ext cx="64023" cy="105685"/>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4" name="Cloud 163">
                <a:extLst>
                  <a:ext uri="{FF2B5EF4-FFF2-40B4-BE49-F238E27FC236}">
                    <a16:creationId xmlns:a16="http://schemas.microsoft.com/office/drawing/2014/main" id="{F56499B7-51B2-F7CF-09F7-D73F469B8AA3}"/>
                  </a:ext>
                </a:extLst>
              </p:cNvPr>
              <p:cNvSpPr/>
              <p:nvPr/>
            </p:nvSpPr>
            <p:spPr>
              <a:xfrm>
                <a:off x="2123502" y="2632521"/>
                <a:ext cx="280191" cy="253838"/>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5" name="Cloud 164">
                <a:extLst>
                  <a:ext uri="{FF2B5EF4-FFF2-40B4-BE49-F238E27FC236}">
                    <a16:creationId xmlns:a16="http://schemas.microsoft.com/office/drawing/2014/main" id="{0733F5E9-9640-2BE6-C99E-9A25C0DA8B1F}"/>
                  </a:ext>
                </a:extLst>
              </p:cNvPr>
              <p:cNvSpPr/>
              <p:nvPr/>
            </p:nvSpPr>
            <p:spPr>
              <a:xfrm>
                <a:off x="2274400" y="2603251"/>
                <a:ext cx="280191" cy="253838"/>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6" name="Cloud 165">
                <a:extLst>
                  <a:ext uri="{FF2B5EF4-FFF2-40B4-BE49-F238E27FC236}">
                    <a16:creationId xmlns:a16="http://schemas.microsoft.com/office/drawing/2014/main" id="{912308FC-7054-33AC-4E8B-47223F205282}"/>
                  </a:ext>
                </a:extLst>
              </p:cNvPr>
              <p:cNvSpPr/>
              <p:nvPr/>
            </p:nvSpPr>
            <p:spPr>
              <a:xfrm>
                <a:off x="2404108" y="2549777"/>
                <a:ext cx="280191" cy="253838"/>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7" name="Cloud 166">
                <a:extLst>
                  <a:ext uri="{FF2B5EF4-FFF2-40B4-BE49-F238E27FC236}">
                    <a16:creationId xmlns:a16="http://schemas.microsoft.com/office/drawing/2014/main" id="{F8A47B81-398A-508A-A097-29AD3AC7F3AF}"/>
                  </a:ext>
                </a:extLst>
              </p:cNvPr>
              <p:cNvSpPr/>
              <p:nvPr/>
            </p:nvSpPr>
            <p:spPr>
              <a:xfrm>
                <a:off x="2621744" y="2574767"/>
                <a:ext cx="280191" cy="253838"/>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8" name="Cloud 167">
                <a:extLst>
                  <a:ext uri="{FF2B5EF4-FFF2-40B4-BE49-F238E27FC236}">
                    <a16:creationId xmlns:a16="http://schemas.microsoft.com/office/drawing/2014/main" id="{DB330845-1498-0D5F-6C42-91FDADA0CB50}"/>
                  </a:ext>
                </a:extLst>
              </p:cNvPr>
              <p:cNvSpPr/>
              <p:nvPr/>
            </p:nvSpPr>
            <p:spPr>
              <a:xfrm>
                <a:off x="2781792" y="2600637"/>
                <a:ext cx="280191" cy="253838"/>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9" name="Cloud 168">
                <a:extLst>
                  <a:ext uri="{FF2B5EF4-FFF2-40B4-BE49-F238E27FC236}">
                    <a16:creationId xmlns:a16="http://schemas.microsoft.com/office/drawing/2014/main" id="{A353459D-E2D7-7E4B-90B2-15C047656511}"/>
                  </a:ext>
                </a:extLst>
              </p:cNvPr>
              <p:cNvSpPr/>
              <p:nvPr/>
            </p:nvSpPr>
            <p:spPr>
              <a:xfrm>
                <a:off x="2964556" y="2609150"/>
                <a:ext cx="280191" cy="253838"/>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0" name="Cloud 169">
                <a:extLst>
                  <a:ext uri="{FF2B5EF4-FFF2-40B4-BE49-F238E27FC236}">
                    <a16:creationId xmlns:a16="http://schemas.microsoft.com/office/drawing/2014/main" id="{B568B272-F78C-BAE8-4CCF-AC3F7A64AD5C}"/>
                  </a:ext>
                </a:extLst>
              </p:cNvPr>
              <p:cNvSpPr/>
              <p:nvPr/>
            </p:nvSpPr>
            <p:spPr>
              <a:xfrm>
                <a:off x="3137152" y="2628701"/>
                <a:ext cx="280191" cy="253838"/>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1" name="Cloud 170">
                <a:extLst>
                  <a:ext uri="{FF2B5EF4-FFF2-40B4-BE49-F238E27FC236}">
                    <a16:creationId xmlns:a16="http://schemas.microsoft.com/office/drawing/2014/main" id="{8BACAE32-8A21-5319-959C-BF87BD2C5974}"/>
                  </a:ext>
                </a:extLst>
              </p:cNvPr>
              <p:cNvSpPr/>
              <p:nvPr/>
            </p:nvSpPr>
            <p:spPr>
              <a:xfrm rot="16200000">
                <a:off x="1920747" y="2592083"/>
                <a:ext cx="280191" cy="253838"/>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2" name="Cloud 171">
                <a:extLst>
                  <a:ext uri="{FF2B5EF4-FFF2-40B4-BE49-F238E27FC236}">
                    <a16:creationId xmlns:a16="http://schemas.microsoft.com/office/drawing/2014/main" id="{DA244621-5059-FD99-4283-306246C80610}"/>
                  </a:ext>
                </a:extLst>
              </p:cNvPr>
              <p:cNvSpPr/>
              <p:nvPr/>
            </p:nvSpPr>
            <p:spPr>
              <a:xfrm>
                <a:off x="3314789" y="2614894"/>
                <a:ext cx="280191" cy="253838"/>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3" name="Cloud 172">
                <a:extLst>
                  <a:ext uri="{FF2B5EF4-FFF2-40B4-BE49-F238E27FC236}">
                    <a16:creationId xmlns:a16="http://schemas.microsoft.com/office/drawing/2014/main" id="{D99DBE6D-D10F-6422-28C9-7E142FC7138B}"/>
                  </a:ext>
                </a:extLst>
              </p:cNvPr>
              <p:cNvSpPr/>
              <p:nvPr/>
            </p:nvSpPr>
            <p:spPr>
              <a:xfrm rot="20368895">
                <a:off x="3649514" y="2557312"/>
                <a:ext cx="280191" cy="253838"/>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4" name="Cloud 173">
                <a:extLst>
                  <a:ext uri="{FF2B5EF4-FFF2-40B4-BE49-F238E27FC236}">
                    <a16:creationId xmlns:a16="http://schemas.microsoft.com/office/drawing/2014/main" id="{6E91A60E-253B-D744-2CE8-BBD24FD89390}"/>
                  </a:ext>
                </a:extLst>
              </p:cNvPr>
              <p:cNvSpPr/>
              <p:nvPr/>
            </p:nvSpPr>
            <p:spPr>
              <a:xfrm>
                <a:off x="3520006" y="2606593"/>
                <a:ext cx="280191" cy="253838"/>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5" name="Cloud 174">
                <a:extLst>
                  <a:ext uri="{FF2B5EF4-FFF2-40B4-BE49-F238E27FC236}">
                    <a16:creationId xmlns:a16="http://schemas.microsoft.com/office/drawing/2014/main" id="{773A557E-8439-7742-F6BA-1575C75D7DDA}"/>
                  </a:ext>
                </a:extLst>
              </p:cNvPr>
              <p:cNvSpPr/>
              <p:nvPr/>
            </p:nvSpPr>
            <p:spPr>
              <a:xfrm rot="16720147">
                <a:off x="3825208" y="2519071"/>
                <a:ext cx="280191" cy="253838"/>
              </a:xfrm>
              <a:prstGeom prst="clou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6" name="Cloud 175">
                <a:extLst>
                  <a:ext uri="{FF2B5EF4-FFF2-40B4-BE49-F238E27FC236}">
                    <a16:creationId xmlns:a16="http://schemas.microsoft.com/office/drawing/2014/main" id="{5AEA3DD7-C3AD-2DE1-88FB-686A748F7598}"/>
                  </a:ext>
                </a:extLst>
              </p:cNvPr>
              <p:cNvSpPr/>
              <p:nvPr/>
            </p:nvSpPr>
            <p:spPr>
              <a:xfrm>
                <a:off x="3714425" y="2384320"/>
                <a:ext cx="280191" cy="253838"/>
              </a:xfrm>
              <a:prstGeom prst="clou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7" name="Rectangle 176">
                <a:extLst>
                  <a:ext uri="{FF2B5EF4-FFF2-40B4-BE49-F238E27FC236}">
                    <a16:creationId xmlns:a16="http://schemas.microsoft.com/office/drawing/2014/main" id="{E451BB70-704E-37E7-7972-044E445A0F05}"/>
                  </a:ext>
                </a:extLst>
              </p:cNvPr>
              <p:cNvSpPr/>
              <p:nvPr/>
            </p:nvSpPr>
            <p:spPr>
              <a:xfrm>
                <a:off x="1753029" y="2142697"/>
                <a:ext cx="177421" cy="35484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8" name="Rectangle 177">
                <a:extLst>
                  <a:ext uri="{FF2B5EF4-FFF2-40B4-BE49-F238E27FC236}">
                    <a16:creationId xmlns:a16="http://schemas.microsoft.com/office/drawing/2014/main" id="{BB59FF4E-4538-3C0F-2B35-2307F7AA644E}"/>
                  </a:ext>
                </a:extLst>
              </p:cNvPr>
              <p:cNvSpPr/>
              <p:nvPr/>
            </p:nvSpPr>
            <p:spPr>
              <a:xfrm>
                <a:off x="1930450" y="2321603"/>
                <a:ext cx="144000" cy="1764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9" name="Rectangle 178">
                <a:extLst>
                  <a:ext uri="{FF2B5EF4-FFF2-40B4-BE49-F238E27FC236}">
                    <a16:creationId xmlns:a16="http://schemas.microsoft.com/office/drawing/2014/main" id="{08DFC08C-EBCB-CB72-995F-B88D25AC4CE2}"/>
                  </a:ext>
                </a:extLst>
              </p:cNvPr>
              <p:cNvSpPr/>
              <p:nvPr/>
            </p:nvSpPr>
            <p:spPr>
              <a:xfrm>
                <a:off x="2071269" y="2249638"/>
                <a:ext cx="177421" cy="2484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0" name="Rectangle 179">
                <a:extLst>
                  <a:ext uri="{FF2B5EF4-FFF2-40B4-BE49-F238E27FC236}">
                    <a16:creationId xmlns:a16="http://schemas.microsoft.com/office/drawing/2014/main" id="{9B3068C0-89F1-019B-ACD2-C21033D997FD}"/>
                  </a:ext>
                </a:extLst>
              </p:cNvPr>
              <p:cNvSpPr/>
              <p:nvPr/>
            </p:nvSpPr>
            <p:spPr>
              <a:xfrm>
                <a:off x="2288150" y="2019757"/>
                <a:ext cx="72000" cy="46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1" name="Rectangle 180">
                <a:extLst>
                  <a:ext uri="{FF2B5EF4-FFF2-40B4-BE49-F238E27FC236}">
                    <a16:creationId xmlns:a16="http://schemas.microsoft.com/office/drawing/2014/main" id="{448F2E64-2ADA-6149-E2A1-4AE71B1D0E58}"/>
                  </a:ext>
                </a:extLst>
              </p:cNvPr>
              <p:cNvSpPr/>
              <p:nvPr/>
            </p:nvSpPr>
            <p:spPr>
              <a:xfrm>
                <a:off x="1607912" y="4323259"/>
                <a:ext cx="220136"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2" name="Rectangle 181">
                <a:extLst>
                  <a:ext uri="{FF2B5EF4-FFF2-40B4-BE49-F238E27FC236}">
                    <a16:creationId xmlns:a16="http://schemas.microsoft.com/office/drawing/2014/main" id="{8B3C0277-F48C-6872-FBF8-0303AC25F316}"/>
                  </a:ext>
                </a:extLst>
              </p:cNvPr>
              <p:cNvSpPr/>
              <p:nvPr/>
            </p:nvSpPr>
            <p:spPr>
              <a:xfrm>
                <a:off x="1611722" y="4475659"/>
                <a:ext cx="220136"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3" name="Rectangle 182">
                <a:extLst>
                  <a:ext uri="{FF2B5EF4-FFF2-40B4-BE49-F238E27FC236}">
                    <a16:creationId xmlns:a16="http://schemas.microsoft.com/office/drawing/2014/main" id="{B1041274-CBAA-BFE4-AEC2-63BD85D643E6}"/>
                  </a:ext>
                </a:extLst>
              </p:cNvPr>
              <p:cNvSpPr/>
              <p:nvPr/>
            </p:nvSpPr>
            <p:spPr>
              <a:xfrm rot="19500000">
                <a:off x="1614706" y="4641745"/>
                <a:ext cx="220136"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4" name="Rectangle 183">
                <a:extLst>
                  <a:ext uri="{FF2B5EF4-FFF2-40B4-BE49-F238E27FC236}">
                    <a16:creationId xmlns:a16="http://schemas.microsoft.com/office/drawing/2014/main" id="{86C8C4BF-13A7-930E-AB75-587BBC3DE00D}"/>
                  </a:ext>
                </a:extLst>
              </p:cNvPr>
              <p:cNvSpPr/>
              <p:nvPr/>
            </p:nvSpPr>
            <p:spPr>
              <a:xfrm rot="5400000">
                <a:off x="1832989" y="4655219"/>
                <a:ext cx="111600"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5" name="Rectangle 184">
                <a:extLst>
                  <a:ext uri="{FF2B5EF4-FFF2-40B4-BE49-F238E27FC236}">
                    <a16:creationId xmlns:a16="http://schemas.microsoft.com/office/drawing/2014/main" id="{AD5E54FE-1F06-8A52-B7B7-FAF9C28C9A4A}"/>
                  </a:ext>
                </a:extLst>
              </p:cNvPr>
              <p:cNvSpPr/>
              <p:nvPr/>
            </p:nvSpPr>
            <p:spPr>
              <a:xfrm rot="5400000">
                <a:off x="1985389" y="4655620"/>
                <a:ext cx="111600"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6" name="Rectangle 185">
                <a:extLst>
                  <a:ext uri="{FF2B5EF4-FFF2-40B4-BE49-F238E27FC236}">
                    <a16:creationId xmlns:a16="http://schemas.microsoft.com/office/drawing/2014/main" id="{ED44B320-C8C2-13D0-065A-EC488F134469}"/>
                  </a:ext>
                </a:extLst>
              </p:cNvPr>
              <p:cNvSpPr/>
              <p:nvPr/>
            </p:nvSpPr>
            <p:spPr>
              <a:xfrm rot="5400000">
                <a:off x="2137789" y="4655219"/>
                <a:ext cx="111600"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7" name="Rectangle 186">
                <a:extLst>
                  <a:ext uri="{FF2B5EF4-FFF2-40B4-BE49-F238E27FC236}">
                    <a16:creationId xmlns:a16="http://schemas.microsoft.com/office/drawing/2014/main" id="{12706E0B-79A2-AF72-B25E-88E122B9038B}"/>
                  </a:ext>
                </a:extLst>
              </p:cNvPr>
              <p:cNvSpPr/>
              <p:nvPr/>
            </p:nvSpPr>
            <p:spPr>
              <a:xfrm rot="5400000">
                <a:off x="2290189" y="4655620"/>
                <a:ext cx="111600"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8" name="Rectangle 187">
                <a:extLst>
                  <a:ext uri="{FF2B5EF4-FFF2-40B4-BE49-F238E27FC236}">
                    <a16:creationId xmlns:a16="http://schemas.microsoft.com/office/drawing/2014/main" id="{5F20BEFD-B60C-9A16-14A9-01164261D461}"/>
                  </a:ext>
                </a:extLst>
              </p:cNvPr>
              <p:cNvSpPr/>
              <p:nvPr/>
            </p:nvSpPr>
            <p:spPr>
              <a:xfrm rot="5400000">
                <a:off x="2442589" y="4655620"/>
                <a:ext cx="111600"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9" name="Rectangle 188">
                <a:extLst>
                  <a:ext uri="{FF2B5EF4-FFF2-40B4-BE49-F238E27FC236}">
                    <a16:creationId xmlns:a16="http://schemas.microsoft.com/office/drawing/2014/main" id="{4DB4DE7F-11EC-BF13-607F-26466D8FAB58}"/>
                  </a:ext>
                </a:extLst>
              </p:cNvPr>
              <p:cNvSpPr/>
              <p:nvPr/>
            </p:nvSpPr>
            <p:spPr>
              <a:xfrm rot="5400000">
                <a:off x="2594989" y="4655219"/>
                <a:ext cx="111600"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0" name="Rectangle 189">
                <a:extLst>
                  <a:ext uri="{FF2B5EF4-FFF2-40B4-BE49-F238E27FC236}">
                    <a16:creationId xmlns:a16="http://schemas.microsoft.com/office/drawing/2014/main" id="{6A742130-5A56-5A17-D2A6-11AB67563A47}"/>
                  </a:ext>
                </a:extLst>
              </p:cNvPr>
              <p:cNvSpPr/>
              <p:nvPr/>
            </p:nvSpPr>
            <p:spPr>
              <a:xfrm rot="5400000">
                <a:off x="2747389" y="4655219"/>
                <a:ext cx="111600"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1" name="Rectangle 190">
                <a:extLst>
                  <a:ext uri="{FF2B5EF4-FFF2-40B4-BE49-F238E27FC236}">
                    <a16:creationId xmlns:a16="http://schemas.microsoft.com/office/drawing/2014/main" id="{068614F1-8E12-6E95-1468-F7A82B6F7D88}"/>
                  </a:ext>
                </a:extLst>
              </p:cNvPr>
              <p:cNvSpPr/>
              <p:nvPr/>
            </p:nvSpPr>
            <p:spPr>
              <a:xfrm rot="5400000">
                <a:off x="2899789" y="4655219"/>
                <a:ext cx="111600"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2" name="Rectangle 191">
                <a:extLst>
                  <a:ext uri="{FF2B5EF4-FFF2-40B4-BE49-F238E27FC236}">
                    <a16:creationId xmlns:a16="http://schemas.microsoft.com/office/drawing/2014/main" id="{CA4EA6F6-A335-C1AD-786F-0F26B2012BAF}"/>
                  </a:ext>
                </a:extLst>
              </p:cNvPr>
              <p:cNvSpPr/>
              <p:nvPr/>
            </p:nvSpPr>
            <p:spPr>
              <a:xfrm rot="5400000">
                <a:off x="3052189" y="4655219"/>
                <a:ext cx="111600"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3" name="Rectangle 192">
                <a:extLst>
                  <a:ext uri="{FF2B5EF4-FFF2-40B4-BE49-F238E27FC236}">
                    <a16:creationId xmlns:a16="http://schemas.microsoft.com/office/drawing/2014/main" id="{1D9954B4-B783-207B-C616-E6E19ECA58FA}"/>
                  </a:ext>
                </a:extLst>
              </p:cNvPr>
              <p:cNvSpPr/>
              <p:nvPr/>
            </p:nvSpPr>
            <p:spPr>
              <a:xfrm rot="5400000">
                <a:off x="3204589" y="4655219"/>
                <a:ext cx="111600"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4" name="Rectangle 193">
                <a:extLst>
                  <a:ext uri="{FF2B5EF4-FFF2-40B4-BE49-F238E27FC236}">
                    <a16:creationId xmlns:a16="http://schemas.microsoft.com/office/drawing/2014/main" id="{5FDDDEBE-481B-0457-B831-365A33573189}"/>
                  </a:ext>
                </a:extLst>
              </p:cNvPr>
              <p:cNvSpPr/>
              <p:nvPr/>
            </p:nvSpPr>
            <p:spPr>
              <a:xfrm rot="5400000">
                <a:off x="3356989" y="4655219"/>
                <a:ext cx="111600"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5" name="Rectangle 194">
                <a:extLst>
                  <a:ext uri="{FF2B5EF4-FFF2-40B4-BE49-F238E27FC236}">
                    <a16:creationId xmlns:a16="http://schemas.microsoft.com/office/drawing/2014/main" id="{0757AC6A-DAF0-BAF1-F261-7A18087EBCBD}"/>
                  </a:ext>
                </a:extLst>
              </p:cNvPr>
              <p:cNvSpPr/>
              <p:nvPr/>
            </p:nvSpPr>
            <p:spPr>
              <a:xfrm rot="5400000">
                <a:off x="3509389" y="4655219"/>
                <a:ext cx="111600" cy="4571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6" name="Trapezoid 195">
                <a:extLst>
                  <a:ext uri="{FF2B5EF4-FFF2-40B4-BE49-F238E27FC236}">
                    <a16:creationId xmlns:a16="http://schemas.microsoft.com/office/drawing/2014/main" id="{A27AAFBC-925B-5211-2200-1A82706B67F0}"/>
                  </a:ext>
                </a:extLst>
              </p:cNvPr>
              <p:cNvSpPr/>
              <p:nvPr/>
            </p:nvSpPr>
            <p:spPr>
              <a:xfrm rot="10800000">
                <a:off x="2993689" y="4252038"/>
                <a:ext cx="749727" cy="352628"/>
              </a:xfrm>
              <a:prstGeom prst="trapezoid">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7" name="Flowchart: Connector 196">
                <a:extLst>
                  <a:ext uri="{FF2B5EF4-FFF2-40B4-BE49-F238E27FC236}">
                    <a16:creationId xmlns:a16="http://schemas.microsoft.com/office/drawing/2014/main" id="{CDFCFFE8-AFA3-15AD-96DD-B12A734F3101}"/>
                  </a:ext>
                </a:extLst>
              </p:cNvPr>
              <p:cNvSpPr/>
              <p:nvPr/>
            </p:nvSpPr>
            <p:spPr>
              <a:xfrm>
                <a:off x="3158188" y="4578841"/>
                <a:ext cx="95919" cy="97200"/>
              </a:xfrm>
              <a:prstGeom prst="flowChartConnector">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8" name="Flowchart: Connector 197">
                <a:extLst>
                  <a:ext uri="{FF2B5EF4-FFF2-40B4-BE49-F238E27FC236}">
                    <a16:creationId xmlns:a16="http://schemas.microsoft.com/office/drawing/2014/main" id="{929DA4C0-EB57-026E-9F15-5E7064908B36}"/>
                  </a:ext>
                </a:extLst>
              </p:cNvPr>
              <p:cNvSpPr/>
              <p:nvPr/>
            </p:nvSpPr>
            <p:spPr>
              <a:xfrm>
                <a:off x="3464726" y="4586409"/>
                <a:ext cx="95919" cy="97200"/>
              </a:xfrm>
              <a:prstGeom prst="flowChartConnector">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9" name="Oval 198">
                <a:extLst>
                  <a:ext uri="{FF2B5EF4-FFF2-40B4-BE49-F238E27FC236}">
                    <a16:creationId xmlns:a16="http://schemas.microsoft.com/office/drawing/2014/main" id="{26C9B172-0612-1098-4F48-46BED87C99A3}"/>
                  </a:ext>
                </a:extLst>
              </p:cNvPr>
              <p:cNvSpPr/>
              <p:nvPr/>
            </p:nvSpPr>
            <p:spPr>
              <a:xfrm rot="1216293">
                <a:off x="2026391" y="3987563"/>
                <a:ext cx="602030" cy="897823"/>
              </a:xfrm>
              <a:prstGeom prst="ellipse">
                <a:avLst/>
              </a:prstGeom>
              <a:solidFill>
                <a:srgbClr val="E3E2AF"/>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0" name="Flowchart: Connector 199">
                <a:extLst>
                  <a:ext uri="{FF2B5EF4-FFF2-40B4-BE49-F238E27FC236}">
                    <a16:creationId xmlns:a16="http://schemas.microsoft.com/office/drawing/2014/main" id="{0C019122-3634-A05B-5B2F-6D7C35D368B5}"/>
                  </a:ext>
                </a:extLst>
              </p:cNvPr>
              <p:cNvSpPr/>
              <p:nvPr/>
            </p:nvSpPr>
            <p:spPr>
              <a:xfrm>
                <a:off x="2360109" y="3921576"/>
                <a:ext cx="216000" cy="216000"/>
              </a:xfrm>
              <a:prstGeom prst="flowChartConnector">
                <a:avLst/>
              </a:prstGeom>
              <a:solidFill>
                <a:srgbClr val="E3E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1" name="Picture 200" descr="Logo&#10;&#10;Description automatically generated">
                <a:extLst>
                  <a:ext uri="{FF2B5EF4-FFF2-40B4-BE49-F238E27FC236}">
                    <a16:creationId xmlns:a16="http://schemas.microsoft.com/office/drawing/2014/main" id="{B1730FDD-C3D1-A738-8CF1-A131BD86D5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5840" y="4302439"/>
                <a:ext cx="337962" cy="250342"/>
              </a:xfrm>
              <a:prstGeom prst="rect">
                <a:avLst/>
              </a:prstGeom>
            </p:spPr>
          </p:pic>
          <p:sp>
            <p:nvSpPr>
              <p:cNvPr id="202" name="Right Triangle 201">
                <a:extLst>
                  <a:ext uri="{FF2B5EF4-FFF2-40B4-BE49-F238E27FC236}">
                    <a16:creationId xmlns:a16="http://schemas.microsoft.com/office/drawing/2014/main" id="{867DBC95-5A4B-FA2C-1C51-E15F4553575A}"/>
                  </a:ext>
                </a:extLst>
              </p:cNvPr>
              <p:cNvSpPr/>
              <p:nvPr/>
            </p:nvSpPr>
            <p:spPr>
              <a:xfrm rot="19240913">
                <a:off x="3146027" y="3515592"/>
                <a:ext cx="259521" cy="1393973"/>
              </a:xfrm>
              <a:prstGeom prst="rtTriangle">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203" name="Picture 202">
            <a:extLst>
              <a:ext uri="{FF2B5EF4-FFF2-40B4-BE49-F238E27FC236}">
                <a16:creationId xmlns:a16="http://schemas.microsoft.com/office/drawing/2014/main" id="{887FBA34-87B2-ADBB-1842-450CB404DA8C}"/>
              </a:ext>
            </a:extLst>
          </p:cNvPr>
          <p:cNvPicPr>
            <a:picLocks noChangeAspect="1"/>
          </p:cNvPicPr>
          <p:nvPr/>
        </p:nvPicPr>
        <p:blipFill>
          <a:blip r:embed="rId4"/>
          <a:stretch>
            <a:fillRect/>
          </a:stretch>
        </p:blipFill>
        <p:spPr>
          <a:xfrm>
            <a:off x="15191569" y="3204381"/>
            <a:ext cx="8067422" cy="3058588"/>
          </a:xfrm>
          <a:prstGeom prst="rect">
            <a:avLst/>
          </a:prstGeom>
        </p:spPr>
      </p:pic>
    </p:spTree>
    <p:extLst>
      <p:ext uri="{BB962C8B-B14F-4D97-AF65-F5344CB8AC3E}">
        <p14:creationId xmlns:p14="http://schemas.microsoft.com/office/powerpoint/2010/main" val="305360779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On prehent aped everio. Et audam voloreh enietusam fuga. Nequi con nobis doloressus et reribus qui dunti ium hiciatinias eictior emporiam, quis quis autecus, consed ut assedi con peliquasse perat sitatiur assinctur?…"/>
          <p:cNvSpPr txBox="1">
            <a:spLocks noGrp="1"/>
          </p:cNvSpPr>
          <p:nvPr>
            <p:ph type="body" idx="13"/>
          </p:nvPr>
        </p:nvSpPr>
        <p:spPr>
          <a:xfrm>
            <a:off x="2670176" y="5205417"/>
            <a:ext cx="11284364" cy="2759152"/>
          </a:xfrm>
          <a:prstGeom prst="rect">
            <a:avLst/>
          </a:prstGeom>
        </p:spPr>
        <p:txBody>
          <a:bodyPr/>
          <a:lstStyle/>
          <a:p>
            <a:pPr marL="457200" indent="-457200">
              <a:lnSpc>
                <a:spcPct val="120000"/>
              </a:lnSpc>
              <a:buFont typeface="Arial" panose="020B0604020202020204" pitchFamily="34" charset="0"/>
              <a:buChar char="•"/>
            </a:pPr>
            <a:r>
              <a:rPr lang="en-CA" sz="3600" dirty="0"/>
              <a:t>August 7 - 9: Yeast pilot experiment setup</a:t>
            </a:r>
          </a:p>
          <a:p>
            <a:pPr marL="457200" indent="-457200">
              <a:lnSpc>
                <a:spcPct val="120000"/>
              </a:lnSpc>
              <a:buFont typeface="Arial" panose="020B0604020202020204" pitchFamily="34" charset="0"/>
              <a:buChar char="•"/>
            </a:pPr>
            <a:r>
              <a:rPr lang="en-CA" sz="3600" dirty="0"/>
              <a:t>August 12 – 30: Yeast pilot experiment run</a:t>
            </a:r>
          </a:p>
          <a:p>
            <a:pPr marL="457200" indent="-457200">
              <a:lnSpc>
                <a:spcPct val="120000"/>
              </a:lnSpc>
              <a:buFont typeface="Arial" panose="020B0604020202020204" pitchFamily="34" charset="0"/>
              <a:buChar char="•"/>
            </a:pPr>
            <a:r>
              <a:rPr lang="en-CA" sz="3600" dirty="0"/>
              <a:t>September – December: CGL1 experimental run with novel assay for neoplastic transformation</a:t>
            </a:r>
          </a:p>
        </p:txBody>
      </p:sp>
      <p:sp>
        <p:nvSpPr>
          <p:cNvPr id="135" name="Example  title here"/>
          <p:cNvSpPr txBox="1">
            <a:spLocks noGrp="1"/>
          </p:cNvSpPr>
          <p:nvPr>
            <p:ph type="title"/>
          </p:nvPr>
        </p:nvSpPr>
        <p:spPr>
          <a:xfrm>
            <a:off x="2670174" y="3197334"/>
            <a:ext cx="13112403" cy="2838566"/>
          </a:xfrm>
          <a:prstGeom prst="rect">
            <a:avLst/>
          </a:prstGeom>
        </p:spPr>
        <p:txBody>
          <a:bodyPr/>
          <a:lstStyle/>
          <a:p>
            <a:r>
              <a:rPr lang="en-CA" dirty="0"/>
              <a:t>Schedule impacts &amp; milestones</a:t>
            </a:r>
            <a:br>
              <a:rPr lang="en-CA" dirty="0"/>
            </a:br>
            <a:endParaRPr sz="5400" i="1" dirty="0">
              <a:solidFill>
                <a:schemeClr val="accent5">
                  <a:lumMod val="60000"/>
                  <a:lumOff val="40000"/>
                </a:schemeClr>
              </a:solidFill>
            </a:endParaRPr>
          </a:p>
        </p:txBody>
      </p:sp>
      <p:sp>
        <p:nvSpPr>
          <p:cNvPr id="1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79636928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On prehent aped everio. Et audam voloreh enietusam fuga. Nequi con nobis doloressus et reribus qui dunti ium hiciatinias eictior emporiam, quis quis autecus, consed ut assedi con peliquasse perat sitatiur assinctur?…"/>
          <p:cNvSpPr txBox="1">
            <a:spLocks noGrp="1"/>
          </p:cNvSpPr>
          <p:nvPr>
            <p:ph type="body" idx="13"/>
          </p:nvPr>
        </p:nvSpPr>
        <p:spPr>
          <a:xfrm>
            <a:off x="2670175" y="5205417"/>
            <a:ext cx="13112403" cy="3423950"/>
          </a:xfrm>
          <a:prstGeom prst="rect">
            <a:avLst/>
          </a:prstGeom>
        </p:spPr>
        <p:txBody>
          <a:bodyPr/>
          <a:lstStyle/>
          <a:p>
            <a:pPr marL="514350" indent="-514350">
              <a:lnSpc>
                <a:spcPct val="120000"/>
              </a:lnSpc>
              <a:buFont typeface="+mj-lt"/>
              <a:buAutoNum type="arabicPeriod"/>
            </a:pPr>
            <a:r>
              <a:rPr lang="en-CA" sz="3600" dirty="0"/>
              <a:t>Commissioning STCI for yeast work: risk of contamination, balancing gases</a:t>
            </a:r>
          </a:p>
          <a:p>
            <a:pPr lvl="1" indent="0">
              <a:buNone/>
            </a:pPr>
            <a:r>
              <a:rPr lang="en-CA" sz="3600" dirty="0"/>
              <a:t>Recommissioning for cell work, same risks</a:t>
            </a:r>
          </a:p>
          <a:p>
            <a:pPr marL="514350" indent="-514350">
              <a:lnSpc>
                <a:spcPct val="120000"/>
              </a:lnSpc>
              <a:buFont typeface="+mj-lt"/>
              <a:buAutoNum type="arabicPeriod"/>
            </a:pPr>
            <a:r>
              <a:rPr lang="en-CA" sz="3600" dirty="0"/>
              <a:t>Parental leave, training new students</a:t>
            </a:r>
          </a:p>
          <a:p>
            <a:pPr marL="514350" indent="-514350">
              <a:lnSpc>
                <a:spcPct val="120000"/>
              </a:lnSpc>
              <a:buFont typeface="+mj-lt"/>
              <a:buAutoNum type="arabicPeriod"/>
            </a:pPr>
            <a:r>
              <a:rPr lang="en-CA" sz="3600" dirty="0"/>
              <a:t>Smooth operation (shutdowns, equipment failures)</a:t>
            </a:r>
          </a:p>
        </p:txBody>
      </p:sp>
      <p:sp>
        <p:nvSpPr>
          <p:cNvPr id="135" name="Example  title here"/>
          <p:cNvSpPr txBox="1">
            <a:spLocks noGrp="1"/>
          </p:cNvSpPr>
          <p:nvPr>
            <p:ph type="title"/>
          </p:nvPr>
        </p:nvSpPr>
        <p:spPr>
          <a:xfrm>
            <a:off x="2670174" y="3204381"/>
            <a:ext cx="13112403" cy="2838566"/>
          </a:xfrm>
          <a:prstGeom prst="rect">
            <a:avLst/>
          </a:prstGeom>
        </p:spPr>
        <p:txBody>
          <a:bodyPr/>
          <a:lstStyle/>
          <a:p>
            <a:r>
              <a:rPr lang="en-CA" dirty="0"/>
              <a:t>Challenges</a:t>
            </a:r>
            <a:br>
              <a:rPr lang="en-CA" dirty="0"/>
            </a:br>
            <a:endParaRPr sz="5400" i="1" dirty="0">
              <a:solidFill>
                <a:schemeClr val="accent5">
                  <a:lumMod val="60000"/>
                  <a:lumOff val="40000"/>
                </a:schemeClr>
              </a:solidFill>
            </a:endParaRPr>
          </a:p>
        </p:txBody>
      </p:sp>
      <p:sp>
        <p:nvSpPr>
          <p:cNvPr id="136"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a:p>
        </p:txBody>
      </p:sp>
    </p:spTree>
    <p:extLst>
      <p:ext uri="{BB962C8B-B14F-4D97-AF65-F5344CB8AC3E}">
        <p14:creationId xmlns:p14="http://schemas.microsoft.com/office/powerpoint/2010/main" val="284328797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On prehent aped everio. Et audam voloreh enietusam fuga. Nequi con nobis doloressus et reribus qui dunti ium hiciatinias eictior emporiam, quis quis autecus, consed ut assedi con peliquasse perat sitatiur assinctur?…"/>
          <p:cNvSpPr txBox="1">
            <a:spLocks noGrp="1"/>
          </p:cNvSpPr>
          <p:nvPr>
            <p:ph type="body" idx="13"/>
          </p:nvPr>
        </p:nvSpPr>
        <p:spPr>
          <a:xfrm>
            <a:off x="2670175" y="5205417"/>
            <a:ext cx="13112403" cy="2759152"/>
          </a:xfrm>
          <a:prstGeom prst="rect">
            <a:avLst/>
          </a:prstGeom>
        </p:spPr>
        <p:txBody>
          <a:bodyPr/>
          <a:lstStyle/>
          <a:p>
            <a:pPr marL="514350" indent="-514350">
              <a:lnSpc>
                <a:spcPct val="120000"/>
              </a:lnSpc>
              <a:buFont typeface="+mj-lt"/>
              <a:buAutoNum type="arabicPeriod"/>
            </a:pPr>
            <a:r>
              <a:rPr lang="en-CA" sz="3600" dirty="0"/>
              <a:t>Many new lab members</a:t>
            </a:r>
          </a:p>
          <a:p>
            <a:pPr marL="514350" indent="-514350">
              <a:lnSpc>
                <a:spcPct val="120000"/>
              </a:lnSpc>
              <a:buFont typeface="+mj-lt"/>
              <a:buAutoNum type="arabicPeriod"/>
            </a:pPr>
            <a:r>
              <a:rPr lang="en-CA" sz="3600" dirty="0"/>
              <a:t>Novel yeast experiment in late summer</a:t>
            </a:r>
          </a:p>
          <a:p>
            <a:pPr marL="514350" indent="-514350">
              <a:lnSpc>
                <a:spcPct val="120000"/>
              </a:lnSpc>
              <a:buFont typeface="+mj-lt"/>
              <a:buAutoNum type="arabicPeriod"/>
            </a:pPr>
            <a:r>
              <a:rPr lang="en-CA" sz="3600" dirty="0"/>
              <a:t>Novel cells biology experiment in fall</a:t>
            </a:r>
          </a:p>
          <a:p>
            <a:pPr marL="514350" indent="-514350">
              <a:lnSpc>
                <a:spcPct val="120000"/>
              </a:lnSpc>
              <a:buFont typeface="+mj-lt"/>
              <a:buAutoNum type="arabicPeriod"/>
            </a:pPr>
            <a:r>
              <a:rPr lang="en-CA" sz="3600" dirty="0"/>
              <a:t>FLAME Update: low 40K yeast – fed flies</a:t>
            </a:r>
          </a:p>
        </p:txBody>
      </p:sp>
      <p:sp>
        <p:nvSpPr>
          <p:cNvPr id="135" name="Example  title here"/>
          <p:cNvSpPr txBox="1">
            <a:spLocks noGrp="1"/>
          </p:cNvSpPr>
          <p:nvPr>
            <p:ph type="title"/>
          </p:nvPr>
        </p:nvSpPr>
        <p:spPr>
          <a:xfrm>
            <a:off x="2670175" y="3174925"/>
            <a:ext cx="18084578" cy="2838566"/>
          </a:xfrm>
          <a:prstGeom prst="rect">
            <a:avLst/>
          </a:prstGeom>
        </p:spPr>
        <p:txBody>
          <a:bodyPr/>
          <a:lstStyle/>
          <a:p>
            <a:r>
              <a:rPr lang="en-CA" sz="8000" dirty="0"/>
              <a:t>Conclusion – any other pertinent business</a:t>
            </a:r>
            <a:br>
              <a:rPr lang="en-CA" dirty="0"/>
            </a:br>
            <a:endParaRPr sz="5400" i="1" dirty="0">
              <a:solidFill>
                <a:schemeClr val="accent5">
                  <a:lumMod val="60000"/>
                  <a:lumOff val="40000"/>
                </a:schemeClr>
              </a:solidFill>
            </a:endParaRPr>
          </a:p>
        </p:txBody>
      </p:sp>
      <p:sp>
        <p:nvSpPr>
          <p:cNvPr id="1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13</a:t>
            </a:fld>
            <a:endParaRPr/>
          </a:p>
        </p:txBody>
      </p:sp>
    </p:spTree>
    <p:extLst>
      <p:ext uri="{BB962C8B-B14F-4D97-AF65-F5344CB8AC3E}">
        <p14:creationId xmlns:p14="http://schemas.microsoft.com/office/powerpoint/2010/main" val="152531797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On prehent aped everio. Et audam voloreh enietusam fuga. Nequi con nobis doloressus et reribus qui dunti ium hiciatinias eictior emporiam, quis quis autecus, consed ut assedi con peliquasse perat sitatiur assinctur?…"/>
          <p:cNvSpPr txBox="1">
            <a:spLocks noGrp="1"/>
          </p:cNvSpPr>
          <p:nvPr>
            <p:ph type="body" idx="13"/>
          </p:nvPr>
        </p:nvSpPr>
        <p:spPr>
          <a:xfrm>
            <a:off x="2670176" y="5463834"/>
            <a:ext cx="10807286" cy="1717007"/>
          </a:xfrm>
          <a:prstGeom prst="rect">
            <a:avLst/>
          </a:prstGeom>
        </p:spPr>
        <p:txBody>
          <a:bodyPr/>
          <a:lstStyle/>
          <a:p>
            <a:pPr>
              <a:lnSpc>
                <a:spcPct val="90000"/>
              </a:lnSpc>
              <a:spcBef>
                <a:spcPct val="0"/>
              </a:spcBef>
              <a:spcAft>
                <a:spcPts val="600"/>
              </a:spcAft>
            </a:pPr>
            <a:r>
              <a:rPr lang="en-US" sz="3600" b="1" dirty="0">
                <a:latin typeface="+mj-lt"/>
                <a:ea typeface="+mj-ea"/>
                <a:cs typeface="+mj-cs"/>
                <a:sym typeface="Helvetica Neue"/>
              </a:rPr>
              <a:t>REPAIR</a:t>
            </a:r>
            <a:r>
              <a:rPr lang="en-US" sz="3600" b="1" kern="1200" dirty="0">
                <a:solidFill>
                  <a:schemeClr val="tx1"/>
                </a:solidFill>
                <a:latin typeface="+mj-lt"/>
                <a:ea typeface="+mj-ea"/>
                <a:cs typeface="+mj-cs"/>
                <a:sym typeface="Helvetica Neue"/>
              </a:rPr>
              <a:t>:</a:t>
            </a:r>
          </a:p>
          <a:p>
            <a:pPr>
              <a:lnSpc>
                <a:spcPct val="90000"/>
              </a:lnSpc>
              <a:spcBef>
                <a:spcPct val="0"/>
              </a:spcBef>
              <a:spcAft>
                <a:spcPts val="600"/>
              </a:spcAft>
            </a:pPr>
            <a:r>
              <a:rPr lang="en-US" sz="3600" kern="1200" dirty="0">
                <a:solidFill>
                  <a:schemeClr val="tx1"/>
                </a:solidFill>
                <a:latin typeface="+mj-lt"/>
                <a:ea typeface="+mj-ea"/>
                <a:cs typeface="+mj-cs"/>
              </a:rPr>
              <a:t>Researching the Effects of the Presence and Absence of Ionizing Radiation</a:t>
            </a:r>
          </a:p>
        </p:txBody>
      </p:sp>
      <p:sp>
        <p:nvSpPr>
          <p:cNvPr id="135" name="Example  title here"/>
          <p:cNvSpPr txBox="1">
            <a:spLocks noGrp="1"/>
          </p:cNvSpPr>
          <p:nvPr>
            <p:ph type="title"/>
          </p:nvPr>
        </p:nvSpPr>
        <p:spPr>
          <a:xfrm>
            <a:off x="2670174" y="2993688"/>
            <a:ext cx="13112403" cy="2838566"/>
          </a:xfrm>
          <a:prstGeom prst="rect">
            <a:avLst/>
          </a:prstGeom>
        </p:spPr>
        <p:txBody>
          <a:bodyPr/>
          <a:lstStyle/>
          <a:p>
            <a:r>
              <a:rPr lang="en-CA" dirty="0"/>
              <a:t>Experiment Overview</a:t>
            </a:r>
            <a:br>
              <a:rPr lang="en-CA" dirty="0"/>
            </a:br>
            <a:endParaRPr sz="5400" i="1" dirty="0">
              <a:solidFill>
                <a:schemeClr val="accent5">
                  <a:lumMod val="60000"/>
                  <a:lumOff val="40000"/>
                </a:schemeClr>
              </a:solidFill>
            </a:endParaRPr>
          </a:p>
        </p:txBody>
      </p:sp>
      <p:sp>
        <p:nvSpPr>
          <p:cNvPr id="136"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a:t>
            </a:fld>
            <a:endParaRPr/>
          </a:p>
        </p:txBody>
      </p:sp>
      <p:pic>
        <p:nvPicPr>
          <p:cNvPr id="3" name="Picture 2">
            <a:extLst>
              <a:ext uri="{FF2B5EF4-FFF2-40B4-BE49-F238E27FC236}">
                <a16:creationId xmlns:a16="http://schemas.microsoft.com/office/drawing/2014/main" id="{039CEF13-1336-3FC1-E33D-0FD1C98D4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5041160" y="4878702"/>
            <a:ext cx="7424057" cy="493230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A0F72CC0-64F5-C462-8A65-EC9FE27A790C}"/>
              </a:ext>
            </a:extLst>
          </p:cNvPr>
          <p:cNvSpPr/>
          <p:nvPr/>
        </p:nvSpPr>
        <p:spPr>
          <a:xfrm>
            <a:off x="15484634" y="6689703"/>
            <a:ext cx="2122714" cy="2819400"/>
          </a:xfrm>
          <a:prstGeom prst="ellipse">
            <a:avLst/>
          </a:prstGeom>
          <a:noFill/>
          <a:ln w="793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Google Shape;299;g1f94ec821d8_0_125">
            <a:extLst>
              <a:ext uri="{FF2B5EF4-FFF2-40B4-BE49-F238E27FC236}">
                <a16:creationId xmlns:a16="http://schemas.microsoft.com/office/drawing/2014/main" id="{2D83933A-8B53-9065-7DA5-69263FC302AD}"/>
              </a:ext>
            </a:extLst>
          </p:cNvPr>
          <p:cNvPicPr preferRelativeResize="0">
            <a:picLocks noChangeAspect="1"/>
          </p:cNvPicPr>
          <p:nvPr/>
        </p:nvPicPr>
        <p:blipFill rotWithShape="1">
          <a:blip r:embed="rId4">
            <a:alphaModFix/>
          </a:blip>
          <a:srcRect/>
          <a:stretch/>
        </p:blipFill>
        <p:spPr>
          <a:xfrm>
            <a:off x="14255225" y="8836136"/>
            <a:ext cx="2290766" cy="983403"/>
          </a:xfrm>
          <a:prstGeom prst="rect">
            <a:avLst/>
          </a:prstGeom>
          <a:noFill/>
          <a:ln>
            <a:noFill/>
          </a:ln>
        </p:spPr>
      </p:pic>
    </p:spTree>
    <p:extLst>
      <p:ext uri="{BB962C8B-B14F-4D97-AF65-F5344CB8AC3E}">
        <p14:creationId xmlns:p14="http://schemas.microsoft.com/office/powerpoint/2010/main" val="3975235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Example  title here"/>
          <p:cNvSpPr txBox="1">
            <a:spLocks noGrp="1"/>
          </p:cNvSpPr>
          <p:nvPr>
            <p:ph type="title"/>
          </p:nvPr>
        </p:nvSpPr>
        <p:spPr>
          <a:xfrm>
            <a:off x="2670174" y="2993688"/>
            <a:ext cx="13112403" cy="2838566"/>
          </a:xfrm>
          <a:prstGeom prst="rect">
            <a:avLst/>
          </a:prstGeom>
        </p:spPr>
        <p:txBody>
          <a:bodyPr/>
          <a:lstStyle/>
          <a:p>
            <a:r>
              <a:rPr lang="en-CA" dirty="0"/>
              <a:t>Experiment Overview</a:t>
            </a:r>
            <a:br>
              <a:rPr lang="en-CA" dirty="0"/>
            </a:br>
            <a:endParaRPr sz="5400" i="1" dirty="0">
              <a:solidFill>
                <a:schemeClr val="accent5">
                  <a:lumMod val="60000"/>
                  <a:lumOff val="40000"/>
                </a:schemeClr>
              </a:solidFill>
            </a:endParaRPr>
          </a:p>
        </p:txBody>
      </p:sp>
      <p:sp>
        <p:nvSpPr>
          <p:cNvPr id="136"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pic>
        <p:nvPicPr>
          <p:cNvPr id="4" name="Content Placeholder 7">
            <a:extLst>
              <a:ext uri="{FF2B5EF4-FFF2-40B4-BE49-F238E27FC236}">
                <a16:creationId xmlns:a16="http://schemas.microsoft.com/office/drawing/2014/main" id="{34BB61E7-00DD-01F6-EAF3-59EEA0A077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0715" y="8903996"/>
            <a:ext cx="18818226" cy="4468495"/>
          </a:xfrm>
          <a:prstGeom prst="rect">
            <a:avLst/>
          </a:prstGeom>
        </p:spPr>
      </p:pic>
      <p:sp>
        <p:nvSpPr>
          <p:cNvPr id="5" name="TextBox 4">
            <a:extLst>
              <a:ext uri="{FF2B5EF4-FFF2-40B4-BE49-F238E27FC236}">
                <a16:creationId xmlns:a16="http://schemas.microsoft.com/office/drawing/2014/main" id="{CDD416D9-EFD7-C49B-070F-CEE1C16F8F8C}"/>
              </a:ext>
            </a:extLst>
          </p:cNvPr>
          <p:cNvSpPr txBox="1"/>
          <p:nvPr/>
        </p:nvSpPr>
        <p:spPr>
          <a:xfrm>
            <a:off x="2670173" y="4719074"/>
            <a:ext cx="11184975" cy="4424609"/>
          </a:xfrm>
          <a:prstGeom prst="rect">
            <a:avLst/>
          </a:prstGeom>
          <a:noFill/>
        </p:spPr>
        <p:txBody>
          <a:bodyPr wrap="square">
            <a:spAutoFit/>
          </a:bodyPr>
          <a:lstStyle/>
          <a:p>
            <a:pPr>
              <a:lnSpc>
                <a:spcPct val="150000"/>
              </a:lnSpc>
            </a:pPr>
            <a:r>
              <a:rPr lang="en-CA" sz="3600" u="sng" dirty="0">
                <a:solidFill>
                  <a:srgbClr val="000000"/>
                </a:solidFill>
                <a:latin typeface="Arial" panose="020B0604020202020204" pitchFamily="34" charset="0"/>
              </a:rPr>
              <a:t>Creating a sub-NBR environment:</a:t>
            </a:r>
            <a:endParaRPr lang="en-CA" sz="3600" u="sng" dirty="0"/>
          </a:p>
          <a:p>
            <a:pPr fontAlgn="base">
              <a:lnSpc>
                <a:spcPct val="100000"/>
              </a:lnSpc>
              <a:buFont typeface="Arial" panose="020B0604020202020204" pitchFamily="34" charset="0"/>
              <a:buChar char="•"/>
            </a:pPr>
            <a:r>
              <a:rPr lang="en-CA" sz="3600" dirty="0">
                <a:solidFill>
                  <a:srgbClr val="000000"/>
                </a:solidFill>
                <a:latin typeface="Arial" panose="020B0604020202020204" pitchFamily="34" charset="0"/>
              </a:rPr>
              <a:t>Cosmic: SNOLAB</a:t>
            </a:r>
          </a:p>
          <a:p>
            <a:pPr fontAlgn="base">
              <a:lnSpc>
                <a:spcPct val="100000"/>
              </a:lnSpc>
              <a:buFont typeface="Arial" panose="020B0604020202020204" pitchFamily="34" charset="0"/>
              <a:buChar char="•"/>
            </a:pPr>
            <a:r>
              <a:rPr lang="en-CA" sz="3600" dirty="0">
                <a:solidFill>
                  <a:srgbClr val="000000"/>
                </a:solidFill>
                <a:latin typeface="Arial" panose="020B0604020202020204" pitchFamily="34" charset="0"/>
              </a:rPr>
              <a:t>Terrestrial (Gamma): Lead</a:t>
            </a:r>
          </a:p>
          <a:p>
            <a:pPr fontAlgn="base">
              <a:lnSpc>
                <a:spcPct val="100000"/>
              </a:lnSpc>
              <a:buFont typeface="Arial" panose="020B0604020202020204" pitchFamily="34" charset="0"/>
              <a:buChar char="•"/>
            </a:pPr>
            <a:r>
              <a:rPr lang="en-CA" sz="3600" dirty="0">
                <a:solidFill>
                  <a:srgbClr val="000000"/>
                </a:solidFill>
                <a:latin typeface="Arial" panose="020B0604020202020204" pitchFamily="34" charset="0"/>
              </a:rPr>
              <a:t>Inhalation (Radon): Air filtration</a:t>
            </a:r>
          </a:p>
          <a:p>
            <a:pPr fontAlgn="base">
              <a:lnSpc>
                <a:spcPct val="100000"/>
              </a:lnSpc>
              <a:buFont typeface="Arial" panose="020B0604020202020204" pitchFamily="34" charset="0"/>
              <a:buChar char="•"/>
            </a:pPr>
            <a:r>
              <a:rPr lang="en-CA" sz="3600" dirty="0">
                <a:solidFill>
                  <a:srgbClr val="000000"/>
                </a:solidFill>
                <a:latin typeface="Arial" panose="020B0604020202020204" pitchFamily="34" charset="0"/>
              </a:rPr>
              <a:t>Endogenous radioisotopes: Nutritional restriction*</a:t>
            </a:r>
          </a:p>
          <a:p>
            <a:br>
              <a:rPr lang="en-CA" sz="3600" dirty="0"/>
            </a:br>
            <a:endParaRPr lang="en-CA" sz="3600" dirty="0"/>
          </a:p>
        </p:txBody>
      </p:sp>
    </p:spTree>
    <p:extLst>
      <p:ext uri="{BB962C8B-B14F-4D97-AF65-F5344CB8AC3E}">
        <p14:creationId xmlns:p14="http://schemas.microsoft.com/office/powerpoint/2010/main" val="18039868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Example  title here"/>
          <p:cNvSpPr txBox="1">
            <a:spLocks noGrp="1"/>
          </p:cNvSpPr>
          <p:nvPr>
            <p:ph type="title"/>
          </p:nvPr>
        </p:nvSpPr>
        <p:spPr>
          <a:xfrm>
            <a:off x="2670174" y="2993688"/>
            <a:ext cx="13112403" cy="2838566"/>
          </a:xfrm>
          <a:prstGeom prst="rect">
            <a:avLst/>
          </a:prstGeom>
        </p:spPr>
        <p:txBody>
          <a:bodyPr/>
          <a:lstStyle/>
          <a:p>
            <a:r>
              <a:rPr lang="en-CA" dirty="0"/>
              <a:t>Experiment Overview</a:t>
            </a:r>
            <a:br>
              <a:rPr lang="en-CA" dirty="0"/>
            </a:br>
            <a:endParaRPr sz="5400" i="1" dirty="0">
              <a:solidFill>
                <a:schemeClr val="accent5">
                  <a:lumMod val="60000"/>
                  <a:lumOff val="40000"/>
                </a:schemeClr>
              </a:solidFill>
            </a:endParaRPr>
          </a:p>
        </p:txBody>
      </p:sp>
      <p:sp>
        <p:nvSpPr>
          <p:cNvPr id="1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
        <p:nvSpPr>
          <p:cNvPr id="5" name="TextBox 4">
            <a:extLst>
              <a:ext uri="{FF2B5EF4-FFF2-40B4-BE49-F238E27FC236}">
                <a16:creationId xmlns:a16="http://schemas.microsoft.com/office/drawing/2014/main" id="{CDD416D9-EFD7-C49B-070F-CEE1C16F8F8C}"/>
              </a:ext>
            </a:extLst>
          </p:cNvPr>
          <p:cNvSpPr txBox="1"/>
          <p:nvPr/>
        </p:nvSpPr>
        <p:spPr>
          <a:xfrm>
            <a:off x="2670174" y="5096758"/>
            <a:ext cx="9144000" cy="6363602"/>
          </a:xfrm>
          <a:prstGeom prst="rect">
            <a:avLst/>
          </a:prstGeom>
          <a:noFill/>
        </p:spPr>
        <p:txBody>
          <a:bodyPr wrap="square">
            <a:spAutoFit/>
          </a:bodyPr>
          <a:lstStyle/>
          <a:p>
            <a:pPr>
              <a:lnSpc>
                <a:spcPct val="150000"/>
              </a:lnSpc>
            </a:pPr>
            <a:r>
              <a:rPr lang="en-CA" sz="3600" u="sng" dirty="0">
                <a:solidFill>
                  <a:srgbClr val="000000"/>
                </a:solidFill>
                <a:latin typeface="Arial" panose="020B0604020202020204" pitchFamily="34" charset="0"/>
              </a:rPr>
              <a:t>Creating a sub-NBR environment:</a:t>
            </a:r>
            <a:endParaRPr lang="en-CA" sz="3600" u="sng" dirty="0"/>
          </a:p>
          <a:p>
            <a:pPr fontAlgn="base">
              <a:lnSpc>
                <a:spcPct val="150000"/>
              </a:lnSpc>
              <a:buFont typeface="Arial" panose="020B0604020202020204" pitchFamily="34" charset="0"/>
              <a:buChar char="•"/>
            </a:pPr>
            <a:r>
              <a:rPr lang="en-CA" sz="3600" dirty="0">
                <a:solidFill>
                  <a:srgbClr val="000000"/>
                </a:solidFill>
                <a:latin typeface="Arial" panose="020B0604020202020204" pitchFamily="34" charset="0"/>
              </a:rPr>
              <a:t>Cosmic: SNOLAB</a:t>
            </a:r>
          </a:p>
          <a:p>
            <a:pPr fontAlgn="base">
              <a:lnSpc>
                <a:spcPct val="150000"/>
              </a:lnSpc>
              <a:buFont typeface="Arial" panose="020B0604020202020204" pitchFamily="34" charset="0"/>
              <a:buChar char="•"/>
            </a:pPr>
            <a:r>
              <a:rPr lang="en-CA" sz="3600" dirty="0">
                <a:solidFill>
                  <a:srgbClr val="000000"/>
                </a:solidFill>
                <a:latin typeface="Arial" panose="020B0604020202020204" pitchFamily="34" charset="0"/>
              </a:rPr>
              <a:t>Terrestrial (Gamma): Lead</a:t>
            </a:r>
          </a:p>
          <a:p>
            <a:pPr fontAlgn="base">
              <a:lnSpc>
                <a:spcPct val="150000"/>
              </a:lnSpc>
              <a:buFont typeface="Arial" panose="020B0604020202020204" pitchFamily="34" charset="0"/>
              <a:buChar char="•"/>
            </a:pPr>
            <a:r>
              <a:rPr lang="en-CA" sz="3600" dirty="0">
                <a:solidFill>
                  <a:srgbClr val="000000"/>
                </a:solidFill>
                <a:latin typeface="Arial" panose="020B0604020202020204" pitchFamily="34" charset="0"/>
              </a:rPr>
              <a:t>Inhalation (Radon): Air filtration</a:t>
            </a:r>
          </a:p>
          <a:p>
            <a:pPr fontAlgn="base">
              <a:lnSpc>
                <a:spcPct val="150000"/>
              </a:lnSpc>
              <a:buFont typeface="Arial" panose="020B0604020202020204" pitchFamily="34" charset="0"/>
              <a:buChar char="•"/>
            </a:pPr>
            <a:r>
              <a:rPr lang="en-CA" sz="3600" dirty="0">
                <a:solidFill>
                  <a:srgbClr val="000000"/>
                </a:solidFill>
                <a:latin typeface="Arial" panose="020B0604020202020204" pitchFamily="34" charset="0"/>
              </a:rPr>
              <a:t>Endogenous radioisotopes: Nutritional restriction*</a:t>
            </a:r>
          </a:p>
          <a:p>
            <a:br>
              <a:rPr lang="en-CA" sz="3600" dirty="0"/>
            </a:br>
            <a:endParaRPr lang="en-CA" sz="3600" dirty="0"/>
          </a:p>
        </p:txBody>
      </p:sp>
      <p:pic>
        <p:nvPicPr>
          <p:cNvPr id="2" name="Picture 1">
            <a:extLst>
              <a:ext uri="{FF2B5EF4-FFF2-40B4-BE49-F238E27FC236}">
                <a16:creationId xmlns:a16="http://schemas.microsoft.com/office/drawing/2014/main" id="{46E46424-8D9C-7D2C-C5F0-4C3A83D3D949}"/>
              </a:ext>
            </a:extLst>
          </p:cNvPr>
          <p:cNvPicPr>
            <a:picLocks noChangeAspect="1"/>
          </p:cNvPicPr>
          <p:nvPr/>
        </p:nvPicPr>
        <p:blipFill rotWithShape="1">
          <a:blip r:embed="rId2"/>
          <a:srcRect r="34080" b="21749"/>
          <a:stretch/>
        </p:blipFill>
        <p:spPr>
          <a:xfrm>
            <a:off x="12569828" y="5474445"/>
            <a:ext cx="10205386" cy="6568517"/>
          </a:xfrm>
          <a:prstGeom prst="rect">
            <a:avLst/>
          </a:prstGeom>
        </p:spPr>
      </p:pic>
      <p:sp>
        <p:nvSpPr>
          <p:cNvPr id="6" name="Arrow: Curved Right 5">
            <a:extLst>
              <a:ext uri="{FF2B5EF4-FFF2-40B4-BE49-F238E27FC236}">
                <a16:creationId xmlns:a16="http://schemas.microsoft.com/office/drawing/2014/main" id="{320EA991-F041-FB2B-5787-641298931402}"/>
              </a:ext>
            </a:extLst>
          </p:cNvPr>
          <p:cNvSpPr/>
          <p:nvPr/>
        </p:nvSpPr>
        <p:spPr>
          <a:xfrm>
            <a:off x="12960626" y="2959744"/>
            <a:ext cx="3577605" cy="7024955"/>
          </a:xfrm>
          <a:prstGeom prst="curvedRightArrow">
            <a:avLst/>
          </a:prstGeom>
          <a:solidFill>
            <a:schemeClr val="accent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CA"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3" name="Picture 2">
            <a:extLst>
              <a:ext uri="{FF2B5EF4-FFF2-40B4-BE49-F238E27FC236}">
                <a16:creationId xmlns:a16="http://schemas.microsoft.com/office/drawing/2014/main" id="{95714156-FDC3-30CD-924B-E882D798C0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6990" y="1806805"/>
            <a:ext cx="4191905" cy="3108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02639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Example  title here"/>
          <p:cNvSpPr txBox="1">
            <a:spLocks noGrp="1"/>
          </p:cNvSpPr>
          <p:nvPr>
            <p:ph type="title"/>
          </p:nvPr>
        </p:nvSpPr>
        <p:spPr>
          <a:xfrm>
            <a:off x="2670174" y="2993688"/>
            <a:ext cx="13112403" cy="2838566"/>
          </a:xfrm>
          <a:prstGeom prst="rect">
            <a:avLst/>
          </a:prstGeom>
        </p:spPr>
        <p:txBody>
          <a:bodyPr/>
          <a:lstStyle/>
          <a:p>
            <a:r>
              <a:rPr lang="en-CA" dirty="0"/>
              <a:t>New science developments</a:t>
            </a:r>
            <a:br>
              <a:rPr lang="en-CA" dirty="0"/>
            </a:br>
            <a:endParaRPr sz="5400" i="1" dirty="0">
              <a:solidFill>
                <a:schemeClr val="accent5">
                  <a:lumMod val="60000"/>
                  <a:lumOff val="40000"/>
                </a:schemeClr>
              </a:solidFill>
            </a:endParaRPr>
          </a:p>
        </p:txBody>
      </p:sp>
      <p:sp>
        <p:nvSpPr>
          <p:cNvPr id="1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
        <p:nvSpPr>
          <p:cNvPr id="6" name="Slide Number Placeholder 1">
            <a:extLst>
              <a:ext uri="{FF2B5EF4-FFF2-40B4-BE49-F238E27FC236}">
                <a16:creationId xmlns:a16="http://schemas.microsoft.com/office/drawing/2014/main" id="{E377379F-01A6-A267-2651-4484650E7DB2}"/>
              </a:ext>
            </a:extLst>
          </p:cNvPr>
          <p:cNvSpPr txBox="1">
            <a:spLocks/>
          </p:cNvSpPr>
          <p:nvPr/>
        </p:nvSpPr>
        <p:spPr>
          <a:xfrm>
            <a:off x="14812618" y="11425306"/>
            <a:ext cx="2743200" cy="365125"/>
          </a:xfrm>
          <a:prstGeom prst="rect">
            <a:avLst/>
          </a:prstGeom>
        </p:spPr>
        <p:txBody>
          <a:bodyPr vert="horz" lIns="91440" tIns="45720" rIns="91440" bIns="45720" rtlCol="0" anchor="ctr">
            <a:normAutofit fontScale="55000" lnSpcReduction="20000"/>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1pPr>
            <a:lvl2pPr marL="0" marR="0" indent="2286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2pPr>
            <a:lvl3pPr marL="0" marR="0" indent="4572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3pPr>
            <a:lvl4pPr marL="0" marR="0" indent="6858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4pPr>
            <a:lvl5pPr marL="0" marR="0" indent="9144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5pPr>
            <a:lvl6pPr marL="0" marR="0" indent="11430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6pPr>
            <a:lvl7pPr marL="0" marR="0" indent="13716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7pPr>
            <a:lvl8pPr marL="0" marR="0" indent="16002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8pPr>
            <a:lvl9pPr marL="0" marR="0" indent="18288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9pPr>
          </a:lstStyle>
          <a:p>
            <a:pPr>
              <a:spcAft>
                <a:spcPts val="600"/>
              </a:spcAft>
            </a:pPr>
            <a:fld id="{1CC5EDA1-D881-42B3-80E5-3AF96F4D0E06}" type="slidenum">
              <a:rPr lang="en-US" smtClean="0"/>
              <a:pPr>
                <a:spcAft>
                  <a:spcPts val="600"/>
                </a:spcAft>
              </a:pPr>
              <a:t>5</a:t>
            </a:fld>
            <a:endParaRPr lang="en-US"/>
          </a:p>
        </p:txBody>
      </p:sp>
      <p:pic>
        <p:nvPicPr>
          <p:cNvPr id="2" name="Google Shape;325;g1f94ec821d8_0_86">
            <a:extLst>
              <a:ext uri="{FF2B5EF4-FFF2-40B4-BE49-F238E27FC236}">
                <a16:creationId xmlns:a16="http://schemas.microsoft.com/office/drawing/2014/main" id="{F80AF24D-C39E-D0B1-47FB-E576DC833A13}"/>
              </a:ext>
            </a:extLst>
          </p:cNvPr>
          <p:cNvPicPr preferRelativeResize="0">
            <a:picLocks noChangeAspect="1"/>
          </p:cNvPicPr>
          <p:nvPr/>
        </p:nvPicPr>
        <p:blipFill>
          <a:blip r:embed="rId2">
            <a:alphaModFix/>
          </a:blip>
          <a:stretch>
            <a:fillRect/>
          </a:stretch>
        </p:blipFill>
        <p:spPr>
          <a:xfrm>
            <a:off x="3704866" y="5631463"/>
            <a:ext cx="12714577" cy="7092986"/>
          </a:xfrm>
          <a:prstGeom prst="rect">
            <a:avLst/>
          </a:prstGeom>
          <a:noFill/>
          <a:ln>
            <a:noFill/>
          </a:ln>
        </p:spPr>
      </p:pic>
      <p:sp>
        <p:nvSpPr>
          <p:cNvPr id="3" name="TextBox 2">
            <a:extLst>
              <a:ext uri="{FF2B5EF4-FFF2-40B4-BE49-F238E27FC236}">
                <a16:creationId xmlns:a16="http://schemas.microsoft.com/office/drawing/2014/main" id="{B292B7F3-0825-8E7C-EE4E-86997AC0FC0E}"/>
              </a:ext>
            </a:extLst>
          </p:cNvPr>
          <p:cNvSpPr txBox="1">
            <a:spLocks noChangeAspect="1"/>
          </p:cNvSpPr>
          <p:nvPr/>
        </p:nvSpPr>
        <p:spPr>
          <a:xfrm>
            <a:off x="14942986" y="8497389"/>
            <a:ext cx="7340544" cy="1377621"/>
          </a:xfrm>
          <a:prstGeom prst="rect">
            <a:avLst/>
          </a:prstGeom>
          <a:noFill/>
        </p:spPr>
        <p:txBody>
          <a:bodyPr wrap="square" rtlCol="0">
            <a:spAutoFit/>
          </a:bodyPr>
          <a:lstStyle/>
          <a:p>
            <a:r>
              <a:rPr lang="en-CA" sz="3600" dirty="0"/>
              <a:t>Recently accepted for publication in</a:t>
            </a:r>
          </a:p>
          <a:p>
            <a:r>
              <a:rPr lang="en-CA" sz="3600" dirty="0"/>
              <a:t>the journal: Radiation Research</a:t>
            </a:r>
          </a:p>
        </p:txBody>
      </p:sp>
    </p:spTree>
    <p:extLst>
      <p:ext uri="{BB962C8B-B14F-4D97-AF65-F5344CB8AC3E}">
        <p14:creationId xmlns:p14="http://schemas.microsoft.com/office/powerpoint/2010/main" val="150150891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Example  title here"/>
          <p:cNvSpPr txBox="1">
            <a:spLocks noGrp="1"/>
          </p:cNvSpPr>
          <p:nvPr>
            <p:ph type="title"/>
          </p:nvPr>
        </p:nvSpPr>
        <p:spPr>
          <a:xfrm>
            <a:off x="2670174" y="2993688"/>
            <a:ext cx="13112403" cy="2838566"/>
          </a:xfrm>
          <a:prstGeom prst="rect">
            <a:avLst/>
          </a:prstGeom>
        </p:spPr>
        <p:txBody>
          <a:bodyPr/>
          <a:lstStyle/>
          <a:p>
            <a:r>
              <a:rPr lang="en-CA" dirty="0"/>
              <a:t>New science developments</a:t>
            </a:r>
            <a:br>
              <a:rPr lang="en-CA" dirty="0"/>
            </a:br>
            <a:endParaRPr sz="5400" i="1" dirty="0">
              <a:solidFill>
                <a:schemeClr val="accent5">
                  <a:lumMod val="60000"/>
                  <a:lumOff val="40000"/>
                </a:schemeClr>
              </a:solidFill>
            </a:endParaRPr>
          </a:p>
        </p:txBody>
      </p:sp>
      <p:sp>
        <p:nvSpPr>
          <p:cNvPr id="136"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a:t>
            </a:fld>
            <a:endParaRPr/>
          </a:p>
        </p:txBody>
      </p:sp>
      <p:sp>
        <p:nvSpPr>
          <p:cNvPr id="4" name="Google Shape;344;g218e9a4204d_0_125">
            <a:extLst>
              <a:ext uri="{FF2B5EF4-FFF2-40B4-BE49-F238E27FC236}">
                <a16:creationId xmlns:a16="http://schemas.microsoft.com/office/drawing/2014/main" id="{FCF5061D-6F27-8F30-4C1E-9464D43434C7}"/>
              </a:ext>
            </a:extLst>
          </p:cNvPr>
          <p:cNvSpPr txBox="1"/>
          <p:nvPr/>
        </p:nvSpPr>
        <p:spPr>
          <a:xfrm>
            <a:off x="2047461" y="5350918"/>
            <a:ext cx="8090452" cy="5002355"/>
          </a:xfrm>
          <a:prstGeom prst="rect">
            <a:avLst/>
          </a:prstGeom>
          <a:noFill/>
          <a:ln>
            <a:noFill/>
          </a:ln>
        </p:spPr>
        <p:txBody>
          <a:bodyPr spcFirstLastPara="1" wrap="square" lIns="91425" tIns="45700" rIns="91425" bIns="45700" anchor="t" anchorCtr="0">
            <a:spAutoFit/>
          </a:bodyPr>
          <a:lstStyle/>
          <a:p>
            <a:pPr>
              <a:spcBef>
                <a:spcPts val="500"/>
              </a:spcBef>
            </a:pPr>
            <a:r>
              <a:rPr lang="en-CA" sz="3600" dirty="0">
                <a:solidFill>
                  <a:srgbClr val="262626"/>
                </a:solidFill>
                <a:latin typeface="Helvetica Neue"/>
                <a:ea typeface="Helvetica Neue"/>
                <a:cs typeface="Helvetica Neue"/>
                <a:sym typeface="Helvetica Neue"/>
              </a:rPr>
              <a:t>Development of a flow-based assay for cellular </a:t>
            </a:r>
            <a:r>
              <a:rPr lang="en-CA" sz="3600" dirty="0" err="1">
                <a:solidFill>
                  <a:srgbClr val="262626"/>
                </a:solidFill>
                <a:latin typeface="Helvetica Neue"/>
                <a:ea typeface="Helvetica Neue"/>
                <a:cs typeface="Helvetica Neue"/>
                <a:sym typeface="Helvetica Neue"/>
              </a:rPr>
              <a:t>ALPi</a:t>
            </a:r>
            <a:r>
              <a:rPr lang="en-CA" sz="3600" dirty="0">
                <a:solidFill>
                  <a:srgbClr val="262626"/>
                </a:solidFill>
                <a:latin typeface="Helvetica Neue"/>
                <a:ea typeface="Helvetica Neue"/>
                <a:cs typeface="Helvetica Neue"/>
                <a:sym typeface="Helvetica Neue"/>
              </a:rPr>
              <a:t> activity </a:t>
            </a:r>
          </a:p>
          <a:p>
            <a:pPr marL="914400" lvl="1" indent="-457200">
              <a:spcBef>
                <a:spcPts val="500"/>
              </a:spcBef>
              <a:buFont typeface="Arial" panose="020B0604020202020204" pitchFamily="34" charset="0"/>
              <a:buChar char="•"/>
            </a:pPr>
            <a:r>
              <a:rPr lang="en-CA" sz="3600" dirty="0">
                <a:solidFill>
                  <a:srgbClr val="262626"/>
                </a:solidFill>
                <a:latin typeface="Helvetica Neue"/>
                <a:ea typeface="Helvetica Neue"/>
                <a:cs typeface="Helvetica Neue"/>
                <a:sym typeface="Helvetica Neue"/>
              </a:rPr>
              <a:t>Comparison with conventional transformation assay for validation</a:t>
            </a:r>
          </a:p>
          <a:p>
            <a:pPr marL="914400" lvl="1" indent="-457200">
              <a:spcBef>
                <a:spcPts val="500"/>
              </a:spcBef>
              <a:buFont typeface="Arial" panose="020B0604020202020204" pitchFamily="34" charset="0"/>
              <a:buChar char="•"/>
            </a:pPr>
            <a:r>
              <a:rPr lang="en-CA" sz="3600" dirty="0">
                <a:solidFill>
                  <a:srgbClr val="262626"/>
                </a:solidFill>
                <a:latin typeface="Helvetica Neue"/>
                <a:ea typeface="Helvetica Neue"/>
                <a:cs typeface="Helvetica Neue"/>
                <a:sym typeface="Helvetica Neue"/>
              </a:rPr>
              <a:t>Detect baseline transformation (~28/1,000,000)</a:t>
            </a:r>
          </a:p>
          <a:p>
            <a:pPr marL="457200" indent="-457200">
              <a:spcBef>
                <a:spcPts val="500"/>
              </a:spcBef>
              <a:buFont typeface="Arial" panose="020B0604020202020204" pitchFamily="34" charset="0"/>
              <a:buChar char="•"/>
            </a:pPr>
            <a:endParaRPr sz="3600" dirty="0">
              <a:solidFill>
                <a:srgbClr val="262626"/>
              </a:solidFill>
              <a:latin typeface="Helvetica Neue"/>
              <a:ea typeface="Helvetica Neue"/>
              <a:cs typeface="Helvetica Neue"/>
              <a:sym typeface="Helvetica Neue"/>
            </a:endParaRPr>
          </a:p>
        </p:txBody>
      </p:sp>
      <p:grpSp>
        <p:nvGrpSpPr>
          <p:cNvPr id="9" name="Group 8">
            <a:extLst>
              <a:ext uri="{FF2B5EF4-FFF2-40B4-BE49-F238E27FC236}">
                <a16:creationId xmlns:a16="http://schemas.microsoft.com/office/drawing/2014/main" id="{161BCFF2-7CF8-A903-3A04-9834897E9C39}"/>
              </a:ext>
            </a:extLst>
          </p:cNvPr>
          <p:cNvGrpSpPr/>
          <p:nvPr/>
        </p:nvGrpSpPr>
        <p:grpSpPr>
          <a:xfrm>
            <a:off x="10908593" y="5256897"/>
            <a:ext cx="11971282" cy="4034362"/>
            <a:chOff x="3255466" y="8647968"/>
            <a:chExt cx="5494281" cy="1676634"/>
          </a:xfrm>
        </p:grpSpPr>
        <p:pic>
          <p:nvPicPr>
            <p:cNvPr id="5" name="Picture 4">
              <a:extLst>
                <a:ext uri="{FF2B5EF4-FFF2-40B4-BE49-F238E27FC236}">
                  <a16:creationId xmlns:a16="http://schemas.microsoft.com/office/drawing/2014/main" id="{21B59067-9D0F-5BBE-FD5E-52C4443CC8B7}"/>
                </a:ext>
              </a:extLst>
            </p:cNvPr>
            <p:cNvPicPr>
              <a:picLocks noChangeAspect="1"/>
            </p:cNvPicPr>
            <p:nvPr/>
          </p:nvPicPr>
          <p:blipFill>
            <a:blip r:embed="rId2"/>
            <a:stretch>
              <a:fillRect/>
            </a:stretch>
          </p:blipFill>
          <p:spPr>
            <a:xfrm rot="5400000">
              <a:off x="3274519" y="8628915"/>
              <a:ext cx="1676634" cy="1714739"/>
            </a:xfrm>
            <a:prstGeom prst="rect">
              <a:avLst/>
            </a:prstGeom>
          </p:spPr>
        </p:pic>
        <p:pic>
          <p:nvPicPr>
            <p:cNvPr id="7" name="Picture 6">
              <a:extLst>
                <a:ext uri="{FF2B5EF4-FFF2-40B4-BE49-F238E27FC236}">
                  <a16:creationId xmlns:a16="http://schemas.microsoft.com/office/drawing/2014/main" id="{32060840-47F2-1FDE-F887-00516AD4C9D7}"/>
                </a:ext>
              </a:extLst>
            </p:cNvPr>
            <p:cNvPicPr>
              <a:picLocks noChangeAspect="1"/>
            </p:cNvPicPr>
            <p:nvPr/>
          </p:nvPicPr>
          <p:blipFill>
            <a:blip r:embed="rId3"/>
            <a:stretch>
              <a:fillRect/>
            </a:stretch>
          </p:blipFill>
          <p:spPr>
            <a:xfrm rot="5400000">
              <a:off x="7163613" y="8646016"/>
              <a:ext cx="1505160" cy="1667108"/>
            </a:xfrm>
            <a:prstGeom prst="rect">
              <a:avLst/>
            </a:prstGeom>
          </p:spPr>
        </p:pic>
        <p:cxnSp>
          <p:nvCxnSpPr>
            <p:cNvPr id="8" name="Straight Arrow Connector 7">
              <a:extLst>
                <a:ext uri="{FF2B5EF4-FFF2-40B4-BE49-F238E27FC236}">
                  <a16:creationId xmlns:a16="http://schemas.microsoft.com/office/drawing/2014/main" id="{F0873EEC-48E4-398A-FFAC-0745B0A7ADF9}"/>
                </a:ext>
              </a:extLst>
            </p:cNvPr>
            <p:cNvCxnSpPr>
              <a:stCxn id="5" idx="0"/>
              <a:endCxn id="7" idx="2"/>
            </p:cNvCxnSpPr>
            <p:nvPr/>
          </p:nvCxnSpPr>
          <p:spPr>
            <a:xfrm flipV="1">
              <a:off x="4970206" y="9479570"/>
              <a:ext cx="2112433" cy="6715"/>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688312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Example  title here"/>
          <p:cNvSpPr txBox="1">
            <a:spLocks noGrp="1"/>
          </p:cNvSpPr>
          <p:nvPr>
            <p:ph type="title"/>
          </p:nvPr>
        </p:nvSpPr>
        <p:spPr>
          <a:xfrm>
            <a:off x="2670174" y="2993688"/>
            <a:ext cx="13112403" cy="2838566"/>
          </a:xfrm>
          <a:prstGeom prst="rect">
            <a:avLst/>
          </a:prstGeom>
        </p:spPr>
        <p:txBody>
          <a:bodyPr/>
          <a:lstStyle/>
          <a:p>
            <a:r>
              <a:rPr lang="en-CA" dirty="0"/>
              <a:t>New science developments</a:t>
            </a:r>
            <a:br>
              <a:rPr lang="en-CA" dirty="0"/>
            </a:br>
            <a:endParaRPr sz="5400" i="1" dirty="0">
              <a:solidFill>
                <a:schemeClr val="accent5">
                  <a:lumMod val="60000"/>
                  <a:lumOff val="40000"/>
                </a:schemeClr>
              </a:solidFill>
            </a:endParaRPr>
          </a:p>
        </p:txBody>
      </p:sp>
      <p:sp>
        <p:nvSpPr>
          <p:cNvPr id="1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7</a:t>
            </a:fld>
            <a:endParaRPr/>
          </a:p>
        </p:txBody>
      </p:sp>
      <p:sp>
        <p:nvSpPr>
          <p:cNvPr id="4" name="Google Shape;344;g218e9a4204d_0_125">
            <a:extLst>
              <a:ext uri="{FF2B5EF4-FFF2-40B4-BE49-F238E27FC236}">
                <a16:creationId xmlns:a16="http://schemas.microsoft.com/office/drawing/2014/main" id="{FCF5061D-6F27-8F30-4C1E-9464D43434C7}"/>
              </a:ext>
            </a:extLst>
          </p:cNvPr>
          <p:cNvSpPr txBox="1"/>
          <p:nvPr/>
        </p:nvSpPr>
        <p:spPr>
          <a:xfrm>
            <a:off x="2360004" y="5350918"/>
            <a:ext cx="7082170" cy="5076221"/>
          </a:xfrm>
          <a:prstGeom prst="rect">
            <a:avLst/>
          </a:prstGeom>
          <a:noFill/>
          <a:ln>
            <a:noFill/>
          </a:ln>
        </p:spPr>
        <p:txBody>
          <a:bodyPr spcFirstLastPara="1" wrap="square" lIns="91425" tIns="45700" rIns="91425" bIns="45700" anchor="t" anchorCtr="0">
            <a:spAutoFit/>
          </a:bodyPr>
          <a:lstStyle/>
          <a:p>
            <a:pPr>
              <a:spcBef>
                <a:spcPts val="500"/>
              </a:spcBef>
            </a:pPr>
            <a:r>
              <a:rPr lang="en-CA" sz="3200" dirty="0">
                <a:solidFill>
                  <a:srgbClr val="262626"/>
                </a:solidFill>
                <a:latin typeface="Helvetica Neue"/>
                <a:ea typeface="Helvetica Neue"/>
                <a:cs typeface="Helvetica Neue"/>
                <a:sym typeface="Helvetica Neue"/>
              </a:rPr>
              <a:t>Development of a flow-based assay for cellular </a:t>
            </a:r>
            <a:r>
              <a:rPr lang="en-CA" sz="3200" dirty="0" err="1">
                <a:solidFill>
                  <a:srgbClr val="262626"/>
                </a:solidFill>
                <a:latin typeface="Helvetica Neue"/>
                <a:ea typeface="Helvetica Neue"/>
                <a:cs typeface="Helvetica Neue"/>
                <a:sym typeface="Helvetica Neue"/>
              </a:rPr>
              <a:t>ALPi</a:t>
            </a:r>
            <a:r>
              <a:rPr lang="en-CA" sz="3200" dirty="0">
                <a:solidFill>
                  <a:srgbClr val="262626"/>
                </a:solidFill>
                <a:latin typeface="Helvetica Neue"/>
                <a:ea typeface="Helvetica Neue"/>
                <a:cs typeface="Helvetica Neue"/>
                <a:sym typeface="Helvetica Neue"/>
              </a:rPr>
              <a:t> activity:</a:t>
            </a:r>
          </a:p>
          <a:p>
            <a:pPr marL="914400" lvl="1" indent="-457200">
              <a:spcBef>
                <a:spcPts val="500"/>
              </a:spcBef>
              <a:buFont typeface="Arial" panose="020B0604020202020204" pitchFamily="34" charset="0"/>
              <a:buChar char="•"/>
            </a:pPr>
            <a:r>
              <a:rPr lang="en-CA" sz="3200" dirty="0">
                <a:solidFill>
                  <a:srgbClr val="262626"/>
                </a:solidFill>
                <a:latin typeface="Helvetica Neue"/>
                <a:ea typeface="Helvetica Neue"/>
                <a:cs typeface="Helvetica Neue"/>
                <a:sym typeface="Helvetica Neue"/>
              </a:rPr>
              <a:t>Comparison with conventional transformation assay for validation</a:t>
            </a:r>
          </a:p>
          <a:p>
            <a:pPr marL="914400" lvl="1" indent="-457200">
              <a:spcBef>
                <a:spcPts val="500"/>
              </a:spcBef>
              <a:buFont typeface="Arial" panose="020B0604020202020204" pitchFamily="34" charset="0"/>
              <a:buChar char="•"/>
            </a:pPr>
            <a:r>
              <a:rPr lang="en-CA" sz="3200" dirty="0">
                <a:solidFill>
                  <a:srgbClr val="262626"/>
                </a:solidFill>
                <a:latin typeface="Helvetica Neue"/>
                <a:ea typeface="Helvetica Neue"/>
                <a:cs typeface="Helvetica Neue"/>
                <a:sym typeface="Helvetica Neue"/>
              </a:rPr>
              <a:t>Detect baseline transformation (~28/1,000,000)</a:t>
            </a:r>
          </a:p>
          <a:p>
            <a:pPr marL="457200" indent="-457200">
              <a:spcBef>
                <a:spcPts val="500"/>
              </a:spcBef>
              <a:buFont typeface="Arial" panose="020B0604020202020204" pitchFamily="34" charset="0"/>
              <a:buChar char="•"/>
            </a:pPr>
            <a:endParaRPr sz="3200" dirty="0">
              <a:solidFill>
                <a:srgbClr val="262626"/>
              </a:solidFill>
              <a:latin typeface="Helvetica Neue"/>
              <a:ea typeface="Helvetica Neue"/>
              <a:cs typeface="Helvetica Neue"/>
              <a:sym typeface="Helvetica Neue"/>
            </a:endParaRPr>
          </a:p>
        </p:txBody>
      </p:sp>
      <p:sp>
        <p:nvSpPr>
          <p:cNvPr id="3" name="Slide Number Placeholder 1">
            <a:extLst>
              <a:ext uri="{FF2B5EF4-FFF2-40B4-BE49-F238E27FC236}">
                <a16:creationId xmlns:a16="http://schemas.microsoft.com/office/drawing/2014/main" id="{C8EFD6FC-0D2B-6D20-2074-C53792FD9235}"/>
              </a:ext>
            </a:extLst>
          </p:cNvPr>
          <p:cNvSpPr txBox="1">
            <a:spLocks/>
          </p:cNvSpPr>
          <p:nvPr/>
        </p:nvSpPr>
        <p:spPr>
          <a:xfrm>
            <a:off x="17708306" y="10348811"/>
            <a:ext cx="2743200" cy="36512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1pPr>
            <a:lvl2pPr marL="0" marR="0" indent="2286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2pPr>
            <a:lvl3pPr marL="0" marR="0" indent="4572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3pPr>
            <a:lvl4pPr marL="0" marR="0" indent="6858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4pPr>
            <a:lvl5pPr marL="0" marR="0" indent="9144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5pPr>
            <a:lvl6pPr marL="0" marR="0" indent="11430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6pPr>
            <a:lvl7pPr marL="0" marR="0" indent="13716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7pPr>
            <a:lvl8pPr marL="0" marR="0" indent="16002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8pPr>
            <a:lvl9pPr marL="0" marR="0" indent="182880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lvl9pPr>
          </a:lstStyle>
          <a:p>
            <a:fld id="{1CC5EDA1-D881-42B3-80E5-3AF96F4D0E06}" type="slidenum">
              <a:rPr lang="en-CA" smtClean="0"/>
              <a:pPr/>
              <a:t>7</a:t>
            </a:fld>
            <a:endParaRPr lang="en-CA"/>
          </a:p>
        </p:txBody>
      </p:sp>
      <p:pic>
        <p:nvPicPr>
          <p:cNvPr id="6" name="Picture 5" descr="A graph of a graph&#10;&#10;Description automatically generated with medium confidence">
            <a:extLst>
              <a:ext uri="{FF2B5EF4-FFF2-40B4-BE49-F238E27FC236}">
                <a16:creationId xmlns:a16="http://schemas.microsoft.com/office/drawing/2014/main" id="{3B97FBDA-1AA1-03C6-65CD-C247C808B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1536" y="5200175"/>
            <a:ext cx="4979111" cy="5405456"/>
          </a:xfrm>
          <a:prstGeom prst="rect">
            <a:avLst/>
          </a:prstGeom>
        </p:spPr>
      </p:pic>
      <p:pic>
        <p:nvPicPr>
          <p:cNvPr id="10" name="Picture 9" descr="A graph of a pen&#10;&#10;Description automatically generated">
            <a:extLst>
              <a:ext uri="{FF2B5EF4-FFF2-40B4-BE49-F238E27FC236}">
                <a16:creationId xmlns:a16="http://schemas.microsoft.com/office/drawing/2014/main" id="{D1EB249A-A1B7-B80C-4BBC-756392211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062" y="5200175"/>
            <a:ext cx="14179584" cy="5772625"/>
          </a:xfrm>
          <a:prstGeom prst="rect">
            <a:avLst/>
          </a:prstGeom>
        </p:spPr>
      </p:pic>
    </p:spTree>
    <p:extLst>
      <p:ext uri="{BB962C8B-B14F-4D97-AF65-F5344CB8AC3E}">
        <p14:creationId xmlns:p14="http://schemas.microsoft.com/office/powerpoint/2010/main" val="20800391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Example  title here"/>
          <p:cNvSpPr txBox="1">
            <a:spLocks noGrp="1"/>
          </p:cNvSpPr>
          <p:nvPr>
            <p:ph type="title"/>
          </p:nvPr>
        </p:nvSpPr>
        <p:spPr>
          <a:xfrm>
            <a:off x="2670174" y="2993688"/>
            <a:ext cx="13112403" cy="2838566"/>
          </a:xfrm>
          <a:prstGeom prst="rect">
            <a:avLst/>
          </a:prstGeom>
        </p:spPr>
        <p:txBody>
          <a:bodyPr/>
          <a:lstStyle/>
          <a:p>
            <a:r>
              <a:rPr lang="en-CA" dirty="0"/>
              <a:t>New science developments</a:t>
            </a:r>
            <a:br>
              <a:rPr lang="en-CA" dirty="0"/>
            </a:br>
            <a:endParaRPr sz="5400" i="1" dirty="0">
              <a:solidFill>
                <a:schemeClr val="accent5">
                  <a:lumMod val="60000"/>
                  <a:lumOff val="40000"/>
                </a:schemeClr>
              </a:solidFill>
            </a:endParaRPr>
          </a:p>
        </p:txBody>
      </p:sp>
      <p:sp>
        <p:nvSpPr>
          <p:cNvPr id="1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8</a:t>
            </a:fld>
            <a:endParaRPr/>
          </a:p>
        </p:txBody>
      </p:sp>
      <p:sp>
        <p:nvSpPr>
          <p:cNvPr id="10" name="Rectangle 9">
            <a:extLst>
              <a:ext uri="{FF2B5EF4-FFF2-40B4-BE49-F238E27FC236}">
                <a16:creationId xmlns:a16="http://schemas.microsoft.com/office/drawing/2014/main" id="{5E2BD5CD-7720-B3AB-EDF8-88F0364923B1}"/>
              </a:ext>
            </a:extLst>
          </p:cNvPr>
          <p:cNvSpPr/>
          <p:nvPr/>
        </p:nvSpPr>
        <p:spPr>
          <a:xfrm>
            <a:off x="2277715" y="5252140"/>
            <a:ext cx="5949064" cy="1023037"/>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Alternative markers:</a:t>
            </a:r>
          </a:p>
        </p:txBody>
      </p:sp>
      <p:sp>
        <p:nvSpPr>
          <p:cNvPr id="3" name="TextBox 2">
            <a:extLst>
              <a:ext uri="{FF2B5EF4-FFF2-40B4-BE49-F238E27FC236}">
                <a16:creationId xmlns:a16="http://schemas.microsoft.com/office/drawing/2014/main" id="{A21E44B1-A0D5-8470-14EA-88B1BF6E49AB}"/>
              </a:ext>
            </a:extLst>
          </p:cNvPr>
          <p:cNvSpPr txBox="1"/>
          <p:nvPr/>
        </p:nvSpPr>
        <p:spPr>
          <a:xfrm>
            <a:off x="10121312" y="6464831"/>
            <a:ext cx="2747147" cy="510267"/>
          </a:xfrm>
          <a:prstGeom prst="rect">
            <a:avLst/>
          </a:prstGeom>
          <a:noFill/>
        </p:spPr>
        <p:txBody>
          <a:bodyPr wrap="none" rtlCol="0">
            <a:spAutoFit/>
          </a:bodyPr>
          <a:lstStyle/>
          <a:p>
            <a:r>
              <a:rPr lang="en-CA" dirty="0"/>
              <a:t>Available upon request</a:t>
            </a:r>
          </a:p>
        </p:txBody>
      </p:sp>
      <p:pic>
        <p:nvPicPr>
          <p:cNvPr id="6" name="Picture 5">
            <a:extLst>
              <a:ext uri="{FF2B5EF4-FFF2-40B4-BE49-F238E27FC236}">
                <a16:creationId xmlns:a16="http://schemas.microsoft.com/office/drawing/2014/main" id="{C381E6E4-7920-E2D9-4EB8-09F0A7A247DD}"/>
              </a:ext>
            </a:extLst>
          </p:cNvPr>
          <p:cNvPicPr>
            <a:picLocks noChangeAspect="1"/>
          </p:cNvPicPr>
          <p:nvPr/>
        </p:nvPicPr>
        <p:blipFill>
          <a:blip r:embed="rId2"/>
          <a:stretch>
            <a:fillRect/>
          </a:stretch>
        </p:blipFill>
        <p:spPr>
          <a:xfrm>
            <a:off x="8619238" y="4804209"/>
            <a:ext cx="7257530" cy="7738974"/>
          </a:xfrm>
          <a:prstGeom prst="rect">
            <a:avLst/>
          </a:prstGeom>
        </p:spPr>
      </p:pic>
      <p:grpSp>
        <p:nvGrpSpPr>
          <p:cNvPr id="11" name="Group 10">
            <a:extLst>
              <a:ext uri="{FF2B5EF4-FFF2-40B4-BE49-F238E27FC236}">
                <a16:creationId xmlns:a16="http://schemas.microsoft.com/office/drawing/2014/main" id="{58A931D9-4834-D8B9-4766-6BF96DEA8CB1}"/>
              </a:ext>
            </a:extLst>
          </p:cNvPr>
          <p:cNvGrpSpPr/>
          <p:nvPr/>
        </p:nvGrpSpPr>
        <p:grpSpPr>
          <a:xfrm>
            <a:off x="10363895" y="7597155"/>
            <a:ext cx="700448" cy="856834"/>
            <a:chOff x="1659658" y="2938031"/>
            <a:chExt cx="596702" cy="620178"/>
          </a:xfrm>
        </p:grpSpPr>
        <p:cxnSp>
          <p:nvCxnSpPr>
            <p:cNvPr id="12" name="Straight Arrow Connector 11">
              <a:extLst>
                <a:ext uri="{FF2B5EF4-FFF2-40B4-BE49-F238E27FC236}">
                  <a16:creationId xmlns:a16="http://schemas.microsoft.com/office/drawing/2014/main" id="{7B6E98E0-B319-7CD3-684C-A94235D5681F}"/>
                </a:ext>
              </a:extLst>
            </p:cNvPr>
            <p:cNvCxnSpPr>
              <a:cxnSpLocks/>
            </p:cNvCxnSpPr>
            <p:nvPr/>
          </p:nvCxnSpPr>
          <p:spPr>
            <a:xfrm>
              <a:off x="1958009" y="3279914"/>
              <a:ext cx="0" cy="2782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9D7B3E-F866-13FA-CEF8-C32D11D02F53}"/>
                </a:ext>
              </a:extLst>
            </p:cNvPr>
            <p:cNvSpPr txBox="1"/>
            <p:nvPr/>
          </p:nvSpPr>
          <p:spPr>
            <a:xfrm>
              <a:off x="1659658" y="2938031"/>
              <a:ext cx="596702" cy="369332"/>
            </a:xfrm>
            <a:prstGeom prst="rect">
              <a:avLst/>
            </a:prstGeom>
            <a:noFill/>
          </p:spPr>
          <p:txBody>
            <a:bodyPr wrap="none" rtlCol="0">
              <a:spAutoFit/>
            </a:bodyPr>
            <a:lstStyle/>
            <a:p>
              <a:r>
                <a:rPr lang="en-CA" b="1" dirty="0" err="1"/>
                <a:t>cFos</a:t>
              </a:r>
              <a:endParaRPr lang="en-CA" b="1" dirty="0"/>
            </a:p>
          </p:txBody>
        </p:sp>
      </p:grpSp>
      <p:pic>
        <p:nvPicPr>
          <p:cNvPr id="14" name="Picture 13">
            <a:extLst>
              <a:ext uri="{FF2B5EF4-FFF2-40B4-BE49-F238E27FC236}">
                <a16:creationId xmlns:a16="http://schemas.microsoft.com/office/drawing/2014/main" id="{2F1E5CF2-DBC5-0F44-C26B-76BF76894F71}"/>
              </a:ext>
            </a:extLst>
          </p:cNvPr>
          <p:cNvPicPr>
            <a:picLocks noChangeAspect="1"/>
          </p:cNvPicPr>
          <p:nvPr/>
        </p:nvPicPr>
        <p:blipFill>
          <a:blip r:embed="rId3"/>
          <a:stretch>
            <a:fillRect/>
          </a:stretch>
        </p:blipFill>
        <p:spPr>
          <a:xfrm>
            <a:off x="16421901" y="8838164"/>
            <a:ext cx="5848518" cy="3579934"/>
          </a:xfrm>
          <a:prstGeom prst="rect">
            <a:avLst/>
          </a:prstGeom>
        </p:spPr>
      </p:pic>
      <p:sp>
        <p:nvSpPr>
          <p:cNvPr id="15" name="Rectangle 14">
            <a:extLst>
              <a:ext uri="{FF2B5EF4-FFF2-40B4-BE49-F238E27FC236}">
                <a16:creationId xmlns:a16="http://schemas.microsoft.com/office/drawing/2014/main" id="{D1FAE3AA-CF15-DE2E-E5AD-A09219282A73}"/>
              </a:ext>
            </a:extLst>
          </p:cNvPr>
          <p:cNvSpPr/>
          <p:nvPr/>
        </p:nvSpPr>
        <p:spPr>
          <a:xfrm>
            <a:off x="16979409" y="11063038"/>
            <a:ext cx="5291010" cy="741519"/>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a:extLst>
              <a:ext uri="{FF2B5EF4-FFF2-40B4-BE49-F238E27FC236}">
                <a16:creationId xmlns:a16="http://schemas.microsoft.com/office/drawing/2014/main" id="{61166CB3-8FB4-77E0-8067-1BD77AAD4D47}"/>
              </a:ext>
            </a:extLst>
          </p:cNvPr>
          <p:cNvPicPr>
            <a:picLocks noChangeAspect="1"/>
          </p:cNvPicPr>
          <p:nvPr/>
        </p:nvPicPr>
        <p:blipFill>
          <a:blip r:embed="rId4"/>
          <a:stretch>
            <a:fillRect/>
          </a:stretch>
        </p:blipFill>
        <p:spPr>
          <a:xfrm>
            <a:off x="16664236" y="3995530"/>
            <a:ext cx="4674342" cy="5448869"/>
          </a:xfrm>
          <a:prstGeom prst="rect">
            <a:avLst/>
          </a:prstGeom>
        </p:spPr>
      </p:pic>
    </p:spTree>
    <p:extLst>
      <p:ext uri="{BB962C8B-B14F-4D97-AF65-F5344CB8AC3E}">
        <p14:creationId xmlns:p14="http://schemas.microsoft.com/office/powerpoint/2010/main" val="27431283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On prehent aped everio. Et audam voloreh enietusam fuga. Nequi con nobis doloressus et reribus qui dunti ium hiciatinias eictior emporiam, quis quis autecus, consed ut assedi con peliquasse perat sitatiur assinctur?…"/>
          <p:cNvSpPr txBox="1">
            <a:spLocks noGrp="1"/>
          </p:cNvSpPr>
          <p:nvPr>
            <p:ph type="body" idx="13"/>
          </p:nvPr>
        </p:nvSpPr>
        <p:spPr>
          <a:xfrm>
            <a:off x="2670175" y="5205417"/>
            <a:ext cx="13112403" cy="1286762"/>
          </a:xfrm>
          <a:prstGeom prst="rect">
            <a:avLst/>
          </a:prstGeom>
        </p:spPr>
        <p:txBody>
          <a:bodyPr/>
          <a:lstStyle/>
          <a:p>
            <a:pPr>
              <a:lnSpc>
                <a:spcPct val="120000"/>
              </a:lnSpc>
            </a:pPr>
            <a:r>
              <a:rPr lang="en-CA" sz="3200" dirty="0"/>
              <a:t>Two new graduate and undergraduate students starting in the fall.</a:t>
            </a:r>
          </a:p>
          <a:p>
            <a:pPr>
              <a:lnSpc>
                <a:spcPct val="120000"/>
              </a:lnSpc>
            </a:pPr>
            <a:r>
              <a:rPr lang="en-CA" sz="3200" dirty="0"/>
              <a:t>Three summer student working  through August.</a:t>
            </a:r>
          </a:p>
        </p:txBody>
      </p:sp>
      <p:sp>
        <p:nvSpPr>
          <p:cNvPr id="135" name="Example  title here"/>
          <p:cNvSpPr txBox="1">
            <a:spLocks noGrp="1"/>
          </p:cNvSpPr>
          <p:nvPr>
            <p:ph type="title"/>
          </p:nvPr>
        </p:nvSpPr>
        <p:spPr>
          <a:xfrm>
            <a:off x="2670175" y="3140586"/>
            <a:ext cx="13112403" cy="2838566"/>
          </a:xfrm>
          <a:prstGeom prst="rect">
            <a:avLst/>
          </a:prstGeom>
        </p:spPr>
        <p:txBody>
          <a:bodyPr/>
          <a:lstStyle/>
          <a:p>
            <a:r>
              <a:rPr lang="en-CA" dirty="0"/>
              <a:t>Collaboration Health</a:t>
            </a:r>
            <a:br>
              <a:rPr lang="en-CA" dirty="0"/>
            </a:br>
            <a:endParaRPr sz="5400" i="1" dirty="0">
              <a:solidFill>
                <a:schemeClr val="accent5">
                  <a:lumMod val="60000"/>
                  <a:lumOff val="40000"/>
                </a:schemeClr>
              </a:solidFill>
            </a:endParaRPr>
          </a:p>
        </p:txBody>
      </p:sp>
      <p:sp>
        <p:nvSpPr>
          <p:cNvPr id="1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spTree>
    <p:extLst>
      <p:ext uri="{BB962C8B-B14F-4D97-AF65-F5344CB8AC3E}">
        <p14:creationId xmlns:p14="http://schemas.microsoft.com/office/powerpoint/2010/main" val="2825864346"/>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ota Grotesque Bold"/>
        <a:ea typeface="Lota Grotesque Bold"/>
        <a:cs typeface="Lota Grotesque Bold"/>
      </a:majorFont>
      <a:minorFont>
        <a:latin typeface="Lota Grotesque Bold"/>
        <a:ea typeface="Lota Grotesque Bold"/>
        <a:cs typeface="Lota Grotesque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ota Grotesque Bold"/>
        <a:ea typeface="Lota Grotesque Bold"/>
        <a:cs typeface="Lota Grotesque Bold"/>
      </a:majorFont>
      <a:minorFont>
        <a:latin typeface="Lota Grotesque Bold"/>
        <a:ea typeface="Lota Grotesque Bold"/>
        <a:cs typeface="Lota Grotesque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f1ecae-1e0e-4da5-8a38-0413982888d6">
      <Terms xmlns="http://schemas.microsoft.com/office/infopath/2007/PartnerControls"/>
    </lcf76f155ced4ddcb4097134ff3c332f>
    <TaxCatchAll xmlns="7a44aaa9-28d3-454b-82e1-20b103bb000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BE534A962B1940A0A45C86FCB8DAF1" ma:contentTypeVersion="17" ma:contentTypeDescription="Create a new document." ma:contentTypeScope="" ma:versionID="9d59217e0d117887eb71a6f542ba24a7">
  <xsd:schema xmlns:xsd="http://www.w3.org/2001/XMLSchema" xmlns:xs="http://www.w3.org/2001/XMLSchema" xmlns:p="http://schemas.microsoft.com/office/2006/metadata/properties" xmlns:ns2="c1f1ecae-1e0e-4da5-8a38-0413982888d6" xmlns:ns3="7a44aaa9-28d3-454b-82e1-20b103bb000e" targetNamespace="http://schemas.microsoft.com/office/2006/metadata/properties" ma:root="true" ma:fieldsID="67e88cd193015df3d858923b7d66ea83" ns2:_="" ns3:_="">
    <xsd:import namespace="c1f1ecae-1e0e-4da5-8a38-0413982888d6"/>
    <xsd:import namespace="7a44aaa9-28d3-454b-82e1-20b103bb00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1ecae-1e0e-4da5-8a38-0413982888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ec6080f-a001-4a05-8d2e-760ded6f73af"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44aaa9-28d3-454b-82e1-20b103bb00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563989e-96bf-4476-94df-187abe257b3a}" ma:internalName="TaxCatchAll" ma:showField="CatchAllData" ma:web="7a44aaa9-28d3-454b-82e1-20b103bb00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1C9842-E4BB-4F64-B1FA-D41C023445A0}">
  <ds:schemaRefs>
    <ds:schemaRef ds:uri="http://schemas.microsoft.com/sharepoint/v3/contenttype/forms"/>
  </ds:schemaRefs>
</ds:datastoreItem>
</file>

<file path=customXml/itemProps2.xml><?xml version="1.0" encoding="utf-8"?>
<ds:datastoreItem xmlns:ds="http://schemas.openxmlformats.org/officeDocument/2006/customXml" ds:itemID="{198A4233-8D04-48DF-BE0A-4D35A43FCD4C}">
  <ds:schemaRef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purl.org/dc/terms/"/>
    <ds:schemaRef ds:uri="7a44aaa9-28d3-454b-82e1-20b103bb000e"/>
    <ds:schemaRef ds:uri="c1f1ecae-1e0e-4da5-8a38-0413982888d6"/>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616B4C0-1E68-491F-A091-EA05282680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1ecae-1e0e-4da5-8a38-0413982888d6"/>
    <ds:schemaRef ds:uri="7a44aaa9-28d3-454b-82e1-20b103bb0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362</Words>
  <Application>Microsoft Office PowerPoint</Application>
  <PresentationFormat>Custom</PresentationFormat>
  <Paragraphs>75</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Helvetica Neue</vt:lpstr>
      <vt:lpstr>Helvetica Neue Medium</vt:lpstr>
      <vt:lpstr>Lota Grotesque Bold</vt:lpstr>
      <vt:lpstr>Muli Regular</vt:lpstr>
      <vt:lpstr>Arial</vt:lpstr>
      <vt:lpstr>Univers Condensed</vt:lpstr>
      <vt:lpstr>White</vt:lpstr>
      <vt:lpstr>REPAIR</vt:lpstr>
      <vt:lpstr>Experiment Overview </vt:lpstr>
      <vt:lpstr>Experiment Overview </vt:lpstr>
      <vt:lpstr>Experiment Overview </vt:lpstr>
      <vt:lpstr>New science developments </vt:lpstr>
      <vt:lpstr>New science developments </vt:lpstr>
      <vt:lpstr>New science developments </vt:lpstr>
      <vt:lpstr>New science developments </vt:lpstr>
      <vt:lpstr>Collaboration Health </vt:lpstr>
      <vt:lpstr>Experiment Status </vt:lpstr>
      <vt:lpstr>Schedule impacts &amp; milestones </vt:lpstr>
      <vt:lpstr>Challenges </vt:lpstr>
      <vt:lpstr>Conclusion – any other pertinent business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dc:title>
  <dc:creator>michel lapointe</dc:creator>
  <cp:lastModifiedBy>Michel Lapointe</cp:lastModifiedBy>
  <cp:revision>6</cp:revision>
  <dcterms:modified xsi:type="dcterms:W3CDTF">2024-07-29T17:38:21Z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0x010100A9BE534A962B1940A0A45C86FCB8DAF1</vt:lpwstr>
  </property>
  <property fmtid="{D5CDD505-2E9C-101B-9397-08002B2CF9AE}" pid="3" name="MediaServiceImageTags">
    <vt:lpwstr/>
  </property>
</Properties>
</file>