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308" r:id="rId5"/>
    <p:sldId id="256" r:id="rId6"/>
    <p:sldId id="348" r:id="rId7"/>
    <p:sldId id="356" r:id="rId8"/>
    <p:sldId id="349" r:id="rId9"/>
    <p:sldId id="358" r:id="rId10"/>
    <p:sldId id="360" r:id="rId11"/>
    <p:sldId id="350" r:id="rId12"/>
    <p:sldId id="355" r:id="rId13"/>
    <p:sldId id="351" r:id="rId14"/>
    <p:sldId id="352" r:id="rId15"/>
    <p:sldId id="357" r:id="rId16"/>
    <p:sldId id="354" r:id="rId17"/>
    <p:sldId id="35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7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9" dt="2026-09-08T15:28:18.979"/>
    <p1510:client id="{2B1D14C9-25F7-CEEE-973F-77888F5B0C86}" v="234" dt="2026-09-08T13:18:21.857"/>
    <p1510:client id="{5C2DEDEC-091F-97B2-31F2-A906135036F9}" v="174" dt="2026-09-08T15:26:46.731"/>
    <p1510:client id="{8C287229-3A13-2C1C-DCFD-9813800EFE0B}" v="158" dt="2026-09-08T15:30:59.940"/>
    <p1510:client id="{986CE0DC-FE81-D123-66AC-E06A72B70F36}" v="67" dt="2026-09-08T14:20:35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05692-E1EC-4A05-9E70-D20FF0C185CB}" type="datetimeFigureOut"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E70D0-F250-4EC2-B7EC-2AFBC77C204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1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061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Then show the actual SharePoint site and poke around a bit – we can cover: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actual style guide + highlight areas from the table of contents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email signature info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Logos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Templates </a:t>
            </a:r>
          </a:p>
          <a:p>
            <a:pPr marL="171450" indent="-171450">
              <a:buFontTx/>
              <a:buChar char="-"/>
            </a:pP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362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Then show the actual SharePoint site and poke around a bit – we can cover: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actual style guide + highlight areas from the table of contents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email signature info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Logos </a:t>
            </a:r>
          </a:p>
          <a:p>
            <a:pPr marL="171450" indent="-171450">
              <a:buFontTx/>
              <a:buChar char="-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Templates </a:t>
            </a:r>
          </a:p>
          <a:p>
            <a:pPr marL="171450" indent="-171450">
              <a:buFontTx/>
              <a:buChar char="-"/>
            </a:pP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5117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9975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C43D2-280F-36F1-2649-DA63A5C87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8D71F3-CC78-099B-71BF-7AE80F547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A707F9-22C4-53DD-7A72-CD722747D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2100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473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Social media policy 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Docushare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Link: 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https://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www.snolab.ca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docushare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dsweb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/Get/ControlledDocument-1532/SL-MCS-COM-30-003-PO-Social-Media-Policy_Rev_00%20(2022-06-01).pdf </a:t>
            </a:r>
          </a:p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Social media procedure in 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DocuShare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: 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https://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www.snolab.ca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docushare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/</a:t>
            </a:r>
            <a:r>
              <a:rPr lang="en-US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dsweb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/Get/ControlledDocument-1124/SL-MCS-COM-30-003-P-Social-Media-Procedure_Rev_00%20(2022-06-01).pdf </a:t>
            </a:r>
          </a:p>
        </p:txBody>
      </p:sp>
    </p:spTree>
    <p:extLst>
      <p:ext uri="{BB962C8B-B14F-4D97-AF65-F5344CB8AC3E}">
        <p14:creationId xmlns:p14="http://schemas.microsoft.com/office/powerpoint/2010/main" val="4016962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182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Maybe a photo from a previous student talk?</a:t>
            </a:r>
          </a:p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0437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Maybe a photo from a previous student talk?</a:t>
            </a:r>
          </a:p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3107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3167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833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&amp;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NO_Presentation_16x9_Title.jpg" descr="SNO_Presentation_16x9_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2018/01/01"/>
          <p:cNvSpPr txBox="1">
            <a:spLocks noGrp="1"/>
          </p:cNvSpPr>
          <p:nvPr>
            <p:ph type="body" sz="quarter" idx="13"/>
          </p:nvPr>
        </p:nvSpPr>
        <p:spPr>
          <a:xfrm>
            <a:off x="1328064" y="1049040"/>
            <a:ext cx="3499031" cy="3482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SzTx/>
              <a:buNone/>
              <a:defRPr sz="1600">
                <a:solidFill>
                  <a:srgbClr val="0076BD"/>
                </a:solidFill>
                <a:latin typeface="+mn-lt"/>
                <a:ea typeface="+mn-ea"/>
                <a:cs typeface="+mn-cs"/>
                <a:sym typeface="Lota Grotesque Bold"/>
              </a:defRPr>
            </a:lvl1pPr>
          </a:lstStyle>
          <a:p>
            <a:r>
              <a:t>2018/01/01</a:t>
            </a:r>
          </a:p>
        </p:txBody>
      </p:sp>
      <p:sp>
        <p:nvSpPr>
          <p:cNvPr id="14" name="Line"/>
          <p:cNvSpPr/>
          <p:nvPr/>
        </p:nvSpPr>
        <p:spPr>
          <a:xfrm flipV="1">
            <a:off x="1372761" y="4174106"/>
            <a:ext cx="1225876" cy="1"/>
          </a:xfrm>
          <a:prstGeom prst="line">
            <a:avLst/>
          </a:prstGeom>
          <a:ln w="101600">
            <a:solidFill>
              <a:srgbClr val="0076BD"/>
            </a:solidFill>
            <a:miter lim="400000"/>
          </a:ln>
        </p:spPr>
        <p:txBody>
          <a:bodyPr lIns="35718" tIns="35718" rIns="35718" bIns="35718" anchor="ctr"/>
          <a:lstStyle/>
          <a:p>
            <a:pPr algn="ctr">
              <a:lnSpc>
                <a:spcPct val="100000"/>
              </a:lnSpc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500"/>
          </a:p>
        </p:txBody>
      </p:sp>
      <p:sp>
        <p:nvSpPr>
          <p:cNvPr id="15" name="Jane Doe…"/>
          <p:cNvSpPr txBox="1">
            <a:spLocks noGrp="1"/>
          </p:cNvSpPr>
          <p:nvPr>
            <p:ph type="body" sz="quarter" idx="14"/>
          </p:nvPr>
        </p:nvSpPr>
        <p:spPr>
          <a:xfrm>
            <a:off x="1325989" y="4393406"/>
            <a:ext cx="7233384" cy="7500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SzTx/>
              <a:buNone/>
              <a:defRPr sz="3164">
                <a:solidFill>
                  <a:srgbClr val="5A676F"/>
                </a:solidFill>
                <a:latin typeface="Muli Bold"/>
                <a:sym typeface="Muli Bold"/>
              </a:defRPr>
            </a:lvl1pPr>
          </a:lstStyle>
          <a:p>
            <a:pPr marL="0" indent="0">
              <a:lnSpc>
                <a:spcPct val="100000"/>
              </a:lnSpc>
              <a:buSzTx/>
              <a:buNone/>
              <a:defRPr sz="4500">
                <a:solidFill>
                  <a:schemeClr val="accent1">
                    <a:hueOff val="48339"/>
                    <a:lumOff val="-12879"/>
                  </a:schemeClr>
                </a:solidFill>
                <a:latin typeface="Muli Bold"/>
                <a:ea typeface="Muli Bold"/>
                <a:cs typeface="Muli Bold"/>
                <a:sym typeface="Muli Bold"/>
              </a:defRPr>
            </a:pPr>
            <a:r>
              <a:t>Jane Doe</a:t>
            </a:r>
          </a:p>
          <a:p>
            <a:pPr marL="0" indent="0">
              <a:buSzTx/>
              <a:buNone/>
              <a:defRPr sz="4500">
                <a:solidFill>
                  <a:srgbClr val="5A676F"/>
                </a:solidFill>
              </a:defRPr>
            </a:pPr>
            <a:r>
              <a:t>Senior Position</a:t>
            </a:r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1266444" y="1704856"/>
            <a:ext cx="9481468" cy="2203751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0076BD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719261" y="6536532"/>
            <a:ext cx="374358" cy="387552"/>
          </a:xfrm>
          <a:prstGeom prst="rect">
            <a:avLst/>
          </a:prstGeom>
        </p:spPr>
        <p:txBody>
          <a:bodyPr wrap="none"/>
          <a:lstStyle>
            <a:lvl1pPr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5849595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w D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NO_Presentation_DesignDots_Colour.png" descr="SNO_Presentation_DesignDots_Colo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656" y="6244510"/>
            <a:ext cx="7639813" cy="658835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995902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nolab.sharepoint.com/sites/StyleGuideTes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s://snolab.sharepoint.com/sites/Communication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nolab.sharepoint.com/sites/StyleGuideTes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nolab.ca/outreach/snolab-outreach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resentation…"/>
          <p:cNvSpPr txBox="1">
            <a:spLocks noGrp="1"/>
          </p:cNvSpPr>
          <p:nvPr>
            <p:ph type="ctrTitle"/>
          </p:nvPr>
        </p:nvSpPr>
        <p:spPr>
          <a:xfrm>
            <a:off x="1325990" y="1633317"/>
            <a:ext cx="9481179" cy="2203683"/>
          </a:xfrm>
          <a:prstGeom prst="rect">
            <a:avLst/>
          </a:prstGeom>
        </p:spPr>
        <p:txBody>
          <a:bodyPr spcFirstLastPara="1" wrap="square" lIns="35718" tIns="35718" rIns="35718" bIns="35718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98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65562">
              <a:defRPr sz="14239"/>
            </a:pPr>
            <a:r>
              <a:rPr lang="en-CA" sz="8000">
                <a:solidFill>
                  <a:srgbClr val="0070C0"/>
                </a:solidFill>
                <a:latin typeface="Calibri"/>
              </a:rPr>
              <a:t>Communications at </a:t>
            </a:r>
            <a:br>
              <a:rPr lang="en-CA" sz="8000">
                <a:solidFill>
                  <a:srgbClr val="0070C0"/>
                </a:solidFill>
                <a:latin typeface="Calibri"/>
              </a:rPr>
            </a:br>
            <a:r>
              <a:rPr lang="en-CA" sz="8000">
                <a:solidFill>
                  <a:srgbClr val="0070C0"/>
                </a:solidFill>
                <a:latin typeface="Calibri"/>
              </a:rPr>
              <a:t>SNOLAB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D376E-8004-A7E5-913D-74650DEF5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5989" y="4105406"/>
            <a:ext cx="7233384" cy="1308094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8771" y="3655629"/>
            <a:ext cx="1970890" cy="2007761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b="-50093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66347" y="564613"/>
            <a:ext cx="1970890" cy="200776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b="-50273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08543" y="564613"/>
            <a:ext cx="1970890" cy="200776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b="-50273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7445" y="564613"/>
            <a:ext cx="1970890" cy="200776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b="-50273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95822" y="6218906"/>
            <a:ext cx="2278353" cy="228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13"/>
              </a:lnSpc>
            </a:pPr>
            <a:r>
              <a:rPr lang="en-US" sz="1350">
                <a:solidFill>
                  <a:srgbClr val="000000"/>
                </a:solidFill>
                <a:latin typeface="Calibri"/>
                <a:ea typeface="Muli"/>
                <a:cs typeface="Muli"/>
                <a:sym typeface="Muli"/>
              </a:rPr>
              <a:t>Senior Public Relations Officer</a:t>
            </a:r>
            <a:endParaRPr lang="en-US" sz="1350">
              <a:solidFill>
                <a:srgbClr val="000000"/>
              </a:solidFill>
              <a:latin typeface="Calibri"/>
              <a:ea typeface="Muli"/>
              <a:cs typeface="Muli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011586" y="5804681"/>
            <a:ext cx="2434536" cy="2774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287"/>
              </a:lnSpc>
            </a:pPr>
            <a:r>
              <a:rPr lang="en-US" sz="1600" b="1">
                <a:solidFill>
                  <a:srgbClr val="2A7AC0"/>
                </a:solidFill>
                <a:latin typeface="Calibri"/>
                <a:ea typeface="Muli Bold"/>
                <a:cs typeface="Muli Bold"/>
                <a:sym typeface="Muli Bold"/>
              </a:rPr>
              <a:t>Mike Whitehouse (he/him)</a:t>
            </a:r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468597" y="3127890"/>
            <a:ext cx="2717229" cy="228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13"/>
              </a:lnSpc>
            </a:pPr>
            <a:r>
              <a:rPr lang="en-US" sz="1350">
                <a:solidFill>
                  <a:srgbClr val="000000"/>
                </a:solidFill>
                <a:latin typeface="Calibri"/>
                <a:ea typeface="Muli"/>
                <a:cs typeface="Muli"/>
                <a:sym typeface="Muli"/>
              </a:rPr>
              <a:t>Senior Education &amp; Outreach Officer</a:t>
            </a:r>
            <a:endParaRPr lang="en-US" sz="1350">
              <a:solidFill>
                <a:srgbClr val="000000"/>
              </a:solidFill>
              <a:latin typeface="Calibri"/>
              <a:ea typeface="Muli"/>
              <a:cs typeface="Mul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60486" y="2713665"/>
            <a:ext cx="1982611" cy="275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287"/>
              </a:lnSpc>
            </a:pPr>
            <a:r>
              <a:rPr lang="en-US" sz="1600" b="1">
                <a:solidFill>
                  <a:srgbClr val="2A7AC0"/>
                </a:solidFill>
                <a:latin typeface="Calibri"/>
                <a:ea typeface="Muli Bold"/>
                <a:cs typeface="Muli Bold"/>
                <a:sym typeface="Muli Bold"/>
              </a:rPr>
              <a:t>Blaire Flynn (she/her)</a:t>
            </a:r>
            <a:endParaRPr lang="en-US" sz="1600" b="1">
              <a:solidFill>
                <a:srgbClr val="2A7AC0"/>
              </a:solidFill>
              <a:latin typeface="Calibri"/>
              <a:ea typeface="Muli Bold"/>
              <a:cs typeface="Muli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562734" y="2734113"/>
            <a:ext cx="2619492" cy="275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287"/>
              </a:lnSpc>
            </a:pPr>
            <a:r>
              <a:rPr lang="en-US" sz="1600" b="1">
                <a:solidFill>
                  <a:srgbClr val="2A7AC0"/>
                </a:solidFill>
                <a:latin typeface="Calibri"/>
                <a:ea typeface="Muli Bold"/>
                <a:cs typeface="Muli Bold"/>
                <a:sym typeface="Muli Bold"/>
              </a:rPr>
              <a:t>Rachel Richardson (she/her)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22611" y="2734113"/>
            <a:ext cx="2282123" cy="275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287"/>
              </a:lnSpc>
            </a:pPr>
            <a:r>
              <a:rPr lang="en-US" sz="1600" b="1">
                <a:solidFill>
                  <a:srgbClr val="2A7AC0"/>
                </a:solidFill>
                <a:latin typeface="Calibri"/>
                <a:ea typeface="Muli Bold"/>
                <a:cs typeface="Muli Bold"/>
                <a:sym typeface="Muli Bold"/>
              </a:rPr>
              <a:t>Juliette </a:t>
            </a:r>
            <a:r>
              <a:rPr lang="en-US" sz="1600" b="1" err="1">
                <a:solidFill>
                  <a:srgbClr val="2A7AC0"/>
                </a:solidFill>
                <a:latin typeface="Calibri"/>
                <a:ea typeface="Muli Bold"/>
                <a:cs typeface="Muli Bold"/>
                <a:sym typeface="Muli Bold"/>
              </a:rPr>
              <a:t>DeLoye</a:t>
            </a:r>
            <a:r>
              <a:rPr lang="en-US" sz="1600" b="1">
                <a:solidFill>
                  <a:srgbClr val="2A7AC0"/>
                </a:solidFill>
                <a:latin typeface="Calibri"/>
                <a:ea typeface="Muli Bold"/>
                <a:cs typeface="Muli Bold"/>
                <a:sym typeface="Muli Bold"/>
              </a:rPr>
              <a:t> (she/her)</a:t>
            </a:r>
            <a:endParaRPr lang="en-US" sz="1600" b="1">
              <a:solidFill>
                <a:srgbClr val="2A7AC0"/>
              </a:solidFill>
              <a:latin typeface="Calibri"/>
              <a:ea typeface="Muli Bold"/>
              <a:cs typeface="Muli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556767" y="3127890"/>
            <a:ext cx="2589230" cy="228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13"/>
              </a:lnSpc>
            </a:pPr>
            <a:r>
              <a:rPr lang="en-US" sz="1350">
                <a:solidFill>
                  <a:srgbClr val="000000"/>
                </a:solidFill>
                <a:latin typeface="Calibri"/>
                <a:ea typeface="Muli"/>
                <a:cs typeface="Muli"/>
                <a:sym typeface="Muli"/>
              </a:rPr>
              <a:t>Education &amp; Outreach Coordinator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77864" y="3127890"/>
            <a:ext cx="2589230" cy="228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13"/>
              </a:lnSpc>
            </a:pPr>
            <a:r>
              <a:rPr lang="en-US" sz="1350">
                <a:solidFill>
                  <a:srgbClr val="000000"/>
                </a:solidFill>
                <a:latin typeface="Calibri"/>
                <a:ea typeface="Muli"/>
                <a:cs typeface="Muli"/>
                <a:sym typeface="Muli"/>
              </a:rPr>
              <a:t>Education &amp; Outreach Coordinator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76C896BA-97EE-E3C2-82DD-4F46C29424C3}"/>
              </a:ext>
            </a:extLst>
          </p:cNvPr>
          <p:cNvSpPr txBox="1"/>
          <p:nvPr/>
        </p:nvSpPr>
        <p:spPr>
          <a:xfrm>
            <a:off x="6360698" y="5804680"/>
            <a:ext cx="2434536" cy="2774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287"/>
              </a:lnSpc>
            </a:pPr>
            <a:r>
              <a:rPr lang="en-US" sz="1600" b="1">
                <a:solidFill>
                  <a:srgbClr val="2A7AC0"/>
                </a:solidFill>
                <a:latin typeface="Calibri"/>
                <a:sym typeface="Muli Bold"/>
              </a:rPr>
              <a:t>Lauren Page (she/her)</a:t>
            </a:r>
            <a:endParaRPr lang="en-US"/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02A4DF22-CCBC-C7A2-32A5-717383426437}"/>
              </a:ext>
            </a:extLst>
          </p:cNvPr>
          <p:cNvSpPr txBox="1"/>
          <p:nvPr/>
        </p:nvSpPr>
        <p:spPr>
          <a:xfrm>
            <a:off x="6438789" y="6218905"/>
            <a:ext cx="2278353" cy="228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913"/>
              </a:lnSpc>
            </a:pPr>
            <a:r>
              <a:rPr lang="en-US" sz="1350">
                <a:solidFill>
                  <a:srgbClr val="000000"/>
                </a:solidFill>
                <a:latin typeface="Calibri"/>
                <a:sym typeface="Muli"/>
              </a:rPr>
              <a:t>Graphic Designer</a:t>
            </a:r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0EA1463-A00C-660E-0DBB-FD17A58A19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954" t="15385" r="3954" b="26908"/>
          <a:stretch>
            <a:fillRect/>
          </a:stretch>
        </p:blipFill>
        <p:spPr>
          <a:xfrm>
            <a:off x="6573006" y="3658508"/>
            <a:ext cx="2010946" cy="2008502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 dirty="0">
                <a:solidFill>
                  <a:srgbClr val="0070C0"/>
                </a:solidFill>
                <a:latin typeface="Calibri"/>
              </a:rPr>
              <a:t>SNOLAB Style Guide &amp; Assets</a:t>
            </a:r>
            <a:endParaRPr lang="en-US" sz="4800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666928" y="1957677"/>
            <a:ext cx="10749642" cy="46782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Provides information on how to communicate </a:t>
            </a:r>
          </a:p>
          <a:p>
            <a:pPr lvl="1"/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consistent with SNOLAB standards</a:t>
            </a:r>
          </a:p>
          <a:p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Includes document templates and logos</a:t>
            </a:r>
          </a:p>
          <a:p>
            <a:pPr marL="285750" indent="-285750">
              <a:buFont typeface="Arial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Guide for creating SNOLAB email signature</a:t>
            </a:r>
          </a:p>
          <a:p>
            <a:pPr marL="285750" indent="-285750">
              <a:buFont typeface="Arial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On SharePoint, search "Communications” </a:t>
            </a:r>
          </a:p>
          <a:p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  <a:hlinkClick r:id="rId3"/>
            </a:endParaRPr>
          </a:p>
          <a:p>
            <a:r>
              <a:rPr lang="en-US" sz="2800">
                <a:solidFill>
                  <a:srgbClr val="0070C0"/>
                </a:solidFill>
                <a:ea typeface="+mn-lt"/>
                <a:cs typeface="+mn-lt"/>
                <a:hlinkClick r:id="rId4"/>
              </a:rPr>
              <a:t>https://snolab.sharepoint.com/sites/Communications</a:t>
            </a:r>
            <a:r>
              <a:rPr lang="en-US" sz="2800">
                <a:solidFill>
                  <a:srgbClr val="0070C0"/>
                </a:solidFill>
                <a:ea typeface="+mn-lt"/>
                <a:cs typeface="+mn-lt"/>
              </a:rPr>
              <a:t> </a:t>
            </a:r>
            <a:endParaRPr lang="en-US"/>
          </a:p>
          <a:p>
            <a:pPr marL="285750" indent="-285750">
              <a:buFont typeface="Arial"/>
              <a:buChar char="•"/>
            </a:pPr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A white and blue hexagon pattern&#10;&#10;Description automatically generated">
            <a:extLst>
              <a:ext uri="{FF2B5EF4-FFF2-40B4-BE49-F238E27FC236}">
                <a16:creationId xmlns:a16="http://schemas.microsoft.com/office/drawing/2014/main" id="{AD083FC9-B20C-502E-EAC2-4D3F0A0D99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150" y="1524703"/>
            <a:ext cx="3319922" cy="429585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6" name="Graphic 5" descr="Star with solid fill">
            <a:extLst>
              <a:ext uri="{FF2B5EF4-FFF2-40B4-BE49-F238E27FC236}">
                <a16:creationId xmlns:a16="http://schemas.microsoft.com/office/drawing/2014/main" id="{EE305EF0-1B02-BB8C-D8A4-37EAF34D9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0946" y="5070149"/>
            <a:ext cx="352380" cy="35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7483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1086259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How should you refer to your new workplace?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666928" y="2611727"/>
            <a:ext cx="10749642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AutoNum type="alphaLcParenR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The SNOLAB</a:t>
            </a:r>
            <a:endParaRPr lang="en-US"/>
          </a:p>
          <a:p>
            <a:pPr marL="514350" indent="-514350">
              <a:buAutoNum type="alphaLcParenR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AutoNum type="alphaLcParenR"/>
            </a:pPr>
            <a:r>
              <a:rPr lang="en-US" sz="280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Snolab</a:t>
            </a: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AutoNum type="alphaLcParenR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AutoNum type="alphaLcParenR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SNOLAB</a:t>
            </a:r>
          </a:p>
          <a:p>
            <a:pPr marL="514350" indent="-514350">
              <a:buAutoNum type="alphaLcParenR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AutoNum type="alphaLcParenR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All of the above</a:t>
            </a:r>
          </a:p>
          <a:p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  <a:hlinkClick r:id="rId3"/>
            </a:endParaRPr>
          </a:p>
          <a:p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AutoNum type="alphaLcParenR"/>
            </a:pPr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52107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Outreach opportunities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775607" y="1891392"/>
            <a:ext cx="10749642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Look for emails from E&amp;O about </a:t>
            </a:r>
            <a:endParaRPr lang="en-US">
              <a:solidFill>
                <a:srgbClr val="000000"/>
              </a:solidFill>
              <a:latin typeface="Aptos" panose="020B0004020202020204"/>
              <a:ea typeface="Calibri"/>
              <a:cs typeface="Calibri"/>
            </a:endParaRPr>
          </a:p>
          <a:p>
            <a:pPr lvl="1"/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Opportunities</a:t>
            </a:r>
            <a:endParaRPr lang="en-US">
              <a:solidFill>
                <a:srgbClr val="000000"/>
              </a:solidFill>
              <a:latin typeface="Aptos" panose="020B0004020202020204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Let us know if outreach is</a:t>
            </a:r>
          </a:p>
          <a:p>
            <a:pPr lvl="1"/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something you are interested in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7" descr="A group of people standing around a table&#10;&#10;Description automatically generated">
            <a:extLst>
              <a:ext uri="{FF2B5EF4-FFF2-40B4-BE49-F238E27FC236}">
                <a16:creationId xmlns:a16="http://schemas.microsoft.com/office/drawing/2014/main" id="{CE2C294A-A66E-A3A0-CFB0-E2F5CEB716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1" r="12388"/>
          <a:stretch/>
        </p:blipFill>
        <p:spPr>
          <a:xfrm>
            <a:off x="7386453" y="450275"/>
            <a:ext cx="4138619" cy="59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146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19E61EC-51CF-BCBC-A0D3-BA93C5ED6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CFA05218-4DB9-7562-D161-BAF891D5AB53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Outreach opportunities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F4AE46-0D05-CF21-20A0-C81B8DA8BA74}"/>
              </a:ext>
            </a:extLst>
          </p:cNvPr>
          <p:cNvSpPr txBox="1"/>
          <p:nvPr/>
        </p:nvSpPr>
        <p:spPr>
          <a:xfrm>
            <a:off x="775607" y="1891392"/>
            <a:ext cx="6011495" cy="46782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Anderson Fall Fair</a:t>
            </a:r>
            <a:endParaRPr lang="en-US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Courier New,monospace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Saturday, September 19th</a:t>
            </a:r>
            <a:endParaRPr lang="en-US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Courier New,monospace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9am – 5pm</a:t>
            </a:r>
            <a:endParaRPr lang="en-US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Courier New,monospace"/>
              <a:buChar char="o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Creighton Mine Friends &amp; Family Day</a:t>
            </a:r>
            <a:endParaRPr lang="en-US"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Saturday, September 26th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1 – 6pm</a:t>
            </a:r>
          </a:p>
          <a:p>
            <a:pPr marL="742950" lvl="1" indent="-285750">
              <a:buFont typeface="Courier New"/>
              <a:buChar char="o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Let us know if you want to come help out!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 descr="A group of people in a lab&#10;&#10;AI-generated content may be incorrect.">
            <a:extLst>
              <a:ext uri="{FF2B5EF4-FFF2-40B4-BE49-F238E27FC236}">
                <a16:creationId xmlns:a16="http://schemas.microsoft.com/office/drawing/2014/main" id="{253702B0-505B-406D-A115-FC8F09C78C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88" r="4551"/>
          <a:stretch>
            <a:fillRect/>
          </a:stretch>
        </p:blipFill>
        <p:spPr>
          <a:xfrm>
            <a:off x="6910172" y="1713451"/>
            <a:ext cx="4851195" cy="359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675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845807" y="1941702"/>
            <a:ext cx="10503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dirty="0">
                <a:solidFill>
                  <a:srgbClr val="0076BE"/>
                </a:solidFill>
                <a:latin typeface="Calibri"/>
                <a:ea typeface="Calibri"/>
                <a:cs typeface="Calibri"/>
              </a:rPr>
              <a:t>For students in Grade 4 – 8 to explore scientific inquiry and propose small experiments underground</a:t>
            </a:r>
            <a:endParaRPr lang="en-US">
              <a:solidFill>
                <a:srgbClr val="000000"/>
              </a:solidFill>
              <a:latin typeface="Aptos" panose="020B0004020202020204"/>
              <a:ea typeface="Calibri"/>
              <a:cs typeface="Calibri"/>
            </a:endParaRPr>
          </a:p>
          <a:p>
            <a:pPr marL="457200" indent="-457200"/>
            <a:r>
              <a:rPr lang="en-US" dirty="0">
                <a:solidFill>
                  <a:srgbClr val="0076BE"/>
                </a:solidFill>
                <a:latin typeface="Calibri"/>
                <a:ea typeface="Calibri"/>
                <a:cs typeface="Calibri"/>
              </a:rPr>
              <a:t>Second year starting this fall</a:t>
            </a:r>
            <a:endParaRPr lang="en-US" dirty="0"/>
          </a:p>
          <a:p>
            <a:pPr marL="457200" indent="-457200"/>
            <a:r>
              <a:rPr lang="en-US" dirty="0">
                <a:solidFill>
                  <a:srgbClr val="0076BE"/>
                </a:solidFill>
                <a:latin typeface="Calibri"/>
                <a:ea typeface="Calibri"/>
                <a:cs typeface="Calibri"/>
              </a:rPr>
              <a:t>Opportunities for SNOLAB students to get involved!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F16E7D-E767-2378-F6E8-6AE0EC6C3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548" y="4119858"/>
            <a:ext cx="4614743" cy="2414271"/>
          </a:xfrm>
          <a:prstGeom prst="rect">
            <a:avLst/>
          </a:prstGeom>
        </p:spPr>
      </p:pic>
      <p:sp>
        <p:nvSpPr>
          <p:cNvPr id="5" name="Presentation…">
            <a:extLst>
              <a:ext uri="{FF2B5EF4-FFF2-40B4-BE49-F238E27FC236}">
                <a16:creationId xmlns:a16="http://schemas.microsoft.com/office/drawing/2014/main" id="{730B25B1-9926-AFFA-3420-5AD244390860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Outreach opportunities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Social media best practices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851807" y="1586592"/>
            <a:ext cx="10749642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You are responsible for all content you post on the web and to social platforms – never speak on behalf of SNOLAB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You are expected to demonstrate best practices and appropriate etiquette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Sharing pictures/ content from your time at SNOLAB is encouraged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Ask us before you post if you are not sure! </a:t>
            </a:r>
            <a:endParaRPr lang="en-US" sz="2800">
              <a:solidFill>
                <a:srgbClr val="0070C0"/>
              </a:solidFill>
              <a:latin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cs typeface="Calibri"/>
              </a:rPr>
              <a:t>@SNOLABscience </a:t>
            </a: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cs typeface="Calibri"/>
              </a:rPr>
              <a:t>#SNOLABscience</a:t>
            </a: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cs typeface="Calibri"/>
              </a:rPr>
              <a:t>#StudentsAtSNOLAB</a:t>
            </a: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989399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Social media best practices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775607" y="1891392"/>
            <a:ext cx="10749642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Some things to keep in mind:</a:t>
            </a:r>
            <a:endParaRPr lang="en-US" sz="2800"/>
          </a:p>
          <a:p>
            <a:pPr marL="742950" lvl="1" indent="-285750">
              <a:buFont typeface="Courier New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Check with your supervisor when sharing details of an experiment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Make sure that you and everyone in the photo are wearing ALL required PPE (put on hard hats at desks)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Be respectful when taking photos underground – not everyone wants to be photographed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Only take photos on SNOLAB property – not on Vale property 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Review the Social Media Policy and Procedure on </a:t>
            </a:r>
            <a:r>
              <a:rPr lang="en-US" sz="280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Docushare</a:t>
            </a: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lvl="1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2705670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Student profiles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775607" y="1891392"/>
            <a:ext cx="4832318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Features for students on SNOLAB social media - highlights important work that you are all taking part in</a:t>
            </a:r>
            <a:endParaRPr lang="en-US" sz="2800"/>
          </a:p>
          <a:p>
            <a:pPr marL="285750" indent="-285750">
              <a:buFont typeface="Arial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We will reach out during your term and ask for information and a photo – we can help take photos of you at SNOLAB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6AAEDB-769D-22E5-F492-269F7ECFB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607" y="1157098"/>
            <a:ext cx="5066746" cy="502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8070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Communicating your science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721179" y="1866106"/>
            <a:ext cx="10749642" cy="41242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Sit in on practice talks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Provide slide design help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Review poster designs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Share your photos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225163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Check out our webpage!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721179" y="1866106"/>
            <a:ext cx="10749642" cy="54168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Experiment posters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Virtual tour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Lesson plans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Presentation request form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70C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https://www.snolab.ca/outreach/snolab-outreach/</a:t>
            </a:r>
            <a:r>
              <a:rPr lang="en-US" sz="2800">
                <a:solidFill>
                  <a:srgbClr val="0070C0"/>
                </a:solidFill>
                <a:ea typeface="+mn-lt"/>
                <a:cs typeface="+mn-lt"/>
              </a:rPr>
              <a:t> </a:t>
            </a: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386924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666928" y="632160"/>
            <a:ext cx="9052848" cy="304047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defTabSz="365581">
              <a:defRPr sz="14239"/>
            </a:pPr>
            <a:r>
              <a:rPr lang="en-US" sz="4800" b="1" dirty="0">
                <a:solidFill>
                  <a:srgbClr val="0070C0"/>
                </a:solidFill>
                <a:latin typeface="Calibri"/>
              </a:rPr>
              <a:t>E&amp;O Tour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089D99-B34D-09BA-BC99-7F6FE6FCD551}"/>
              </a:ext>
            </a:extLst>
          </p:cNvPr>
          <p:cNvSpPr txBox="1"/>
          <p:nvPr/>
        </p:nvSpPr>
        <p:spPr>
          <a:xfrm>
            <a:off x="311880" y="1714458"/>
            <a:ext cx="9893797" cy="32624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14400" lvl="1" indent="-457200">
              <a:buFont typeface="Arial"/>
              <a:buChar char="•"/>
            </a:pPr>
            <a:r>
              <a:rPr lang="en-US" sz="28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Already in your calendar – Wednesday, October 7th</a:t>
            </a:r>
            <a:endParaRPr lang="en-US" dirty="0"/>
          </a:p>
          <a:p>
            <a:pPr marL="914400" lvl="1" indent="-457200">
              <a:buFont typeface="Arial"/>
              <a:buChar char="•"/>
            </a:pPr>
            <a:endParaRPr lang="en-US" sz="28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Learn about all the experiments at SNOLAB</a:t>
            </a:r>
          </a:p>
          <a:p>
            <a:pPr lvl="1"/>
            <a:endParaRPr lang="en-US" sz="28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lvl="1"/>
            <a:endParaRPr lang="en-US" sz="28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362268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esentation…">
            <a:extLst>
              <a:ext uri="{FF2B5EF4-FFF2-40B4-BE49-F238E27FC236}">
                <a16:creationId xmlns:a16="http://schemas.microsoft.com/office/drawing/2014/main" id="{2F02B58A-1077-43B8-8CD3-D6EF26E5A385}"/>
              </a:ext>
            </a:extLst>
          </p:cNvPr>
          <p:cNvSpPr txBox="1">
            <a:spLocks/>
          </p:cNvSpPr>
          <p:nvPr/>
        </p:nvSpPr>
        <p:spPr>
          <a:xfrm>
            <a:off x="1567473" y="2381296"/>
            <a:ext cx="9052848" cy="1048882"/>
          </a:xfrm>
          <a:prstGeom prst="rect">
            <a:avLst/>
          </a:prstGeom>
        </p:spPr>
        <p:txBody>
          <a:bodyPr lIns="35719" tIns="35719" rIns="35719" bIns="35719" anchor="t">
            <a:norm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1pPr>
            <a:lvl2pPr marL="0" marR="0" indent="1143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2pPr>
            <a:lvl3pPr marL="0" marR="0" indent="2286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3pPr>
            <a:lvl4pPr marL="0" marR="0" indent="3429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4pPr>
            <a:lvl5pPr marL="0" marR="0" indent="4572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5pPr>
            <a:lvl6pPr marL="0" marR="0" indent="5715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6pPr>
            <a:lvl7pPr marL="0" marR="0" indent="6858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7pPr>
            <a:lvl8pPr marL="0" marR="0" indent="8001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8pPr>
            <a:lvl9pPr marL="0" marR="0" indent="914400" algn="l" defTabSz="410766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Muli Regular"/>
                <a:ea typeface="Muli Regular"/>
                <a:cs typeface="Muli Regular"/>
                <a:sym typeface="Muli Regular"/>
              </a:defRPr>
            </a:lvl9pPr>
          </a:lstStyle>
          <a:p>
            <a:pPr algn="ctr" defTabSz="365581">
              <a:defRPr sz="14239"/>
            </a:pPr>
            <a:r>
              <a:rPr lang="en-US" sz="4800" b="1">
                <a:solidFill>
                  <a:srgbClr val="0070C0"/>
                </a:solidFill>
                <a:latin typeface="Calibri"/>
              </a:rPr>
              <a:t>Questions?</a:t>
            </a:r>
            <a:endParaRPr lang="en-US" sz="4800">
              <a:solidFill>
                <a:srgbClr val="0070C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051669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AEBDE45CACDD4AB44D98579D9683B9" ma:contentTypeVersion="19" ma:contentTypeDescription="Create a new document." ma:contentTypeScope="" ma:versionID="63d4dba4d99589e87b1dee384ae431e1">
  <xsd:schema xmlns:xsd="http://www.w3.org/2001/XMLSchema" xmlns:xs="http://www.w3.org/2001/XMLSchema" xmlns:p="http://schemas.microsoft.com/office/2006/metadata/properties" xmlns:ns2="a8a78dbd-630d-40d1-bf08-b585b9ae9bcb" xmlns:ns3="7e68aec1-efef-4786-b800-459f8368d51e" targetNamespace="http://schemas.microsoft.com/office/2006/metadata/properties" ma:root="true" ma:fieldsID="bd628d91799369b115242ecb00b810e8" ns2:_="" ns3:_="">
    <xsd:import namespace="a8a78dbd-630d-40d1-bf08-b585b9ae9bcb"/>
    <xsd:import namespace="7e68aec1-efef-4786-b800-459f8368d5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78dbd-630d-40d1-bf08-b585b9ae9b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ec6080f-a001-4a05-8d2e-760ded6f73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68aec1-efef-4786-b800-459f8368d51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4b78f0f-215f-4635-bee5-332e48866447}" ma:internalName="TaxCatchAll" ma:showField="CatchAllData" ma:web="7e68aec1-efef-4786-b800-459f8368d5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a78dbd-630d-40d1-bf08-b585b9ae9bcb">
      <Terms xmlns="http://schemas.microsoft.com/office/infopath/2007/PartnerControls"/>
    </lcf76f155ced4ddcb4097134ff3c332f>
    <TaxCatchAll xmlns="7e68aec1-efef-4786-b800-459f8368d51e" xsi:nil="true"/>
  </documentManagement>
</p:properties>
</file>

<file path=customXml/itemProps1.xml><?xml version="1.0" encoding="utf-8"?>
<ds:datastoreItem xmlns:ds="http://schemas.openxmlformats.org/officeDocument/2006/customXml" ds:itemID="{671B1650-735B-418F-9BF3-89B93516083E}">
  <ds:schemaRefs>
    <ds:schemaRef ds:uri="7e68aec1-efef-4786-b800-459f8368d51e"/>
    <ds:schemaRef ds:uri="a8a78dbd-630d-40d1-bf08-b585b9ae9b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42B121F-1264-4455-80CF-2D98D07908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1F66C9-8F3A-484E-969B-E89C3240D635}">
  <ds:schemaRefs>
    <ds:schemaRef ds:uri="7e68aec1-efef-4786-b800-459f8368d51e"/>
    <ds:schemaRef ds:uri="a8a78dbd-630d-40d1-bf08-b585b9ae9bcb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14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Communications at  SNOLAB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at  SNOLAB</dc:title>
  <dc:creator/>
  <cp:revision>78</cp:revision>
  <dcterms:created xsi:type="dcterms:W3CDTF">2025-01-09T15:16:58Z</dcterms:created>
  <dcterms:modified xsi:type="dcterms:W3CDTF">2026-09-08T15:33:49Z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0x01010096AEBDE45CACDD4AB44D98579D9683B9</vt:lpwstr>
  </property>
  <property fmtid="{D5CDD505-2E9C-101B-9397-08002B2CF9AE}" pid="3" name="MediaServiceImageTags">
    <vt:lpwstr/>
  </property>
</Properties>
</file>