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258" r:id="rId3"/>
    <p:sldId id="304" r:id="rId4"/>
    <p:sldId id="260" r:id="rId5"/>
    <p:sldId id="256" r:id="rId6"/>
    <p:sldId id="259" r:id="rId7"/>
    <p:sldId id="282" r:id="rId8"/>
    <p:sldId id="288" r:id="rId9"/>
    <p:sldId id="305" r:id="rId10"/>
    <p:sldId id="291" r:id="rId11"/>
    <p:sldId id="292" r:id="rId12"/>
    <p:sldId id="293" r:id="rId13"/>
    <p:sldId id="306" r:id="rId14"/>
    <p:sldId id="294" r:id="rId15"/>
    <p:sldId id="295" r:id="rId16"/>
    <p:sldId id="296" r:id="rId17"/>
    <p:sldId id="297" r:id="rId18"/>
    <p:sldId id="298" r:id="rId19"/>
    <p:sldId id="274" r:id="rId20"/>
    <p:sldId id="280" r:id="rId21"/>
    <p:sldId id="299" r:id="rId22"/>
    <p:sldId id="300" r:id="rId23"/>
    <p:sldId id="301" r:id="rId24"/>
    <p:sldId id="267" r:id="rId25"/>
    <p:sldId id="266" r:id="rId26"/>
    <p:sldId id="270" r:id="rId27"/>
    <p:sldId id="271" r:id="rId28"/>
    <p:sldId id="276" r:id="rId29"/>
    <p:sldId id="302" r:id="rId30"/>
    <p:sldId id="303" r:id="rId31"/>
    <p:sldId id="273" r:id="rId32"/>
    <p:sldId id="275" r:id="rId33"/>
    <p:sldId id="281" r:id="rId34"/>
    <p:sldId id="310" r:id="rId35"/>
    <p:sldId id="272" r:id="rId36"/>
    <p:sldId id="311" r:id="rId37"/>
    <p:sldId id="317" r:id="rId38"/>
    <p:sldId id="277" r:id="rId39"/>
    <p:sldId id="318" r:id="rId40"/>
    <p:sldId id="286" r:id="rId41"/>
    <p:sldId id="269" r:id="rId42"/>
    <p:sldId id="285" r:id="rId43"/>
    <p:sldId id="319" r:id="rId44"/>
    <p:sldId id="320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0B9067-A388-424E-95F8-67330D580AF6}" v="34" dt="2026-09-10T00:47:19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9" autoAdjust="0"/>
    <p:restoredTop sz="94660"/>
  </p:normalViewPr>
  <p:slideViewPr>
    <p:cSldViewPr snapToGrid="0">
      <p:cViewPr>
        <p:scale>
          <a:sx n="110" d="100"/>
          <a:sy n="110" d="100"/>
        </p:scale>
        <p:origin x="996" y="7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Gorel" userId="b751a1e3-ee84-4c35-939c-9895a5adacee" providerId="ADAL" clId="{665D9FEB-5665-4CB5-9B6A-9A63A1F2CE7B}"/>
    <pc:docChg chg="undo redo custSel addSld delSld modSld sldOrd">
      <pc:chgData name="Pierre Gorel" userId="b751a1e3-ee84-4c35-939c-9895a5adacee" providerId="ADAL" clId="{665D9FEB-5665-4CB5-9B6A-9A63A1F2CE7B}" dt="2026-09-10T17:37:56.537" v="162" actId="47"/>
      <pc:docMkLst>
        <pc:docMk/>
      </pc:docMkLst>
      <pc:sldChg chg="addSp delSp modSp mod">
        <pc:chgData name="Pierre Gorel" userId="b751a1e3-ee84-4c35-939c-9895a5adacee" providerId="ADAL" clId="{665D9FEB-5665-4CB5-9B6A-9A63A1F2CE7B}" dt="2026-09-10T17:29:35.977" v="161" actId="1076"/>
        <pc:sldMkLst>
          <pc:docMk/>
          <pc:sldMk cId="3678540345" sldId="257"/>
        </pc:sldMkLst>
        <pc:spChg chg="mod">
          <ac:chgData name="Pierre Gorel" userId="b751a1e3-ee84-4c35-939c-9895a5adacee" providerId="ADAL" clId="{665D9FEB-5665-4CB5-9B6A-9A63A1F2CE7B}" dt="2026-09-10T17:29:19.172" v="156" actId="1076"/>
          <ac:spMkLst>
            <pc:docMk/>
            <pc:sldMk cId="3678540345" sldId="257"/>
            <ac:spMk id="2" creationId="{66B34412-49B6-41FC-9DA6-5D25FD6B9886}"/>
          </ac:spMkLst>
        </pc:spChg>
        <pc:spChg chg="mod">
          <ac:chgData name="Pierre Gorel" userId="b751a1e3-ee84-4c35-939c-9895a5adacee" providerId="ADAL" clId="{665D9FEB-5665-4CB5-9B6A-9A63A1F2CE7B}" dt="2026-09-10T17:29:26.662" v="158" actId="1076"/>
          <ac:spMkLst>
            <pc:docMk/>
            <pc:sldMk cId="3678540345" sldId="257"/>
            <ac:spMk id="3" creationId="{28D2F7FE-80C8-469F-9A0A-9A1941BF9998}"/>
          </ac:spMkLst>
        </pc:spChg>
        <pc:spChg chg="del">
          <ac:chgData name="Pierre Gorel" userId="b751a1e3-ee84-4c35-939c-9895a5adacee" providerId="ADAL" clId="{665D9FEB-5665-4CB5-9B6A-9A63A1F2CE7B}" dt="2026-09-10T13:13:38.385" v="105" actId="478"/>
          <ac:spMkLst>
            <pc:docMk/>
            <pc:sldMk cId="3678540345" sldId="257"/>
            <ac:spMk id="8" creationId="{CA6EE2C2-C05A-EDA4-752B-804C044F7BBE}"/>
          </ac:spMkLst>
        </pc:spChg>
        <pc:spChg chg="add mod">
          <ac:chgData name="Pierre Gorel" userId="b751a1e3-ee84-4c35-939c-9895a5adacee" providerId="ADAL" clId="{665D9FEB-5665-4CB5-9B6A-9A63A1F2CE7B}" dt="2026-09-10T17:29:33.366" v="160" actId="1076"/>
          <ac:spMkLst>
            <pc:docMk/>
            <pc:sldMk cId="3678540345" sldId="257"/>
            <ac:spMk id="9" creationId="{0DC4E896-48AC-EA29-B52D-136F7BEC7A5C}"/>
          </ac:spMkLst>
        </pc:spChg>
        <pc:picChg chg="add mod">
          <ac:chgData name="Pierre Gorel" userId="b751a1e3-ee84-4c35-939c-9895a5adacee" providerId="ADAL" clId="{665D9FEB-5665-4CB5-9B6A-9A63A1F2CE7B}" dt="2026-09-10T17:29:35.977" v="161" actId="1076"/>
          <ac:picMkLst>
            <pc:docMk/>
            <pc:sldMk cId="3678540345" sldId="257"/>
            <ac:picMk id="5" creationId="{10725F47-8C41-6289-0D84-B15582F5A2E9}"/>
          </ac:picMkLst>
        </pc:picChg>
        <pc:picChg chg="del">
          <ac:chgData name="Pierre Gorel" userId="b751a1e3-ee84-4c35-939c-9895a5adacee" providerId="ADAL" clId="{665D9FEB-5665-4CB5-9B6A-9A63A1F2CE7B}" dt="2026-09-10T13:13:36.479" v="104" actId="478"/>
          <ac:picMkLst>
            <pc:docMk/>
            <pc:sldMk cId="3678540345" sldId="257"/>
            <ac:picMk id="6" creationId="{3CFF5FD1-5A2E-87FE-6FA3-95B694ADEFD4}"/>
          </ac:picMkLst>
        </pc:picChg>
      </pc:sldChg>
      <pc:sldChg chg="modSp ord">
        <pc:chgData name="Pierre Gorel" userId="b751a1e3-ee84-4c35-939c-9895a5adacee" providerId="ADAL" clId="{665D9FEB-5665-4CB5-9B6A-9A63A1F2CE7B}" dt="2026-09-09T15:20:30.759" v="2"/>
        <pc:sldMkLst>
          <pc:docMk/>
          <pc:sldMk cId="3432788974" sldId="258"/>
        </pc:sldMkLst>
        <pc:spChg chg="mod">
          <ac:chgData name="Pierre Gorel" userId="b751a1e3-ee84-4c35-939c-9895a5adacee" providerId="ADAL" clId="{665D9FEB-5665-4CB5-9B6A-9A63A1F2CE7B}" dt="2026-09-09T15:05:21.023" v="1"/>
          <ac:spMkLst>
            <pc:docMk/>
            <pc:sldMk cId="3432788974" sldId="258"/>
            <ac:spMk id="2" creationId="{F433C082-FF8C-2740-32C7-2D0889F3F6C4}"/>
          </ac:spMkLst>
        </pc:spChg>
      </pc:sldChg>
      <pc:sldChg chg="addSp delSp mod">
        <pc:chgData name="Pierre Gorel" userId="b751a1e3-ee84-4c35-939c-9895a5adacee" providerId="ADAL" clId="{665D9FEB-5665-4CB5-9B6A-9A63A1F2CE7B}" dt="2026-09-10T17:29:11.279" v="154" actId="21"/>
        <pc:sldMkLst>
          <pc:docMk/>
          <pc:sldMk cId="4130304304" sldId="260"/>
        </pc:sldMkLst>
        <pc:spChg chg="del">
          <ac:chgData name="Pierre Gorel" userId="b751a1e3-ee84-4c35-939c-9895a5adacee" providerId="ADAL" clId="{665D9FEB-5665-4CB5-9B6A-9A63A1F2CE7B}" dt="2026-09-10T17:29:11.279" v="154" actId="21"/>
          <ac:spMkLst>
            <pc:docMk/>
            <pc:sldMk cId="4130304304" sldId="260"/>
            <ac:spMk id="7" creationId="{BAA87026-CD90-4CC7-E911-7ABAC140F46A}"/>
          </ac:spMkLst>
        </pc:spChg>
        <pc:picChg chg="add del">
          <ac:chgData name="Pierre Gorel" userId="b751a1e3-ee84-4c35-939c-9895a5adacee" providerId="ADAL" clId="{665D9FEB-5665-4CB5-9B6A-9A63A1F2CE7B}" dt="2026-09-10T17:29:11.279" v="154" actId="21"/>
          <ac:picMkLst>
            <pc:docMk/>
            <pc:sldMk cId="4130304304" sldId="260"/>
            <ac:picMk id="5" creationId="{10FD20F4-FEA7-7B1A-560B-EE44BFC60258}"/>
          </ac:picMkLst>
        </pc:picChg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9108756" sldId="268"/>
        </pc:sldMkLst>
      </pc:sldChg>
      <pc:sldChg chg="modSp add mod">
        <pc:chgData name="Pierre Gorel" userId="b751a1e3-ee84-4c35-939c-9895a5adacee" providerId="ADAL" clId="{665D9FEB-5665-4CB5-9B6A-9A63A1F2CE7B}" dt="2026-09-10T13:16:36.915" v="124" actId="20577"/>
        <pc:sldMkLst>
          <pc:docMk/>
          <pc:sldMk cId="505585642" sldId="269"/>
        </pc:sldMkLst>
        <pc:spChg chg="mod">
          <ac:chgData name="Pierre Gorel" userId="b751a1e3-ee84-4c35-939c-9895a5adacee" providerId="ADAL" clId="{665D9FEB-5665-4CB5-9B6A-9A63A1F2CE7B}" dt="2026-09-10T13:16:36.915" v="124" actId="20577"/>
          <ac:spMkLst>
            <pc:docMk/>
            <pc:sldMk cId="505585642" sldId="269"/>
            <ac:spMk id="3" creationId="{5AB916BB-2856-7B00-2C7C-C006175D1924}"/>
          </ac:spMkLst>
        </pc:spChg>
      </pc:sldChg>
      <pc:sldChg chg="modSp add mod">
        <pc:chgData name="Pierre Gorel" userId="b751a1e3-ee84-4c35-939c-9895a5adacee" providerId="ADAL" clId="{665D9FEB-5665-4CB5-9B6A-9A63A1F2CE7B}" dt="2026-09-10T13:15:22.328" v="110" actId="1076"/>
        <pc:sldMkLst>
          <pc:docMk/>
          <pc:sldMk cId="3252944612" sldId="272"/>
        </pc:sldMkLst>
        <pc:picChg chg="mod">
          <ac:chgData name="Pierre Gorel" userId="b751a1e3-ee84-4c35-939c-9895a5adacee" providerId="ADAL" clId="{665D9FEB-5665-4CB5-9B6A-9A63A1F2CE7B}" dt="2026-09-10T13:15:22.328" v="110" actId="1076"/>
          <ac:picMkLst>
            <pc:docMk/>
            <pc:sldMk cId="3252944612" sldId="272"/>
            <ac:picMk id="7" creationId="{A2A9D106-0504-FCF0-F206-B21B55287937}"/>
          </ac:picMkLst>
        </pc:picChg>
      </pc:sldChg>
      <pc:sldChg chg="modSp mod">
        <pc:chgData name="Pierre Gorel" userId="b751a1e3-ee84-4c35-939c-9895a5adacee" providerId="ADAL" clId="{665D9FEB-5665-4CB5-9B6A-9A63A1F2CE7B}" dt="2026-09-10T17:29:05.061" v="152" actId="20577"/>
        <pc:sldMkLst>
          <pc:docMk/>
          <pc:sldMk cId="2262625759" sldId="274"/>
        </pc:sldMkLst>
        <pc:spChg chg="mod">
          <ac:chgData name="Pierre Gorel" userId="b751a1e3-ee84-4c35-939c-9895a5adacee" providerId="ADAL" clId="{665D9FEB-5665-4CB5-9B6A-9A63A1F2CE7B}" dt="2026-09-10T17:29:05.061" v="152" actId="20577"/>
          <ac:spMkLst>
            <pc:docMk/>
            <pc:sldMk cId="2262625759" sldId="274"/>
            <ac:spMk id="17" creationId="{2ADBB017-748C-5E65-3143-4CB87D5A8924}"/>
          </ac:spMkLst>
        </pc:spChg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1169157608" sldId="275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1175033309" sldId="277"/>
        </pc:sldMkLst>
      </pc:sldChg>
      <pc:sldChg chg="del mod modShow">
        <pc:chgData name="Pierre Gorel" userId="b751a1e3-ee84-4c35-939c-9895a5adacee" providerId="ADAL" clId="{665D9FEB-5665-4CB5-9B6A-9A63A1F2CE7B}" dt="2026-09-10T17:37:56.537" v="162" actId="47"/>
        <pc:sldMkLst>
          <pc:docMk/>
          <pc:sldMk cId="1710071998" sldId="279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1501582464" sldId="281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654337164" sldId="283"/>
        </pc:sldMkLst>
      </pc:sldChg>
      <pc:sldChg chg="del mod modShow">
        <pc:chgData name="Pierre Gorel" userId="b751a1e3-ee84-4c35-939c-9895a5adacee" providerId="ADAL" clId="{665D9FEB-5665-4CB5-9B6A-9A63A1F2CE7B}" dt="2026-09-10T17:37:56.537" v="162" actId="47"/>
        <pc:sldMkLst>
          <pc:docMk/>
          <pc:sldMk cId="1082797685" sldId="284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3134213773" sldId="285"/>
        </pc:sldMkLst>
      </pc:sldChg>
      <pc:sldChg chg="modSp add mod">
        <pc:chgData name="Pierre Gorel" userId="b751a1e3-ee84-4c35-939c-9895a5adacee" providerId="ADAL" clId="{665D9FEB-5665-4CB5-9B6A-9A63A1F2CE7B}" dt="2026-09-10T13:16:28.846" v="123" actId="20577"/>
        <pc:sldMkLst>
          <pc:docMk/>
          <pc:sldMk cId="2790814571" sldId="286"/>
        </pc:sldMkLst>
        <pc:spChg chg="mod">
          <ac:chgData name="Pierre Gorel" userId="b751a1e3-ee84-4c35-939c-9895a5adacee" providerId="ADAL" clId="{665D9FEB-5665-4CB5-9B6A-9A63A1F2CE7B}" dt="2026-09-10T13:16:28.846" v="123" actId="20577"/>
          <ac:spMkLst>
            <pc:docMk/>
            <pc:sldMk cId="2790814571" sldId="286"/>
            <ac:spMk id="3" creationId="{5AB916BB-2856-7B00-2C7C-C006175D1924}"/>
          </ac:spMkLst>
        </pc:spChg>
      </pc:sldChg>
      <pc:sldChg chg="del mod modShow">
        <pc:chgData name="Pierre Gorel" userId="b751a1e3-ee84-4c35-939c-9895a5adacee" providerId="ADAL" clId="{665D9FEB-5665-4CB5-9B6A-9A63A1F2CE7B}" dt="2026-09-10T17:37:56.537" v="162" actId="47"/>
        <pc:sldMkLst>
          <pc:docMk/>
          <pc:sldMk cId="1684808024" sldId="289"/>
        </pc:sldMkLst>
      </pc:sldChg>
      <pc:sldChg chg="modSp ord">
        <pc:chgData name="Pierre Gorel" userId="b751a1e3-ee84-4c35-939c-9895a5adacee" providerId="ADAL" clId="{665D9FEB-5665-4CB5-9B6A-9A63A1F2CE7B}" dt="2026-09-09T20:39:18.729" v="31"/>
        <pc:sldMkLst>
          <pc:docMk/>
          <pc:sldMk cId="4147825198" sldId="291"/>
        </pc:sldMkLst>
        <pc:spChg chg="mod">
          <ac:chgData name="Pierre Gorel" userId="b751a1e3-ee84-4c35-939c-9895a5adacee" providerId="ADAL" clId="{665D9FEB-5665-4CB5-9B6A-9A63A1F2CE7B}" dt="2026-09-09T20:28:27.250" v="16" actId="20577"/>
          <ac:spMkLst>
            <pc:docMk/>
            <pc:sldMk cId="4147825198" sldId="291"/>
            <ac:spMk id="51" creationId="{2F6600CF-1B8D-21CF-0DCD-13B981CCB18E}"/>
          </ac:spMkLst>
        </pc:spChg>
      </pc:sldChg>
      <pc:sldChg chg="ord">
        <pc:chgData name="Pierre Gorel" userId="b751a1e3-ee84-4c35-939c-9895a5adacee" providerId="ADAL" clId="{665D9FEB-5665-4CB5-9B6A-9A63A1F2CE7B}" dt="2026-09-09T20:39:18.729" v="31"/>
        <pc:sldMkLst>
          <pc:docMk/>
          <pc:sldMk cId="1109258451" sldId="292"/>
        </pc:sldMkLst>
      </pc:sldChg>
      <pc:sldChg chg="modSp ord">
        <pc:chgData name="Pierre Gorel" userId="b751a1e3-ee84-4c35-939c-9895a5adacee" providerId="ADAL" clId="{665D9FEB-5665-4CB5-9B6A-9A63A1F2CE7B}" dt="2026-09-09T20:39:18.729" v="31"/>
        <pc:sldMkLst>
          <pc:docMk/>
          <pc:sldMk cId="2261372874" sldId="293"/>
        </pc:sldMkLst>
        <pc:spChg chg="mod">
          <ac:chgData name="Pierre Gorel" userId="b751a1e3-ee84-4c35-939c-9895a5adacee" providerId="ADAL" clId="{665D9FEB-5665-4CB5-9B6A-9A63A1F2CE7B}" dt="2026-09-09T20:30:26.724" v="30" actId="114"/>
          <ac:spMkLst>
            <pc:docMk/>
            <pc:sldMk cId="2261372874" sldId="293"/>
            <ac:spMk id="2" creationId="{040A8259-A54A-DA30-3DE8-8452FE6B17DE}"/>
          </ac:spMkLst>
        </pc:spChg>
        <pc:spChg chg="mod">
          <ac:chgData name="Pierre Gorel" userId="b751a1e3-ee84-4c35-939c-9895a5adacee" providerId="ADAL" clId="{665D9FEB-5665-4CB5-9B6A-9A63A1F2CE7B}" dt="2026-09-09T18:49:32.569" v="10" actId="20577"/>
          <ac:spMkLst>
            <pc:docMk/>
            <pc:sldMk cId="2261372874" sldId="293"/>
            <ac:spMk id="3" creationId="{471EC7B8-B044-D50E-A40C-82563EF2C81B}"/>
          </ac:spMkLst>
        </pc:spChg>
      </pc:sldChg>
      <pc:sldChg chg="addSp">
        <pc:chgData name="Pierre Gorel" userId="b751a1e3-ee84-4c35-939c-9895a5adacee" providerId="ADAL" clId="{665D9FEB-5665-4CB5-9B6A-9A63A1F2CE7B}" dt="2026-09-09T18:42:26.147" v="4"/>
        <pc:sldMkLst>
          <pc:docMk/>
          <pc:sldMk cId="3998237342" sldId="305"/>
        </pc:sldMkLst>
        <pc:picChg chg="add">
          <ac:chgData name="Pierre Gorel" userId="b751a1e3-ee84-4c35-939c-9895a5adacee" providerId="ADAL" clId="{665D9FEB-5665-4CB5-9B6A-9A63A1F2CE7B}" dt="2026-09-09T18:42:26.147" v="4"/>
          <ac:picMkLst>
            <pc:docMk/>
            <pc:sldMk cId="3998237342" sldId="305"/>
            <ac:picMk id="4" creationId="{8B46F536-CEBB-0E73-08C0-1586FDE4F3CA}"/>
          </ac:picMkLst>
        </pc:picChg>
      </pc:sldChg>
      <pc:sldChg chg="addSp delSp modSp modAnim">
        <pc:chgData name="Pierre Gorel" userId="b751a1e3-ee84-4c35-939c-9895a5adacee" providerId="ADAL" clId="{665D9FEB-5665-4CB5-9B6A-9A63A1F2CE7B}" dt="2026-09-09T20:44:35.311" v="35"/>
        <pc:sldMkLst>
          <pc:docMk/>
          <pc:sldMk cId="1197220222" sldId="306"/>
        </pc:sldMkLst>
        <pc:spChg chg="del mod">
          <ac:chgData name="Pierre Gorel" userId="b751a1e3-ee84-4c35-939c-9895a5adacee" providerId="ADAL" clId="{665D9FEB-5665-4CB5-9B6A-9A63A1F2CE7B}" dt="2026-09-09T20:42:45.644" v="34"/>
          <ac:spMkLst>
            <pc:docMk/>
            <pc:sldMk cId="1197220222" sldId="306"/>
            <ac:spMk id="3" creationId="{B69E41D2-0229-1B20-3D58-9FC0214BD260}"/>
          </ac:spMkLst>
        </pc:spChg>
        <pc:spChg chg="del">
          <ac:chgData name="Pierre Gorel" userId="b751a1e3-ee84-4c35-939c-9895a5adacee" providerId="ADAL" clId="{665D9FEB-5665-4CB5-9B6A-9A63A1F2CE7B}" dt="2026-09-09T20:44:35.311" v="35"/>
          <ac:spMkLst>
            <pc:docMk/>
            <pc:sldMk cId="1197220222" sldId="306"/>
            <ac:spMk id="6" creationId="{05A2CB8B-E068-41AC-4265-E5E54FCB4463}"/>
          </ac:spMkLst>
        </pc:spChg>
        <pc:picChg chg="add mod">
          <ac:chgData name="Pierre Gorel" userId="b751a1e3-ee84-4c35-939c-9895a5adacee" providerId="ADAL" clId="{665D9FEB-5665-4CB5-9B6A-9A63A1F2CE7B}" dt="2026-09-09T20:42:45.644" v="34"/>
          <ac:picMkLst>
            <pc:docMk/>
            <pc:sldMk cId="1197220222" sldId="306"/>
            <ac:picMk id="4" creationId="{67511242-9E99-EB50-8577-7BD2812E051C}"/>
          </ac:picMkLst>
        </pc:picChg>
        <pc:picChg chg="add mod">
          <ac:chgData name="Pierre Gorel" userId="b751a1e3-ee84-4c35-939c-9895a5adacee" providerId="ADAL" clId="{665D9FEB-5665-4CB5-9B6A-9A63A1F2CE7B}" dt="2026-09-09T20:44:35.311" v="35"/>
          <ac:picMkLst>
            <pc:docMk/>
            <pc:sldMk cId="1197220222" sldId="306"/>
            <ac:picMk id="7" creationId="{31DA3734-5A17-6A5B-022D-5B816FA4FADD}"/>
          </ac:picMkLst>
        </pc:picChg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1601778101" sldId="307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2566302714" sldId="308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524838790" sldId="309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3433997063" sldId="310"/>
        </pc:sldMkLst>
      </pc:sldChg>
      <pc:sldChg chg="modSp add mod">
        <pc:chgData name="Pierre Gorel" userId="b751a1e3-ee84-4c35-939c-9895a5adacee" providerId="ADAL" clId="{665D9FEB-5665-4CB5-9B6A-9A63A1F2CE7B}" dt="2026-09-10T13:15:48.467" v="118" actId="113"/>
        <pc:sldMkLst>
          <pc:docMk/>
          <pc:sldMk cId="896607295" sldId="311"/>
        </pc:sldMkLst>
        <pc:spChg chg="mod">
          <ac:chgData name="Pierre Gorel" userId="b751a1e3-ee84-4c35-939c-9895a5adacee" providerId="ADAL" clId="{665D9FEB-5665-4CB5-9B6A-9A63A1F2CE7B}" dt="2026-09-10T13:15:48.467" v="118" actId="113"/>
          <ac:spMkLst>
            <pc:docMk/>
            <pc:sldMk cId="896607295" sldId="311"/>
            <ac:spMk id="13" creationId="{B03512A0-C4F2-D29A-0C03-3FC093B20703}"/>
          </ac:spMkLst>
        </pc:spChg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1125573812" sldId="317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3972630871" sldId="318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946875793" sldId="319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4241550479" sldId="320"/>
        </pc:sldMkLst>
      </pc:sldChg>
      <pc:sldChg chg="add">
        <pc:chgData name="Pierre Gorel" userId="b751a1e3-ee84-4c35-939c-9895a5adacee" providerId="ADAL" clId="{665D9FEB-5665-4CB5-9B6A-9A63A1F2CE7B}" dt="2026-09-10T00:47:19.300" v="36"/>
        <pc:sldMkLst>
          <pc:docMk/>
          <pc:sldMk cId="520833648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EC11C-AF59-4175-9E15-86FDE968BA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2F318-8C76-4234-983E-326947B7A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56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2F318-8C76-4234-983E-326947B7A9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959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2F318-8C76-4234-983E-326947B7A92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47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5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2A33-2119-2231-2041-1DA974AA6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3AF57-A818-8C6F-CED7-8E74AAA4B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3DC30-8342-108F-6D3B-18F04BFB0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3D7BA-ECB9-7EF4-7E2F-501741B2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D93D4-056C-BD5B-4D11-52C1D791F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2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513E-9BDA-4D9F-36CD-602B01765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3FA63-8209-9588-AA32-D97AD46B5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6FF01-62A5-2AE3-C605-07C0BD742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A322F-4EBD-9F50-7717-DE1200333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51B6B-1F71-8D6F-DA86-F2F398AD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42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E15DA-A6AE-860A-FF9C-1EBD060B7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7A272-860A-8476-3381-2CDA9FA11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8CA00-1CEF-BA14-0DDB-88BDC977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BA341-61FA-FBAD-7068-CF4577775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684D9-F042-A535-98C5-91C65F458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6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EFC25-E8EA-FD9D-3E07-99C98D8A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E1B2-6C02-87C1-3DB4-496D3DEAAC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90560-B1EF-A0FD-AA0B-5590AAFFA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BA75C-2D29-130A-FD22-A68E49809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14FA6-4027-FDBD-2387-7CE1E5877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36EC1-D772-F26D-F18F-36CA663CB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1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1F719-7E72-5B8B-364D-A2BA63900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8907D-075D-0F88-8B31-4ABF3D41A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AA8E8-D9CB-F18D-D57F-D635D8D4F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84525-099C-B116-1FEC-16ABB4951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051BD0-90F1-BAB5-3FF4-8A9574B13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F9D6E9-B009-2CAF-6BB3-51A7CC25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ED969-0CB4-0CA3-B4A1-D88FA0696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1B6BDB-4F2A-B324-2BFE-088A2E616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0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489EA-3150-4D22-C52F-534334AC2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7EA4C3-50A9-7B32-2F5B-FEEC0B0C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932953-FFB1-D5A9-51A1-69CA6C8BE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3F803-6537-A458-0A9C-81802CCE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F077-9A69-23FC-49E0-698710FD8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7A4974-F220-706A-1BB0-4CD15AB8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EFF1F-1745-0396-D07C-C85967BC3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0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1829C-D4A3-64E7-7A57-E1D1426B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FA9D6-204F-8972-6BCD-B52152670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F5400-AF5D-AB59-EA97-084F77D34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5D578-4177-459C-AEA9-7D0D15E4F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857DF-D5AE-1415-8D8B-62F1BFEB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4E165-5D82-47EE-E2D6-BE0B21B52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0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5A871-55A6-8EF7-DE82-43CEB1DAE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FFD967-A7E5-7A18-FAE0-86AAA6E49F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40236-150F-DA1F-8260-DBCDC7621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1B84E-D3A1-9A20-A5FA-3380A2006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674475-B326-54D4-68B7-2D7039AB6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4CFB5-4AF0-4D67-1487-0E1A464A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1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BEEF-9F7E-33E4-9D86-8DCFBDD4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F3E695-5DC2-5F1C-F133-3A763AFBE9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8FA19-13F4-97D2-514C-8D956ECF9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21C16-E56A-9C59-D694-938F8064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E53E-E765-7D07-DC65-A43827CE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6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E185B6-CA6B-6800-B9DE-DF5714ED25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4AA88-B46F-623D-24AD-C237054D9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F11D8-13E8-0A34-290B-551B083F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7A455-4FA3-D528-0DFE-E1F62153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7DD37-9062-C650-A841-0391DA2A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4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EBACA5-34AA-1A9C-3180-D1AEC916A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E781B-1ED2-B2FD-BA0F-D3F3140CE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85CFD-1584-98F5-237F-4EC82EA33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9D038E-39F3-45CD-91C5-414D89FFB5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D7CA-BC8F-5D80-D08B-37B9C6730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5C3F9-DC7A-C33A-1C33-FE1D3696E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F35A34-BC39-4B32-B017-8C714E85C3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8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nndc.bnl.gov/nudat3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15ef618DP0?start=15&amp;feature=oembed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4412-49B6-41FC-9DA6-5D25FD6B9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903" y="642073"/>
            <a:ext cx="9144000" cy="2387600"/>
          </a:xfrm>
        </p:spPr>
        <p:txBody>
          <a:bodyPr/>
          <a:lstStyle/>
          <a:p>
            <a:r>
              <a:rPr lang="en-CA" dirty="0"/>
              <a:t>Interaction between particles and matter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F7FE-80C8-469F-9A0A-9A1941BF99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903" y="3027496"/>
            <a:ext cx="9144000" cy="1691640"/>
          </a:xfrm>
        </p:spPr>
        <p:txBody>
          <a:bodyPr>
            <a:normAutofit/>
          </a:bodyPr>
          <a:lstStyle/>
          <a:p>
            <a:r>
              <a:rPr lang="en-CA" dirty="0"/>
              <a:t>Dr. Pierre Gorel</a:t>
            </a:r>
          </a:p>
          <a:p>
            <a:r>
              <a:rPr lang="en-CA" dirty="0"/>
              <a:t>Students Orientation Session</a:t>
            </a:r>
          </a:p>
          <a:p>
            <a:r>
              <a:rPr lang="en-CA" dirty="0"/>
              <a:t>Sept 10, 2026</a:t>
            </a:r>
          </a:p>
          <a:p>
            <a:r>
              <a:rPr lang="en-CA" sz="1100" dirty="0"/>
              <a:t>With figures from </a:t>
            </a:r>
            <a:r>
              <a:rPr lang="en-US" sz="1100" dirty="0"/>
              <a:t>William R. Leo, </a:t>
            </a:r>
            <a:r>
              <a:rPr lang="en-US" sz="1100" i="1" dirty="0"/>
              <a:t>Techniques for Nuclear and Particle Physics Experiments 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25F47-8C41-6289-0D84-B15582F5A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121" y="4702745"/>
            <a:ext cx="5863563" cy="21552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C4E896-48AC-EA29-B52D-136F7BEC7A5C}"/>
              </a:ext>
            </a:extLst>
          </p:cNvPr>
          <p:cNvSpPr txBox="1"/>
          <p:nvPr/>
        </p:nvSpPr>
        <p:spPr>
          <a:xfrm>
            <a:off x="4572000" y="6596390"/>
            <a:ext cx="609490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dirty="0"/>
              <a:t>https://xkcd.com/3254/</a:t>
            </a:r>
          </a:p>
        </p:txBody>
      </p:sp>
    </p:spTree>
    <p:extLst>
      <p:ext uri="{BB962C8B-B14F-4D97-AF65-F5344CB8AC3E}">
        <p14:creationId xmlns:p14="http://schemas.microsoft.com/office/powerpoint/2010/main" val="3678540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3C082-FF8C-2740-32C7-2D0889F3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How are “particles” interacting with “matter” ?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B79153-9952-B18F-BCCC-2ECD2C158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585" y="1554932"/>
            <a:ext cx="7620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B92EE5-84B2-C616-AEA1-277E55933221}"/>
              </a:ext>
            </a:extLst>
          </p:cNvPr>
          <p:cNvSpPr txBox="1"/>
          <p:nvPr/>
        </p:nvSpPr>
        <p:spPr>
          <a:xfrm>
            <a:off x="8581544" y="6631757"/>
            <a:ext cx="134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Dreamstime.com</a:t>
            </a:r>
          </a:p>
        </p:txBody>
      </p:sp>
    </p:spTree>
    <p:extLst>
      <p:ext uri="{BB962C8B-B14F-4D97-AF65-F5344CB8AC3E}">
        <p14:creationId xmlns:p14="http://schemas.microsoft.com/office/powerpoint/2010/main" val="3432788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6AA40E-0470-0041-55B7-1C3F8047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CA" dirty="0"/>
              <a:t>Why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242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AE1BC-8B99-D8B8-2D5E-E879B4FE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need to know the interactions because it is critical to design/understand our detectors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99842-5F0C-369D-728B-6CC9FC95C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7909"/>
            <a:ext cx="10515600" cy="4169054"/>
          </a:xfrm>
        </p:spPr>
        <p:txBody>
          <a:bodyPr anchor="ctr"/>
          <a:lstStyle/>
          <a:p>
            <a:r>
              <a:rPr lang="en-US" dirty="0"/>
              <a:t>What is the signal I am looking?</a:t>
            </a:r>
          </a:p>
          <a:p>
            <a:endParaRPr lang="en-US" dirty="0"/>
          </a:p>
          <a:p>
            <a:r>
              <a:rPr lang="en-US" dirty="0"/>
              <a:t>What kind of background should I expect?</a:t>
            </a:r>
          </a:p>
          <a:p>
            <a:endParaRPr lang="en-US" dirty="0"/>
          </a:p>
          <a:p>
            <a:r>
              <a:rPr lang="en-US" dirty="0"/>
              <a:t>How can I shield the detector?</a:t>
            </a:r>
          </a:p>
        </p:txBody>
      </p:sp>
    </p:spTree>
    <p:extLst>
      <p:ext uri="{BB962C8B-B14F-4D97-AF65-F5344CB8AC3E}">
        <p14:creationId xmlns:p14="http://schemas.microsoft.com/office/powerpoint/2010/main" val="4130304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B89369-B107-CACE-92EF-C66EBB3C6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“Matter” can be…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34E903-01E5-395F-D183-0D3D3107B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Molecules</a:t>
            </a:r>
          </a:p>
          <a:p>
            <a:r>
              <a:rPr lang="en-US" dirty="0"/>
              <a:t>Crystals</a:t>
            </a:r>
          </a:p>
          <a:p>
            <a:r>
              <a:rPr lang="en-US" dirty="0"/>
              <a:t>Atoms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A large sphere of liquified noble gas 2km underground…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6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50F29-0B23-7C4E-9CC9-186BAD25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non-exhaustive list of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3DF70-97B6-CBC8-72A6-B596B28C1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Photons</a:t>
            </a:r>
          </a:p>
          <a:p>
            <a:r>
              <a:rPr lang="en-US" dirty="0"/>
              <a:t>Neutrinos</a:t>
            </a:r>
          </a:p>
          <a:p>
            <a:r>
              <a:rPr lang="en-US" dirty="0"/>
              <a:t>Electrons/positrons</a:t>
            </a:r>
          </a:p>
          <a:p>
            <a:r>
              <a:rPr lang="en-US" dirty="0"/>
              <a:t>Nuclei (Proton, </a:t>
            </a:r>
            <a:r>
              <a:rPr lang="el-GR" dirty="0"/>
              <a:t>α</a:t>
            </a:r>
            <a:r>
              <a:rPr lang="en-US" dirty="0"/>
              <a:t>, recoil nuclei…)</a:t>
            </a:r>
          </a:p>
          <a:p>
            <a:r>
              <a:rPr lang="en-US" dirty="0"/>
              <a:t>Ions</a:t>
            </a:r>
          </a:p>
          <a:p>
            <a:r>
              <a:rPr lang="en-US" dirty="0"/>
              <a:t>Muons</a:t>
            </a:r>
          </a:p>
          <a:p>
            <a:r>
              <a:rPr lang="en-US" dirty="0"/>
              <a:t>WIMPs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539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F8050-1D9B-6A49-0CE0-213E75374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radioactivity: broad source of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8145C-A87D-97E2-9CE8-FAABEE457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38" y="1825625"/>
            <a:ext cx="5040266" cy="4351338"/>
          </a:xfrm>
        </p:spPr>
        <p:txBody>
          <a:bodyPr anchor="ctr">
            <a:normAutofit/>
          </a:bodyPr>
          <a:lstStyle/>
          <a:p>
            <a:r>
              <a:rPr lang="en-US" sz="2400" dirty="0"/>
              <a:t>Electromagnetic: X-rays and </a:t>
            </a:r>
            <a:r>
              <a:rPr lang="el-GR" sz="2400" dirty="0"/>
              <a:t>γ</a:t>
            </a:r>
            <a:r>
              <a:rPr lang="en-US" sz="2400" dirty="0"/>
              <a:t>-rays</a:t>
            </a:r>
          </a:p>
          <a:p>
            <a:endParaRPr lang="en-US" sz="2400" dirty="0"/>
          </a:p>
          <a:p>
            <a:r>
              <a:rPr lang="en-US" sz="2400" dirty="0"/>
              <a:t>Corpuscular: Electrons/Positrons, </a:t>
            </a:r>
            <a:r>
              <a:rPr lang="el-GR" sz="2400" dirty="0"/>
              <a:t>α</a:t>
            </a:r>
            <a:r>
              <a:rPr lang="en-US" sz="2400" dirty="0"/>
              <a:t>-particles, neutrons, protons, fission fragments, muons, neutrinos…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29655-839C-7C2D-9291-95D59D1A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7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8F1823-A7ED-ED47-AEB6-1BFF4DDFB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719" y="1397358"/>
            <a:ext cx="6516838" cy="497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60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FB4B3-3F14-31C7-E4D2-FC72252CE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2179C16-BB60-7674-C630-0BD0D9352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485" y="0"/>
            <a:ext cx="9804515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5A8845-D2A8-7A61-F45B-CE96A7062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67" y="3094460"/>
            <a:ext cx="1630684" cy="157279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3D5EF2-D24B-F64F-0000-11729C8EB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8</a:t>
            </a:fld>
            <a:endParaRPr lang="en-CA"/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5FB23B46-C165-10F6-37D7-9DB085730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956" y="-68368"/>
            <a:ext cx="12112977" cy="1325563"/>
          </a:xfrm>
        </p:spPr>
        <p:txBody>
          <a:bodyPr>
            <a:normAutofit/>
          </a:bodyPr>
          <a:lstStyle/>
          <a:p>
            <a:r>
              <a:rPr lang="en-US" dirty="0"/>
              <a:t>Chart of </a:t>
            </a:r>
            <a:r>
              <a:rPr lang="en-US" dirty="0" err="1"/>
              <a:t>Nucleides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D6465C-7503-29AD-41E4-57B1F36FB603}"/>
              </a:ext>
            </a:extLst>
          </p:cNvPr>
          <p:cNvSpPr txBox="1"/>
          <p:nvPr/>
        </p:nvSpPr>
        <p:spPr>
          <a:xfrm>
            <a:off x="3005667" y="6215746"/>
            <a:ext cx="6180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dirty="0"/>
            </a:br>
            <a:r>
              <a:rPr lang="en-US" sz="1800" dirty="0">
                <a:hlinkClick r:id="rId4"/>
              </a:rPr>
              <a:t>https://www.nndc.bnl.gov/nudat3/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B231F-79D2-8AD5-A67D-3A411864760E}"/>
              </a:ext>
            </a:extLst>
          </p:cNvPr>
          <p:cNvSpPr txBox="1"/>
          <p:nvPr/>
        </p:nvSpPr>
        <p:spPr>
          <a:xfrm>
            <a:off x="100542" y="4786690"/>
            <a:ext cx="23624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EC: electron capture</a:t>
            </a:r>
          </a:p>
          <a:p>
            <a:r>
              <a:rPr lang="en-US" sz="1600" dirty="0"/>
              <a:t>A: α-emission</a:t>
            </a:r>
          </a:p>
          <a:p>
            <a:r>
              <a:rPr lang="en-US" sz="1600" dirty="0"/>
              <a:t>B: β-emission</a:t>
            </a:r>
          </a:p>
          <a:p>
            <a:r>
              <a:rPr lang="en-US" sz="1600" dirty="0"/>
              <a:t>N: Neutron</a:t>
            </a:r>
          </a:p>
          <a:p>
            <a:r>
              <a:rPr lang="en-US" sz="1600" dirty="0"/>
              <a:t>P: Proton</a:t>
            </a:r>
          </a:p>
          <a:p>
            <a:r>
              <a:rPr lang="en-US" sz="1600" dirty="0"/>
              <a:t>SF: Spontaneous Fission</a:t>
            </a:r>
          </a:p>
        </p:txBody>
      </p:sp>
    </p:spTree>
    <p:extLst>
      <p:ext uri="{BB962C8B-B14F-4D97-AF65-F5344CB8AC3E}">
        <p14:creationId xmlns:p14="http://schemas.microsoft.com/office/powerpoint/2010/main" val="2039830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C77A-6E1A-03FB-C751-12B2328C7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Rutherford experiment: alpha on gold foil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B46F536-CEBB-0E73-08C0-1586FDE4F3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034" y="1690688"/>
            <a:ext cx="5623448" cy="485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37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6F05913-A027-8736-94DC-853E190CD6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28"/>
          <a:stretch>
            <a:fillRect/>
          </a:stretch>
        </p:blipFill>
        <p:spPr>
          <a:xfrm>
            <a:off x="772403" y="1048116"/>
            <a:ext cx="3709045" cy="213389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EEEE11B-9B65-108B-7189-4B771EB5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section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4229372-3728-8EE9-F25B-9CCC749A9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486" y="1351958"/>
            <a:ext cx="2104162" cy="70999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73D9C9-EC01-F748-95E3-618BF8EC3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648" y="2660890"/>
            <a:ext cx="1755621" cy="6454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A8403AB-F01D-01FD-C92E-8FAA69941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8102" y="5525178"/>
            <a:ext cx="1807255" cy="46472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994F9B0-C363-B7FB-7182-6E56D0502AA3}"/>
              </a:ext>
            </a:extLst>
          </p:cNvPr>
          <p:cNvSpPr txBox="1"/>
          <p:nvPr/>
        </p:nvSpPr>
        <p:spPr>
          <a:xfrm>
            <a:off x="693233" y="3077340"/>
            <a:ext cx="4166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 beam, homogeneous on target, with flux F : number of incident particle per unit of area, per unit of time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DB4802-3448-4EE0-7DCE-89E019EDF152}"/>
              </a:ext>
            </a:extLst>
          </p:cNvPr>
          <p:cNvSpPr txBox="1"/>
          <p:nvPr/>
        </p:nvSpPr>
        <p:spPr>
          <a:xfrm>
            <a:off x="5237648" y="982626"/>
            <a:ext cx="472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Probability for scattering in a solid angle d</a:t>
            </a:r>
            <a:r>
              <a:rPr lang="el-GR" dirty="0"/>
              <a:t>Ω</a:t>
            </a:r>
            <a:r>
              <a:rPr lang="en-US" dirty="0"/>
              <a:t>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AB7B28-8F1C-D016-61EF-A7C62F24F874}"/>
              </a:ext>
            </a:extLst>
          </p:cNvPr>
          <p:cNvSpPr txBox="1"/>
          <p:nvPr/>
        </p:nvSpPr>
        <p:spPr>
          <a:xfrm>
            <a:off x="7710553" y="1522288"/>
            <a:ext cx="4152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i="1" dirty="0"/>
              <a:t>d</a:t>
            </a:r>
            <a:r>
              <a:rPr lang="el-GR" i="1" dirty="0"/>
              <a:t>σ</a:t>
            </a:r>
            <a:r>
              <a:rPr lang="en-US" i="1" dirty="0"/>
              <a:t> </a:t>
            </a:r>
            <a:r>
              <a:rPr lang="en-US" dirty="0"/>
              <a:t>has dimension of area, referred as</a:t>
            </a:r>
          </a:p>
          <a:p>
            <a:r>
              <a:rPr lang="en-US" u="sng" dirty="0"/>
              <a:t>Cross section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EE60E6-A81F-F1AF-D13A-0D3613369A7E}"/>
              </a:ext>
            </a:extLst>
          </p:cNvPr>
          <p:cNvSpPr txBox="1"/>
          <p:nvPr/>
        </p:nvSpPr>
        <p:spPr>
          <a:xfrm>
            <a:off x="5237648" y="2366929"/>
            <a:ext cx="2105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cross section: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B3919D2-9DBB-7C73-A044-7159A5561197}"/>
              </a:ext>
            </a:extLst>
          </p:cNvPr>
          <p:cNvGrpSpPr/>
          <p:nvPr/>
        </p:nvGrpSpPr>
        <p:grpSpPr>
          <a:xfrm>
            <a:off x="4775879" y="3517406"/>
            <a:ext cx="5133538" cy="1942294"/>
            <a:chOff x="4786611" y="4765183"/>
            <a:chExt cx="5133538" cy="194229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BCCA953-9C39-9A36-533F-4C4627285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03949" y="5042373"/>
              <a:ext cx="2155798" cy="58090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56BF626-CD56-0859-2104-608CA2713DA6}"/>
                </a:ext>
              </a:extLst>
            </p:cNvPr>
            <p:cNvSpPr txBox="1"/>
            <p:nvPr/>
          </p:nvSpPr>
          <p:spPr>
            <a:xfrm>
              <a:off x="5303949" y="4765183"/>
              <a:ext cx="4616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For a real material (many scattering centers):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07EE4DF-DA0D-ACEA-7215-C4433A84C1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40569" y="5460642"/>
              <a:ext cx="541279" cy="54673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C338C21-7741-561A-34F8-AC6A78BEDA30}"/>
                </a:ext>
              </a:extLst>
            </p:cNvPr>
            <p:cNvCxnSpPr>
              <a:cxnSpLocks/>
              <a:stCxn id="44" idx="0"/>
            </p:cNvCxnSpPr>
            <p:nvPr/>
          </p:nvCxnSpPr>
          <p:spPr>
            <a:xfrm flipV="1">
              <a:off x="6524582" y="5475176"/>
              <a:ext cx="79940" cy="86296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281325C-45E0-B3FC-1A91-D0BBAB6021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28834" y="5460642"/>
              <a:ext cx="354169" cy="54673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6C68D0-B0A9-12D2-9AFE-4D8E320E132F}"/>
                </a:ext>
              </a:extLst>
            </p:cNvPr>
            <p:cNvSpPr txBox="1"/>
            <p:nvPr/>
          </p:nvSpPr>
          <p:spPr>
            <a:xfrm>
              <a:off x="4786611" y="5921117"/>
              <a:ext cx="12709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Target area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DA823D-330B-DDBC-8FCB-3D20974EE83C}"/>
                </a:ext>
              </a:extLst>
            </p:cNvPr>
            <p:cNvSpPr txBox="1"/>
            <p:nvPr/>
          </p:nvSpPr>
          <p:spPr>
            <a:xfrm>
              <a:off x="5657793" y="6338145"/>
              <a:ext cx="1733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Density centers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3A3B646-1892-130E-EC0B-AEB10434927D}"/>
                </a:ext>
              </a:extLst>
            </p:cNvPr>
            <p:cNvSpPr txBox="1"/>
            <p:nvPr/>
          </p:nvSpPr>
          <p:spPr>
            <a:xfrm>
              <a:off x="7071568" y="5924934"/>
              <a:ext cx="11833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Thickness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4AD427CF-7C7C-7FD6-BDB6-F7BC52BD19A8}"/>
              </a:ext>
            </a:extLst>
          </p:cNvPr>
          <p:cNvSpPr txBox="1"/>
          <p:nvPr/>
        </p:nvSpPr>
        <p:spPr>
          <a:xfrm>
            <a:off x="5336174" y="5599110"/>
            <a:ext cx="1563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all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F6600CF-1B8D-21CF-0DCD-13B981CCB18E}"/>
                  </a:ext>
                </a:extLst>
              </p:cNvPr>
              <p:cNvSpPr txBox="1"/>
              <p:nvPr/>
            </p:nvSpPr>
            <p:spPr>
              <a:xfrm>
                <a:off x="4775879" y="6177007"/>
                <a:ext cx="63192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If single particle on large target of thickness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: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F6600CF-1B8D-21CF-0DCD-13B981CCB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879" y="6177007"/>
                <a:ext cx="6319230" cy="369332"/>
              </a:xfrm>
              <a:prstGeom prst="rect">
                <a:avLst/>
              </a:prstGeom>
              <a:blipFill>
                <a:blip r:embed="rId7"/>
                <a:stretch>
                  <a:fillRect l="-771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7825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6185E9-E763-639E-69AD-0BEC52EBA8F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Probability not having an interaction after a distance </a:t>
                </a:r>
                <a:r>
                  <a:rPr lang="en-US" i="1" dirty="0"/>
                  <a:t>x: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6185E9-E763-639E-69AD-0BEC52EBA8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2903" b="-21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A17C37-F787-B04A-043C-16899BFD81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𝑤𝑑𝑥</m:t>
                    </m:r>
                  </m:oMath>
                </a14:m>
                <a:r>
                  <a:rPr lang="en-US" dirty="0"/>
                  <a:t>: probability of having an interaction between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 err="1"/>
                  <a:t>x+dx</a:t>
                </a:r>
                <a:endParaRPr lang="en-US" i="1" dirty="0"/>
              </a:p>
              <a:p>
                <a:pPr marL="0" indent="0">
                  <a:buNone/>
                </a:pPr>
                <a:r>
                  <a:rPr lang="en-US" dirty="0"/>
                  <a:t>So probability of not having an interaction between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 err="1"/>
                  <a:t>x+dx</a:t>
                </a:r>
                <a:r>
                  <a:rPr lang="en-US" i="1" dirty="0"/>
                  <a:t> </a:t>
                </a:r>
                <a:r>
                  <a:rPr lang="en-US" dirty="0"/>
                  <a:t>is: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𝑤𝑑𝑥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𝑃𝑤𝑑𝑥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𝑤𝑃𝑑𝑥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/>
                  <a:t>Probability of not having had any interaction after distance x 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</m:oMath>
                </a14:m>
                <a:r>
                  <a:rPr lang="en-US" dirty="0"/>
                  <a:t>  (with P(0)=1)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A17C37-F787-B04A-043C-16899BFD81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28" t="-3081" b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9258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40A8259-A54A-DA30-3DE8-8452FE6B17D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dirty="0"/>
                  <a:t>Mean distance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b="0" dirty="0"/>
                  <a:t> traveled by the particle without interaction is the </a:t>
                </a:r>
                <a:r>
                  <a:rPr lang="en-US" b="0" u="sng" dirty="0"/>
                  <a:t>Mean Free Path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40A8259-A54A-DA30-3DE8-8452FE6B17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 b="-21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1EC7B8-B044-D50E-A40C-82563EF2C8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0" dirty="0"/>
                  <a:t>Probability interaction in distance x: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𝑤𝑥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If we consider a thin target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r>
                  <a:rPr lang="en-US" dirty="0"/>
                  <a:t>  </a:t>
                </a:r>
                <a:r>
                  <a:rPr lang="en-US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𝜎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1EC7B8-B044-D50E-A40C-82563EF2C8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137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4351F-9F14-4964-11D7-99D70428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Cloud chamber</a:t>
            </a:r>
            <a:endParaRPr lang="en-US" dirty="0"/>
          </a:p>
        </p:txBody>
      </p:sp>
      <p:pic>
        <p:nvPicPr>
          <p:cNvPr id="7" name="Online Media 6" title="Cloud chamber: Radioactive particles in 4K 60FPS">
            <a:hlinkClick r:id="" action="ppaction://media"/>
            <a:extLst>
              <a:ext uri="{FF2B5EF4-FFF2-40B4-BE49-F238E27FC236}">
                <a16:creationId xmlns:a16="http://schemas.microsoft.com/office/drawing/2014/main" id="{31DA3734-5A17-6A5B-022D-5B816FA4FAD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4725" y="1825625"/>
            <a:ext cx="77009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2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9D0F3-141A-BDE3-BE6D-36811F5DE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Charged particles through material (not e-)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18311-F4E2-6410-00BF-049CFE690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Loss of energy</a:t>
            </a:r>
          </a:p>
          <a:p>
            <a:pPr marL="0" indent="0">
              <a:buNone/>
            </a:pPr>
            <a:r>
              <a:rPr lang="en-US" dirty="0"/>
              <a:t>Change of trajectory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Also :</a:t>
            </a:r>
          </a:p>
          <a:p>
            <a:r>
              <a:rPr lang="en-US" dirty="0"/>
              <a:t>Cherenkov radiation</a:t>
            </a:r>
          </a:p>
          <a:p>
            <a:r>
              <a:rPr lang="en-US" dirty="0"/>
              <a:t>Nuclear reactions</a:t>
            </a:r>
          </a:p>
          <a:p>
            <a:r>
              <a:rPr lang="en-US" dirty="0"/>
              <a:t>Bremsstrahlung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207518D9-B6BE-CE77-93A7-89F4B4FC6F3D}"/>
              </a:ext>
            </a:extLst>
          </p:cNvPr>
          <p:cNvSpPr/>
          <p:nvPr/>
        </p:nvSpPr>
        <p:spPr>
          <a:xfrm>
            <a:off x="4340180" y="1825625"/>
            <a:ext cx="154547" cy="93045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10579-7943-AECD-1100-8DB32AB92856}"/>
              </a:ext>
            </a:extLst>
          </p:cNvPr>
          <p:cNvSpPr txBox="1"/>
          <p:nvPr/>
        </p:nvSpPr>
        <p:spPr>
          <a:xfrm>
            <a:off x="4974952" y="1825625"/>
            <a:ext cx="57625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Mainly due to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Inelastic collisions with atomic e</a:t>
            </a:r>
            <a:r>
              <a:rPr lang="en-US" sz="2800" baseline="30000" dirty="0"/>
              <a:t>-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Elastic scattering from nuclei</a:t>
            </a:r>
          </a:p>
        </p:txBody>
      </p:sp>
    </p:spTree>
    <p:extLst>
      <p:ext uri="{BB962C8B-B14F-4D97-AF65-F5344CB8AC3E}">
        <p14:creationId xmlns:p14="http://schemas.microsoft.com/office/powerpoint/2010/main" val="3152921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0A622-F767-D994-96E9-340F4D0F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Inelastic collisions responsible for most of the energy losses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19183-BBFE-11E1-E265-86C90858B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Energy transferred from particles to atom </a:t>
            </a:r>
            <a:r>
              <a:rPr lang="en-US" dirty="0">
                <a:sym typeface="Wingdings" panose="05000000000000000000" pitchFamily="2" charset="2"/>
              </a:rPr>
              <a:t> excitation or ionization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Small transfer for each collision, but number of collisions large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01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D3916-053E-7C86-5C22-2A92927D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Elastic collisions are less frequent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BF41D-5AFF-467A-0DC2-3FD6C0A28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Large mass of the nucleus usually means that little energy is transferred</a:t>
            </a:r>
          </a:p>
        </p:txBody>
      </p:sp>
    </p:spTree>
    <p:extLst>
      <p:ext uri="{BB962C8B-B14F-4D97-AF65-F5344CB8AC3E}">
        <p14:creationId xmlns:p14="http://schemas.microsoft.com/office/powerpoint/2010/main" val="2571201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6B6C199-0A59-8232-3910-1D332A91CC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Stopping power or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6B6C199-0A59-8232-3910-1D332A91CC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2DEA6-E418-74B5-14CB-E50385586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Large number of collision 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 dirty="0">
                <a:sym typeface="Wingdings" panose="05000000000000000000" pitchFamily="2" charset="2"/>
              </a:rPr>
              <a:t>fluctuation in the energy losses are small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 dirty="0">
                <a:sym typeface="Wingdings" panose="05000000000000000000" pitchFamily="2" charset="2"/>
              </a:rPr>
              <a:t>Easier to work with the average energy loss per unit path length</a:t>
            </a:r>
          </a:p>
          <a:p>
            <a:pPr>
              <a:buFont typeface="Wingdings" panose="05000000000000000000" pitchFamily="2" charset="2"/>
              <a:buChar char="è"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CA" dirty="0"/>
              <a:t>Bethe-Bloch Formula:</a:t>
            </a:r>
            <a:endParaRPr lang="en-US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71E955-E98F-CE56-755A-84FBD6D77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753" y="3429000"/>
            <a:ext cx="5132942" cy="336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37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F719-8D34-7399-BB89-ABCAD86CE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 on the Bethe-Bloch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0C028-5691-A620-FEE2-5450F9970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 is expressed in units of mass thickness, it vary little over a wide range of materials.</a:t>
                </a:r>
              </a:p>
              <a:p>
                <a:endParaRPr lang="en-US" dirty="0"/>
              </a:p>
              <a:p>
                <a:r>
                  <a:rPr lang="en-US" dirty="0"/>
                  <a:t>For slow moving particles,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&lt;0.05</m:t>
                    </m:r>
                  </m:oMath>
                </a14:m>
                <a:r>
                  <a:rPr lang="en-US" dirty="0"/>
                  <a:t> many of the assumptions in the formulas are not valid anymore.</a:t>
                </a:r>
              </a:p>
              <a:p>
                <a:endParaRPr lang="en-US" dirty="0"/>
              </a:p>
              <a:p>
                <a:r>
                  <a:rPr lang="en-US" dirty="0"/>
                  <a:t>In crystals, “channeling” may occur and the energy loss will be lower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80C028-5691-A620-FEE2-5450F9970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25CFBA7-7E95-B03E-5DBC-E3389D400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645" y="5461160"/>
            <a:ext cx="1886213" cy="12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0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D1366-D0EB-4F35-8710-6C3704EB0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Cherenkov Radiation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6CBBF-03DE-4681-9440-361771256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 anchor="ctr"/>
          <a:lstStyle/>
          <a:p>
            <a:r>
              <a:rPr lang="en-CA" dirty="0"/>
              <a:t>“Sonic Boom” of light</a:t>
            </a:r>
          </a:p>
          <a:p>
            <a:endParaRPr lang="en-CA" dirty="0"/>
          </a:p>
          <a:p>
            <a:r>
              <a:rPr lang="en-CA" dirty="0"/>
              <a:t>Particle must be traveling faster than the speed of light in the medium</a:t>
            </a:r>
          </a:p>
          <a:p>
            <a:endParaRPr lang="en-CA" dirty="0"/>
          </a:p>
          <a:p>
            <a:r>
              <a:rPr lang="en-CA" dirty="0"/>
              <a:t>Light is emitted only at angle θ</a:t>
            </a:r>
            <a:endParaRPr lang="en-CA" baseline="-25000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10" name="Picture 9" descr="A black background with arrows pointing to the left&#10;&#10;Description automatically generated">
            <a:extLst>
              <a:ext uri="{FF2B5EF4-FFF2-40B4-BE49-F238E27FC236}">
                <a16:creationId xmlns:a16="http://schemas.microsoft.com/office/drawing/2014/main" id="{9FD1AB6C-3B8A-B101-8435-BD3DD31C4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788" y="458232"/>
            <a:ext cx="2282160" cy="21251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1AA8E18-D0B5-F071-BBF1-123581D0968F}"/>
                  </a:ext>
                </a:extLst>
              </p:cNvPr>
              <p:cNvSpPr txBox="1"/>
              <p:nvPr/>
            </p:nvSpPr>
            <p:spPr>
              <a:xfrm>
                <a:off x="9237948" y="706467"/>
                <a:ext cx="2433320" cy="1628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algn="ctr"/>
                <a:r>
                  <a:rPr lang="en-US" sz="2000" b="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den>
                        </m:f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1AA8E18-D0B5-F071-BBF1-123581D09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7948" y="706467"/>
                <a:ext cx="2433320" cy="1628716"/>
              </a:xfrm>
              <a:prstGeom prst="rect">
                <a:avLst/>
              </a:prstGeom>
              <a:blipFill>
                <a:blip r:embed="rId4"/>
                <a:stretch>
                  <a:fillRect b="-14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Screens screenshot of a computer&#10;&#10;Description automatically generated">
            <a:extLst>
              <a:ext uri="{FF2B5EF4-FFF2-40B4-BE49-F238E27FC236}">
                <a16:creationId xmlns:a16="http://schemas.microsoft.com/office/drawing/2014/main" id="{2CA6D44C-9FB6-FD5B-33B9-561CF72F2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598" y="2906792"/>
            <a:ext cx="3837103" cy="384662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ADBB017-748C-5E65-3143-4CB87D5A8924}"/>
              </a:ext>
            </a:extLst>
          </p:cNvPr>
          <p:cNvSpPr txBox="1"/>
          <p:nvPr/>
        </p:nvSpPr>
        <p:spPr>
          <a:xfrm>
            <a:off x="2343855" y="6500337"/>
            <a:ext cx="4967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An upward-going contained event in SNO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B73E836-0D9C-687C-D01A-400707D6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2625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D1366-D0EB-4F35-8710-6C3704EB0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Cherenkov Radiation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6CBBF-03DE-4681-9440-361771256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 anchor="ctr"/>
          <a:lstStyle/>
          <a:p>
            <a:r>
              <a:rPr lang="en-CA" dirty="0"/>
              <a:t>“Sonic Boom” of light</a:t>
            </a:r>
          </a:p>
          <a:p>
            <a:endParaRPr lang="en-CA" dirty="0"/>
          </a:p>
          <a:p>
            <a:r>
              <a:rPr lang="en-CA" dirty="0"/>
              <a:t>Particle must be traveling faster than the speed of light in the medium</a:t>
            </a:r>
          </a:p>
          <a:p>
            <a:endParaRPr lang="en-CA" dirty="0"/>
          </a:p>
          <a:p>
            <a:r>
              <a:rPr lang="en-CA" dirty="0"/>
              <a:t>Light is emitted only at angle </a:t>
            </a:r>
            <a:r>
              <a:rPr lang="en-CA" dirty="0" err="1"/>
              <a:t>θ</a:t>
            </a:r>
            <a:r>
              <a:rPr lang="en-CA" baseline="-25000" dirty="0" err="1"/>
              <a:t>c</a:t>
            </a:r>
            <a:endParaRPr lang="en-CA" baseline="-25000" dirty="0"/>
          </a:p>
          <a:p>
            <a:endParaRPr lang="en-CA" dirty="0"/>
          </a:p>
          <a:p>
            <a:r>
              <a:rPr lang="en-CA" dirty="0"/>
              <a:t>Extremely weak source of light</a:t>
            </a:r>
          </a:p>
        </p:txBody>
      </p:sp>
      <p:pic>
        <p:nvPicPr>
          <p:cNvPr id="5" name="Picture 4" descr="A view from the top of a room&#10;&#10;Description automatically generated">
            <a:extLst>
              <a:ext uri="{FF2B5EF4-FFF2-40B4-BE49-F238E27FC236}">
                <a16:creationId xmlns:a16="http://schemas.microsoft.com/office/drawing/2014/main" id="{0181E113-4F1B-50ED-8952-2DC1FE926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170" y="787400"/>
            <a:ext cx="4686300" cy="570547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449E0-86E3-0457-13FB-C29B01A1D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3103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F01D8-2C2E-19B8-F272-6B27759D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Electrons and Positrons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7BDE8D-D32A-AB99-6572-DE0C08958D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Collisional Energy losses through matter</a:t>
                </a:r>
              </a:p>
              <a:p>
                <a:pPr marL="0" indent="0">
                  <a:buNone/>
                </a:pPr>
                <a:r>
                  <a:rPr lang="en-US" dirty="0"/>
                  <a:t>Due to small mass, Bremsstrahlung is not negligeable and can become dominant at high energies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𝑑𝐸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𝑑𝐸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𝑏𝑟𝑒𝑚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𝑑𝐸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𝑐𝑜𝑙𝑙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7BDE8D-D32A-AB99-6572-DE0C08958D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0D8646B-BCE0-97EE-3ACF-E7D797B33399}"/>
              </a:ext>
            </a:extLst>
          </p:cNvPr>
          <p:cNvCxnSpPr/>
          <p:nvPr/>
        </p:nvCxnSpPr>
        <p:spPr>
          <a:xfrm flipH="1" flipV="1">
            <a:off x="8017099" y="4623515"/>
            <a:ext cx="669701" cy="9852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07C74D2-F9A3-2C8C-DF5C-BE6027952793}"/>
              </a:ext>
            </a:extLst>
          </p:cNvPr>
          <p:cNvSpPr txBox="1"/>
          <p:nvPr/>
        </p:nvSpPr>
        <p:spPr>
          <a:xfrm>
            <a:off x="8641724" y="5731099"/>
            <a:ext cx="3147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Modified Bethe-Block formula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E7FDF6-C3C3-2332-E964-C7C1219B5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4" y="3813787"/>
            <a:ext cx="3496163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54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8ED03-1990-1E12-AF08-B42EFCC04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length: distance at which e- energy is divided by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4E32DD-F563-7A9E-4D6A-44C02E3A8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952" y="2455973"/>
            <a:ext cx="4394055" cy="357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92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995CB-F3BC-4D3B-AA09-E6936A2C8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Photons (X-rays and </a:t>
            </a:r>
            <a:r>
              <a:rPr lang="el-GR" dirty="0"/>
              <a:t>ϒ</a:t>
            </a:r>
            <a:r>
              <a:rPr lang="en-US" dirty="0"/>
              <a:t>-rays)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53947D-0EB3-F9F2-5ECB-73A4BA83BA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 anchor="ctr"/>
              <a:lstStyle/>
              <a:p>
                <a:pPr marL="0" indent="0">
                  <a:buNone/>
                </a:pPr>
                <a:r>
                  <a:rPr lang="en-US" dirty="0"/>
                  <a:t>Main interactions:</a:t>
                </a:r>
              </a:p>
              <a:p>
                <a:r>
                  <a:rPr lang="en-US" dirty="0"/>
                  <a:t>Photoelectric effect</a:t>
                </a:r>
              </a:p>
              <a:p>
                <a:r>
                  <a:rPr lang="en-US" dirty="0"/>
                  <a:t>Compton scattering</a:t>
                </a:r>
              </a:p>
              <a:p>
                <a:r>
                  <a:rPr lang="en-US" dirty="0"/>
                  <a:t>Pair production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 beam of photon is not degraded by passing through matter, but attenuated in intensity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</a:t>
                </a:r>
                <a:r>
                  <a:rPr lang="el-GR" dirty="0"/>
                  <a:t>μ</a:t>
                </a:r>
                <a:r>
                  <a:rPr lang="en-US" dirty="0"/>
                  <a:t> the absorption coefficient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53947D-0EB3-F9F2-5ECB-73A4BA83BA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1511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56C8B-2CED-4445-9109-9C9190DD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Photoelectric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E0B93-478B-45EC-8911-162BC3130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92910" cy="4351338"/>
          </a:xfrm>
        </p:spPr>
        <p:txBody>
          <a:bodyPr/>
          <a:lstStyle/>
          <a:p>
            <a:r>
              <a:rPr lang="en-CA" dirty="0"/>
              <a:t>Photon is absorbed by atom, electron is released</a:t>
            </a:r>
          </a:p>
          <a:p>
            <a:endParaRPr lang="en-CA" dirty="0"/>
          </a:p>
          <a:p>
            <a:r>
              <a:rPr lang="en-CA" dirty="0"/>
              <a:t>Electron has energy equal to photon energy – atomic binding energy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3E01C9-7BB2-4209-B39E-E08C5031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24</a:t>
            </a:fld>
            <a:endParaRPr lang="en-CA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B2A223-3672-6300-0E69-635444C2DDF6}"/>
              </a:ext>
            </a:extLst>
          </p:cNvPr>
          <p:cNvGrpSpPr/>
          <p:nvPr/>
        </p:nvGrpSpPr>
        <p:grpSpPr>
          <a:xfrm>
            <a:off x="7430713" y="1764531"/>
            <a:ext cx="2791215" cy="3341374"/>
            <a:chOff x="7430713" y="1764531"/>
            <a:chExt cx="2791215" cy="334137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C2D4ECB-2217-8227-DA86-9C1661E4D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30713" y="1764531"/>
              <a:ext cx="2791215" cy="301984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B883FCC-9E3C-551C-C534-F1ED2D06B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9345" y="4858220"/>
              <a:ext cx="2562583" cy="247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1373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7786-1B8C-45CC-8A67-A9D4CA07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Compton Scattering</a:t>
            </a:r>
          </a:p>
        </p:txBody>
      </p:sp>
      <p:pic>
        <p:nvPicPr>
          <p:cNvPr id="5" name="Content Placeholder 4" descr="Diagram, histogram&#10;&#10;Description automatically generated">
            <a:extLst>
              <a:ext uri="{FF2B5EF4-FFF2-40B4-BE49-F238E27FC236}">
                <a16:creationId xmlns:a16="http://schemas.microsoft.com/office/drawing/2014/main" id="{48E4885D-B9D1-48C6-BCB7-6C3F7BD7D2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89" y="1690688"/>
            <a:ext cx="3936112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97BE07-7A76-43A4-8566-91EEDD5A4594}"/>
              </a:ext>
            </a:extLst>
          </p:cNvPr>
          <p:cNvSpPr txBox="1"/>
          <p:nvPr/>
        </p:nvSpPr>
        <p:spPr>
          <a:xfrm>
            <a:off x="1527350" y="6136558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Electron Energy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7F390-E92A-4A87-86ED-5362C4C41D52}"/>
              </a:ext>
            </a:extLst>
          </p:cNvPr>
          <p:cNvCxnSpPr/>
          <p:nvPr/>
        </p:nvCxnSpPr>
        <p:spPr>
          <a:xfrm>
            <a:off x="3925446" y="4742200"/>
            <a:ext cx="0" cy="1145512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C4887F-4952-4A64-8E84-B28F0E4215EE}"/>
              </a:ext>
            </a:extLst>
          </p:cNvPr>
          <p:cNvCxnSpPr>
            <a:cxnSpLocks/>
          </p:cNvCxnSpPr>
          <p:nvPr/>
        </p:nvCxnSpPr>
        <p:spPr>
          <a:xfrm>
            <a:off x="2155630" y="4167223"/>
            <a:ext cx="30144" cy="161084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29AB6B-54CD-455A-8375-B9F6CE76F15C}"/>
              </a:ext>
            </a:extLst>
          </p:cNvPr>
          <p:cNvCxnSpPr>
            <a:cxnSpLocks/>
          </p:cNvCxnSpPr>
          <p:nvPr/>
        </p:nvCxnSpPr>
        <p:spPr>
          <a:xfrm>
            <a:off x="1401672" y="1890211"/>
            <a:ext cx="0" cy="3930889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7B4B52B-4729-52C1-7F42-8F6562FA7E8F}"/>
              </a:ext>
            </a:extLst>
          </p:cNvPr>
          <p:cNvSpPr txBox="1">
            <a:spLocks/>
          </p:cNvSpPr>
          <p:nvPr/>
        </p:nvSpPr>
        <p:spPr>
          <a:xfrm>
            <a:off x="4828312" y="1426726"/>
            <a:ext cx="70588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Photon bounces off an electron like billiard balls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Exit direction of photon determines energy of photon and electron.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99775E-CE96-98E8-5491-025CD3CE1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25</a:t>
            </a:fld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03AED7-EC99-3F94-D0BE-C1DE4D819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848" y="2048216"/>
            <a:ext cx="2133898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23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F6257-3AF8-4821-BC65-63AB82A18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Pair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E2C3-304E-446F-BADB-120900876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Incident photon converts into an electron-positron pair</a:t>
            </a:r>
          </a:p>
          <a:p>
            <a:r>
              <a:rPr lang="en-CA" dirty="0"/>
              <a:t>Only possible in the presence of matter to conserve momentum</a:t>
            </a:r>
          </a:p>
          <a:p>
            <a:r>
              <a:rPr lang="en-CA" dirty="0"/>
              <a:t>Only possible if gamma ray energy is &gt; 1 MeV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Positron will quickly annihilate with an electron, producing 2 gamma rays with 511 keV each</a:t>
            </a:r>
          </a:p>
        </p:txBody>
      </p:sp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730DBA7D-2803-4E84-9787-B9D6C0F7D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94" y="1477762"/>
            <a:ext cx="5114925" cy="4029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712D4-D82F-63EF-3023-F196C26B9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1536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E45C012C-9C30-4819-8659-F2899CD25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03" y="1808702"/>
            <a:ext cx="5295849" cy="413489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984A71F-BF56-4DD5-A3B2-5F15A2C40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Photon Attenuation</a:t>
            </a:r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6CDD23ED-36BE-4C2A-8465-769CC78CA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905" y="1808702"/>
            <a:ext cx="5295849" cy="4134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3B9B35-7C09-4667-BC3A-DBD1889CF2BD}"/>
              </a:ext>
            </a:extLst>
          </p:cNvPr>
          <p:cNvSpPr txBox="1"/>
          <p:nvPr/>
        </p:nvSpPr>
        <p:spPr>
          <a:xfrm>
            <a:off x="311604" y="6089301"/>
            <a:ext cx="5144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At 1 MeV, gamma rays are attenuated by 1/e at 1.9 cm in copper.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D838F4-8921-4F51-BBF5-F70BED57B0ED}"/>
              </a:ext>
            </a:extLst>
          </p:cNvPr>
          <p:cNvSpPr txBox="1"/>
          <p:nvPr/>
        </p:nvSpPr>
        <p:spPr>
          <a:xfrm>
            <a:off x="6400905" y="6089301"/>
            <a:ext cx="5144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At 1 MeV, gamma rays are attenuated by 1/e at 1.2 cm in lead.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246B14-569D-2656-20F1-40CF46808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5027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3" y="566048"/>
            <a:ext cx="7894238" cy="5349649"/>
          </a:xfrm>
        </p:spPr>
      </p:pic>
      <p:sp>
        <p:nvSpPr>
          <p:cNvPr id="9" name="Freeform 8"/>
          <p:cNvSpPr/>
          <p:nvPr/>
        </p:nvSpPr>
        <p:spPr>
          <a:xfrm>
            <a:off x="3866608" y="3168583"/>
            <a:ext cx="4127862" cy="500960"/>
          </a:xfrm>
          <a:custGeom>
            <a:avLst/>
            <a:gdLst>
              <a:gd name="connsiteX0" fmla="*/ 4885509 w 4885509"/>
              <a:gd name="connsiteY0" fmla="*/ 482059 h 877177"/>
              <a:gd name="connsiteX1" fmla="*/ 4572000 w 4885509"/>
              <a:gd name="connsiteY1" fmla="*/ 630105 h 877177"/>
              <a:gd name="connsiteX2" fmla="*/ 4110446 w 4885509"/>
              <a:gd name="connsiteY2" fmla="*/ 769442 h 877177"/>
              <a:gd name="connsiteX3" fmla="*/ 3631474 w 4885509"/>
              <a:gd name="connsiteY3" fmla="*/ 856527 h 877177"/>
              <a:gd name="connsiteX4" fmla="*/ 3135086 w 4885509"/>
              <a:gd name="connsiteY4" fmla="*/ 865236 h 877177"/>
              <a:gd name="connsiteX5" fmla="*/ 2360023 w 4885509"/>
              <a:gd name="connsiteY5" fmla="*/ 865236 h 877177"/>
              <a:gd name="connsiteX6" fmla="*/ 1428206 w 4885509"/>
              <a:gd name="connsiteY6" fmla="*/ 708482 h 877177"/>
              <a:gd name="connsiteX7" fmla="*/ 818606 w 4885509"/>
              <a:gd name="connsiteY7" fmla="*/ 377556 h 877177"/>
              <a:gd name="connsiteX8" fmla="*/ 0 w 4885509"/>
              <a:gd name="connsiteY8" fmla="*/ 3087 h 877177"/>
              <a:gd name="connsiteX0" fmla="*/ 4284617 w 4284617"/>
              <a:gd name="connsiteY0" fmla="*/ 166786 h 561904"/>
              <a:gd name="connsiteX1" fmla="*/ 3971108 w 4284617"/>
              <a:gd name="connsiteY1" fmla="*/ 314832 h 561904"/>
              <a:gd name="connsiteX2" fmla="*/ 3509554 w 4284617"/>
              <a:gd name="connsiteY2" fmla="*/ 454169 h 561904"/>
              <a:gd name="connsiteX3" fmla="*/ 3030582 w 4284617"/>
              <a:gd name="connsiteY3" fmla="*/ 541254 h 561904"/>
              <a:gd name="connsiteX4" fmla="*/ 2534194 w 4284617"/>
              <a:gd name="connsiteY4" fmla="*/ 549963 h 561904"/>
              <a:gd name="connsiteX5" fmla="*/ 1759131 w 4284617"/>
              <a:gd name="connsiteY5" fmla="*/ 549963 h 561904"/>
              <a:gd name="connsiteX6" fmla="*/ 827314 w 4284617"/>
              <a:gd name="connsiteY6" fmla="*/ 393209 h 561904"/>
              <a:gd name="connsiteX7" fmla="*/ 217714 w 4284617"/>
              <a:gd name="connsiteY7" fmla="*/ 62283 h 561904"/>
              <a:gd name="connsiteX8" fmla="*/ 0 w 4284617"/>
              <a:gd name="connsiteY8" fmla="*/ 18739 h 561904"/>
              <a:gd name="connsiteX0" fmla="*/ 4284617 w 4284617"/>
              <a:gd name="connsiteY0" fmla="*/ 155063 h 550181"/>
              <a:gd name="connsiteX1" fmla="*/ 3971108 w 4284617"/>
              <a:gd name="connsiteY1" fmla="*/ 303109 h 550181"/>
              <a:gd name="connsiteX2" fmla="*/ 3509554 w 4284617"/>
              <a:gd name="connsiteY2" fmla="*/ 442446 h 550181"/>
              <a:gd name="connsiteX3" fmla="*/ 3030582 w 4284617"/>
              <a:gd name="connsiteY3" fmla="*/ 529531 h 550181"/>
              <a:gd name="connsiteX4" fmla="*/ 2534194 w 4284617"/>
              <a:gd name="connsiteY4" fmla="*/ 538240 h 550181"/>
              <a:gd name="connsiteX5" fmla="*/ 1759131 w 4284617"/>
              <a:gd name="connsiteY5" fmla="*/ 538240 h 550181"/>
              <a:gd name="connsiteX6" fmla="*/ 827314 w 4284617"/>
              <a:gd name="connsiteY6" fmla="*/ 381486 h 550181"/>
              <a:gd name="connsiteX7" fmla="*/ 348342 w 4284617"/>
              <a:gd name="connsiteY7" fmla="*/ 146355 h 550181"/>
              <a:gd name="connsiteX8" fmla="*/ 0 w 4284617"/>
              <a:gd name="connsiteY8" fmla="*/ 7016 h 550181"/>
              <a:gd name="connsiteX0" fmla="*/ 4127862 w 4127862"/>
              <a:gd name="connsiteY0" fmla="*/ 155063 h 550181"/>
              <a:gd name="connsiteX1" fmla="*/ 3814353 w 4127862"/>
              <a:gd name="connsiteY1" fmla="*/ 303109 h 550181"/>
              <a:gd name="connsiteX2" fmla="*/ 3352799 w 4127862"/>
              <a:gd name="connsiteY2" fmla="*/ 442446 h 550181"/>
              <a:gd name="connsiteX3" fmla="*/ 2873827 w 4127862"/>
              <a:gd name="connsiteY3" fmla="*/ 529531 h 550181"/>
              <a:gd name="connsiteX4" fmla="*/ 2377439 w 4127862"/>
              <a:gd name="connsiteY4" fmla="*/ 538240 h 550181"/>
              <a:gd name="connsiteX5" fmla="*/ 1602376 w 4127862"/>
              <a:gd name="connsiteY5" fmla="*/ 538240 h 550181"/>
              <a:gd name="connsiteX6" fmla="*/ 670559 w 4127862"/>
              <a:gd name="connsiteY6" fmla="*/ 381486 h 550181"/>
              <a:gd name="connsiteX7" fmla="*/ 191587 w 4127862"/>
              <a:gd name="connsiteY7" fmla="*/ 146355 h 550181"/>
              <a:gd name="connsiteX8" fmla="*/ 0 w 4127862"/>
              <a:gd name="connsiteY8" fmla="*/ 7016 h 550181"/>
              <a:gd name="connsiteX0" fmla="*/ 4127862 w 4127862"/>
              <a:gd name="connsiteY0" fmla="*/ 105842 h 500960"/>
              <a:gd name="connsiteX1" fmla="*/ 3814353 w 4127862"/>
              <a:gd name="connsiteY1" fmla="*/ 253888 h 500960"/>
              <a:gd name="connsiteX2" fmla="*/ 3352799 w 4127862"/>
              <a:gd name="connsiteY2" fmla="*/ 393225 h 500960"/>
              <a:gd name="connsiteX3" fmla="*/ 2873827 w 4127862"/>
              <a:gd name="connsiteY3" fmla="*/ 480310 h 500960"/>
              <a:gd name="connsiteX4" fmla="*/ 2377439 w 4127862"/>
              <a:gd name="connsiteY4" fmla="*/ 489019 h 500960"/>
              <a:gd name="connsiteX5" fmla="*/ 1602376 w 4127862"/>
              <a:gd name="connsiteY5" fmla="*/ 489019 h 500960"/>
              <a:gd name="connsiteX6" fmla="*/ 670559 w 4127862"/>
              <a:gd name="connsiteY6" fmla="*/ 332265 h 500960"/>
              <a:gd name="connsiteX7" fmla="*/ 191587 w 4127862"/>
              <a:gd name="connsiteY7" fmla="*/ 97134 h 500960"/>
              <a:gd name="connsiteX8" fmla="*/ 0 w 4127862"/>
              <a:gd name="connsiteY8" fmla="*/ 10046 h 50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7862" h="500960">
                <a:moveTo>
                  <a:pt x="4127862" y="105842"/>
                </a:moveTo>
                <a:cubicBezTo>
                  <a:pt x="4035696" y="155916"/>
                  <a:pt x="3943530" y="205991"/>
                  <a:pt x="3814353" y="253888"/>
                </a:cubicBezTo>
                <a:cubicBezTo>
                  <a:pt x="3685176" y="301785"/>
                  <a:pt x="3509553" y="355488"/>
                  <a:pt x="3352799" y="393225"/>
                </a:cubicBezTo>
                <a:cubicBezTo>
                  <a:pt x="3196045" y="430962"/>
                  <a:pt x="3036387" y="464344"/>
                  <a:pt x="2873827" y="480310"/>
                </a:cubicBezTo>
                <a:cubicBezTo>
                  <a:pt x="2711267" y="496276"/>
                  <a:pt x="2377439" y="489019"/>
                  <a:pt x="2377439" y="489019"/>
                </a:cubicBezTo>
                <a:cubicBezTo>
                  <a:pt x="2165530" y="490471"/>
                  <a:pt x="1886856" y="515145"/>
                  <a:pt x="1602376" y="489019"/>
                </a:cubicBezTo>
                <a:cubicBezTo>
                  <a:pt x="1317896" y="462893"/>
                  <a:pt x="905690" y="397579"/>
                  <a:pt x="670559" y="332265"/>
                </a:cubicBezTo>
                <a:cubicBezTo>
                  <a:pt x="435428" y="266951"/>
                  <a:pt x="303347" y="150837"/>
                  <a:pt x="191587" y="97134"/>
                </a:cubicBezTo>
                <a:cubicBezTo>
                  <a:pt x="79827" y="43431"/>
                  <a:pt x="104503" y="-26240"/>
                  <a:pt x="0" y="10046"/>
                </a:cubicBezTo>
              </a:path>
            </a:pathLst>
          </a:custGeom>
          <a:noFill/>
          <a:ln w="104775">
            <a:solidFill>
              <a:srgbClr val="00B050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5547360" y="3910150"/>
            <a:ext cx="112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00B050"/>
                </a:solidFill>
              </a:rPr>
              <a:t>Compton Scattering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3863" y="2401950"/>
            <a:ext cx="1319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Escape Peak (E – 0.511)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9649" y="2004648"/>
            <a:ext cx="1319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Double Escape Peak (E – 1.022)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68997" y="1347702"/>
            <a:ext cx="1319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Annihilation Peak (0.511)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06194" y="1160834"/>
            <a:ext cx="154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Photoelectric Peak (E)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1487" y="4107632"/>
            <a:ext cx="1123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Multiple Compton Scattering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406537" y="2867831"/>
            <a:ext cx="391886" cy="4414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059681" y="2290925"/>
            <a:ext cx="435807" cy="10183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733212" y="3891196"/>
            <a:ext cx="455739" cy="2120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932024" y="2998289"/>
            <a:ext cx="174171" cy="2425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8458201" y="1483998"/>
            <a:ext cx="389708" cy="1024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60618" y="6122127"/>
            <a:ext cx="5798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Line widths are usually set by the resolution of the detector. </a:t>
            </a:r>
          </a:p>
          <a:p>
            <a:r>
              <a:rPr lang="en-CA" dirty="0"/>
              <a:t>Germanium detectors have resolutions of 1 to 3 </a:t>
            </a:r>
            <a:r>
              <a:rPr lang="en-CA" dirty="0" err="1"/>
              <a:t>keV</a:t>
            </a:r>
            <a:r>
              <a:rPr lang="en-CA" dirty="0"/>
              <a:t>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92F7DD-C712-FA4C-0260-4192DCB3C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181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91F8C-ED09-D31D-A642-C7E8DC9D0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Muons (and anti-muon)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BD01F-4C62-0B59-0D2E-F333DEB2B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CA" dirty="0"/>
              <a:t>Same charge as electron, 206 times more massive</a:t>
            </a:r>
          </a:p>
          <a:p>
            <a:r>
              <a:rPr lang="en-CA" dirty="0"/>
              <a:t>Unstable: half-life ~1.5</a:t>
            </a:r>
            <a:r>
              <a:rPr lang="el-GR" dirty="0"/>
              <a:t>μ</a:t>
            </a:r>
            <a:r>
              <a:rPr lang="en-CA" dirty="0"/>
              <a:t>s</a:t>
            </a:r>
          </a:p>
          <a:p>
            <a:r>
              <a:rPr lang="en-CA" dirty="0"/>
              <a:t>Deeply penetrating (hence the depth of SNOLAB)</a:t>
            </a:r>
          </a:p>
          <a:p>
            <a:r>
              <a:rPr lang="en-CA" dirty="0"/>
              <a:t>Created in accelerator or when high energy particles interact with atmosphere (“shower”)</a:t>
            </a:r>
          </a:p>
          <a:p>
            <a:endParaRPr lang="en-CA" dirty="0"/>
          </a:p>
          <a:p>
            <a:r>
              <a:rPr lang="en-US" dirty="0"/>
              <a:t>Nuclear reactions will create radioactive elements and neutrons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FF46D-D714-EDA6-969E-24FEE434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6117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C375-D7D1-0E78-5F19-D37AB7E63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A6FB7-87D4-742E-93A7-0B13FC01A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 charge!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Energy transfer through atomic collisions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 dirty="0">
                <a:sym typeface="Wingdings" panose="05000000000000000000" pitchFamily="2" charset="2"/>
              </a:rPr>
              <a:t>Max energy transfer to with light nuclei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 dirty="0">
                <a:sym typeface="Wingdings" panose="05000000000000000000" pitchFamily="2" charset="2"/>
              </a:rPr>
              <a:t>Best shielding with H-rich material</a:t>
            </a:r>
          </a:p>
          <a:p>
            <a:pPr>
              <a:buFont typeface="Wingdings" panose="05000000000000000000" pitchFamily="2" charset="2"/>
              <a:buChar char="è"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Decays or get absorbs, producing </a:t>
            </a:r>
            <a:r>
              <a:rPr lang="el-GR" dirty="0"/>
              <a:t>ϒ</a:t>
            </a:r>
            <a:r>
              <a:rPr lang="en-US" dirty="0"/>
              <a:t>-rays</a:t>
            </a:r>
          </a:p>
        </p:txBody>
      </p:sp>
    </p:spTree>
    <p:extLst>
      <p:ext uri="{BB962C8B-B14F-4D97-AF65-F5344CB8AC3E}">
        <p14:creationId xmlns:p14="http://schemas.microsoft.com/office/powerpoint/2010/main" val="2862441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D421-0318-42C9-83F6-FC115E5D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Common Interactions at SNOLAB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CE47A-40CE-4CE8-9C47-BF1B12BC5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267"/>
            <a:ext cx="10515600" cy="4741334"/>
          </a:xfrm>
        </p:spPr>
        <p:txBody>
          <a:bodyPr numCol="2">
            <a:noAutofit/>
          </a:bodyPr>
          <a:lstStyle/>
          <a:p>
            <a:r>
              <a:rPr lang="en-CA" sz="1800" dirty="0"/>
              <a:t>Comic Ray muons</a:t>
            </a:r>
          </a:p>
          <a:p>
            <a:pPr lvl="1"/>
            <a:r>
              <a:rPr lang="en-CA" sz="1800" dirty="0"/>
              <a:t>Produced in the atmosphere by cosmic rays (extremely energetic protons)</a:t>
            </a:r>
          </a:p>
          <a:p>
            <a:pPr lvl="1"/>
            <a:r>
              <a:rPr lang="en-CA" sz="1800" dirty="0"/>
              <a:t>Travel through the detectors</a:t>
            </a:r>
          </a:p>
          <a:p>
            <a:pPr lvl="1"/>
            <a:r>
              <a:rPr lang="en-CA" sz="1800" dirty="0"/>
              <a:t>Deposit tons of energy</a:t>
            </a:r>
          </a:p>
          <a:p>
            <a:pPr lvl="1"/>
            <a:r>
              <a:rPr lang="en-CA" sz="1800" dirty="0"/>
              <a:t>Can break up nuclei (spallation) which releases neutrons, and can activate other materials</a:t>
            </a:r>
          </a:p>
          <a:p>
            <a:r>
              <a:rPr lang="en-CA" sz="1800" dirty="0"/>
              <a:t>Alpha Decays</a:t>
            </a:r>
          </a:p>
          <a:p>
            <a:pPr lvl="1"/>
            <a:r>
              <a:rPr lang="en-CA" sz="1800" dirty="0"/>
              <a:t>Nuclear decay that releases a helium-4 nucleus</a:t>
            </a:r>
          </a:p>
          <a:p>
            <a:pPr lvl="1"/>
            <a:r>
              <a:rPr lang="en-CA" sz="1800" dirty="0"/>
              <a:t>Very energetic</a:t>
            </a:r>
          </a:p>
          <a:p>
            <a:pPr lvl="1"/>
            <a:r>
              <a:rPr lang="en-CA" sz="1800" dirty="0"/>
              <a:t>Very short-ranged (mm in material)</a:t>
            </a:r>
          </a:p>
          <a:p>
            <a:r>
              <a:rPr lang="en-CA" sz="1800" dirty="0"/>
              <a:t>Beta Decays</a:t>
            </a:r>
          </a:p>
          <a:p>
            <a:pPr lvl="1"/>
            <a:r>
              <a:rPr lang="en-CA" sz="1800" dirty="0"/>
              <a:t>Nuclear decay that releases an electron or positron (and neutrino)</a:t>
            </a:r>
          </a:p>
          <a:p>
            <a:pPr lvl="1"/>
            <a:r>
              <a:rPr lang="en-CA" sz="1800" dirty="0"/>
              <a:t>Range of around 10 mm </a:t>
            </a:r>
          </a:p>
          <a:p>
            <a:r>
              <a:rPr lang="en-CA" sz="1800" dirty="0"/>
              <a:t>Gamma Decays</a:t>
            </a:r>
          </a:p>
          <a:p>
            <a:pPr lvl="1"/>
            <a:r>
              <a:rPr lang="en-CA" sz="1800" dirty="0"/>
              <a:t>De-excitation of a nucleus after another decay</a:t>
            </a:r>
          </a:p>
          <a:p>
            <a:pPr lvl="1"/>
            <a:r>
              <a:rPr lang="en-CA" sz="1800" dirty="0"/>
              <a:t>Highly penetrating</a:t>
            </a:r>
          </a:p>
          <a:p>
            <a:r>
              <a:rPr lang="en-CA" sz="1800" dirty="0"/>
              <a:t>Neutrons</a:t>
            </a:r>
          </a:p>
          <a:p>
            <a:pPr lvl="1"/>
            <a:r>
              <a:rPr lang="en-CA" sz="1800" dirty="0"/>
              <a:t>Very rarely released </a:t>
            </a:r>
          </a:p>
          <a:p>
            <a:pPr lvl="2"/>
            <a:r>
              <a:rPr lang="en-CA" sz="1800" dirty="0"/>
              <a:t> fission decays</a:t>
            </a:r>
          </a:p>
          <a:p>
            <a:pPr lvl="2"/>
            <a:r>
              <a:rPr lang="en-CA" sz="1800" dirty="0"/>
              <a:t>spallation</a:t>
            </a:r>
          </a:p>
          <a:p>
            <a:pPr lvl="2"/>
            <a:r>
              <a:rPr lang="en-CA" sz="1800" dirty="0"/>
              <a:t>alpha particle interactions</a:t>
            </a:r>
          </a:p>
          <a:p>
            <a:pPr lvl="1"/>
            <a:r>
              <a:rPr lang="en-CA" sz="1800" dirty="0"/>
              <a:t>Highly penetrating</a:t>
            </a:r>
          </a:p>
          <a:p>
            <a:pPr lvl="1"/>
            <a:r>
              <a:rPr lang="en-CA" sz="1800" dirty="0"/>
              <a:t>Detected as either nuclear recoil or capture on another nucleus</a:t>
            </a:r>
          </a:p>
          <a:p>
            <a:endParaRPr lang="en-CA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D1917-5789-520A-D255-0074C632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67A0-D94B-40B4-B2FD-1B1AB11E61F8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1811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F7C90-8C22-547F-7079-5C0F07979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Gas detectors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5B882-9512-ADCF-EA2F-3D347D927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92" y="3723267"/>
            <a:ext cx="8332631" cy="26710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Charge amplification by avalanche, readout on the wire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Proportional Mode: signal proportional to ionization,</a:t>
            </a:r>
          </a:p>
          <a:p>
            <a:pPr marL="0" indent="0">
              <a:buNone/>
            </a:pPr>
            <a:r>
              <a:rPr lang="en-US" dirty="0"/>
              <a:t>Limited Proportional Mode: strong photoemission,</a:t>
            </a:r>
          </a:p>
          <a:p>
            <a:pPr marL="0" indent="0">
              <a:buNone/>
            </a:pPr>
            <a:r>
              <a:rPr lang="en-US" dirty="0"/>
              <a:t>Geiger-Muller Mode: massive photoemission, discharge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557D82-A074-6F1A-60C4-824BDA891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000" y="1302191"/>
            <a:ext cx="3924020" cy="442581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D0EE083-0C1D-DB4F-7335-8C0FD592B7EE}"/>
              </a:ext>
            </a:extLst>
          </p:cNvPr>
          <p:cNvGrpSpPr/>
          <p:nvPr/>
        </p:nvGrpSpPr>
        <p:grpSpPr>
          <a:xfrm>
            <a:off x="283656" y="1454283"/>
            <a:ext cx="4644980" cy="2188108"/>
            <a:chOff x="959796" y="2295598"/>
            <a:chExt cx="4252467" cy="20032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40E17AF-B89D-C470-1415-6AE35FE7EC82}"/>
                </a:ext>
              </a:extLst>
            </p:cNvPr>
            <p:cNvSpPr/>
            <p:nvPr/>
          </p:nvSpPr>
          <p:spPr>
            <a:xfrm>
              <a:off x="1073286" y="2362296"/>
              <a:ext cx="1063558" cy="1757464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E51F91-937C-2BF7-F794-B314DC43DC70}"/>
                </a:ext>
              </a:extLst>
            </p:cNvPr>
            <p:cNvSpPr/>
            <p:nvPr/>
          </p:nvSpPr>
          <p:spPr>
            <a:xfrm>
              <a:off x="1605065" y="2362296"/>
              <a:ext cx="2149812" cy="1757464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E682759-F187-EC18-CFE1-DEA68030E257}"/>
                </a:ext>
              </a:extLst>
            </p:cNvPr>
            <p:cNvSpPr/>
            <p:nvPr/>
          </p:nvSpPr>
          <p:spPr>
            <a:xfrm>
              <a:off x="3223098" y="2362296"/>
              <a:ext cx="1063558" cy="1757464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86161DC-5590-B5A5-18A6-CD7CCAC1205C}"/>
                </a:ext>
              </a:extLst>
            </p:cNvPr>
            <p:cNvCxnSpPr>
              <a:cxnSpLocks/>
            </p:cNvCxnSpPr>
            <p:nvPr/>
          </p:nvCxnSpPr>
          <p:spPr>
            <a:xfrm>
              <a:off x="959796" y="3229582"/>
              <a:ext cx="3404680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8EC171-10C4-BD5C-903B-97333CAC9D88}"/>
                </a:ext>
              </a:extLst>
            </p:cNvPr>
            <p:cNvSpPr txBox="1"/>
            <p:nvPr/>
          </p:nvSpPr>
          <p:spPr>
            <a:xfrm>
              <a:off x="4442306" y="3048002"/>
              <a:ext cx="537415" cy="479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/>
                <a:t>+V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77BF902-4A4C-B8D9-2CF5-1EBD696002A8}"/>
                </a:ext>
              </a:extLst>
            </p:cNvPr>
            <p:cNvGrpSpPr/>
            <p:nvPr/>
          </p:nvGrpSpPr>
          <p:grpSpPr>
            <a:xfrm>
              <a:off x="1627214" y="4119760"/>
              <a:ext cx="152400" cy="179042"/>
              <a:chOff x="1627214" y="4119760"/>
              <a:chExt cx="152400" cy="179042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CBA8FED-5F22-68BC-96D9-0F4E343C91A6}"/>
                  </a:ext>
                </a:extLst>
              </p:cNvPr>
              <p:cNvCxnSpPr/>
              <p:nvPr/>
            </p:nvCxnSpPr>
            <p:spPr>
              <a:xfrm>
                <a:off x="1703414" y="4119760"/>
                <a:ext cx="0" cy="125013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C94FEA3-5018-C117-3402-79926E8F96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27214" y="4247831"/>
                <a:ext cx="152400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64F957D-C9D1-BF2B-E7C8-DFF2B8A09E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63405" y="4274846"/>
                <a:ext cx="76710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5C2E4C6-C96C-6A85-235A-A73538C455B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84299" y="4298802"/>
                <a:ext cx="4357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22240DF-6051-E648-B4F3-9F1C3802DE0A}"/>
                </a:ext>
              </a:extLst>
            </p:cNvPr>
            <p:cNvCxnSpPr/>
            <p:nvPr/>
          </p:nvCxnSpPr>
          <p:spPr>
            <a:xfrm flipH="1">
              <a:off x="3754877" y="2455730"/>
              <a:ext cx="226892" cy="7738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60F0077-5F0E-7128-2424-3D75DA113F29}"/>
                    </a:ext>
                  </a:extLst>
                </p:cNvPr>
                <p:cNvSpPr txBox="1"/>
                <p:nvPr/>
              </p:nvSpPr>
              <p:spPr>
                <a:xfrm>
                  <a:off x="4014922" y="2295598"/>
                  <a:ext cx="1197341" cy="4790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~1/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60F0077-5F0E-7128-2424-3D75DA113F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4922" y="2295598"/>
                  <a:ext cx="1197341" cy="47900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8F3A621C-6859-F5EA-45DB-07512D027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123" y="1101144"/>
            <a:ext cx="3723148" cy="208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57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FA2A-C635-7C3E-4FB2-A89E4AF61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detectors: Cherenkov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0348C-4FE3-F5F0-AB23-B88600E2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1539040"/>
            <a:ext cx="10712450" cy="4645663"/>
          </a:xfrm>
        </p:spPr>
        <p:txBody>
          <a:bodyPr anchor="t"/>
          <a:lstStyle/>
          <a:p>
            <a:pPr marL="0" indent="0" algn="ctr">
              <a:buNone/>
            </a:pPr>
            <a:r>
              <a:rPr lang="en-US"/>
              <a:t>Light emitted by particles travelling at a speed higher than the speed of light </a:t>
            </a:r>
            <a:r>
              <a:rPr lang="en-US" u="sng"/>
              <a:t>in the material.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7A51D-AB6B-F1E1-C857-B5BA09BA7C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050" y="2621695"/>
            <a:ext cx="5388593" cy="42363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8858BE-805E-A7CF-30DF-01DB7D209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2759" y="2621695"/>
            <a:ext cx="4448192" cy="404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82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6E42F-00BD-0BBC-5996-39936506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detectors: scintillators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B97DE-D098-BB54-8BAC-10BF177FF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18634" cy="4351338"/>
          </a:xfrm>
        </p:spPr>
        <p:txBody>
          <a:bodyPr anchor="ctr"/>
          <a:lstStyle/>
          <a:p>
            <a:pPr marL="0" indent="0">
              <a:buNone/>
            </a:pPr>
            <a:r>
              <a:rPr lang="en-US" u="sng"/>
              <a:t>Inorganics scintillators</a:t>
            </a:r>
            <a:r>
              <a:rPr lang="en-US"/>
              <a:t>: Usually crystals</a:t>
            </a:r>
          </a:p>
          <a:p>
            <a:r>
              <a:rPr lang="en-US"/>
              <a:t>Better energy resolution</a:t>
            </a:r>
          </a:p>
          <a:p>
            <a:r>
              <a:rPr lang="en-US"/>
              <a:t>Can have higher density (better stopping power)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u="sng"/>
              <a:t>Organic scintillators</a:t>
            </a:r>
            <a:r>
              <a:rPr lang="en-US"/>
              <a:t>: plastic/liquid</a:t>
            </a:r>
          </a:p>
          <a:p>
            <a:r>
              <a:rPr lang="en-US"/>
              <a:t>Better timing information</a:t>
            </a:r>
          </a:p>
          <a:p>
            <a:r>
              <a:rPr lang="en-US"/>
              <a:t>Can be made large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C2F16-3C66-7FB2-2D1E-4C6F0BDF3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381" y="483420"/>
            <a:ext cx="3930684" cy="2795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6AAA61-D92F-0600-FBF4-EF0168FF9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381" y="3421418"/>
            <a:ext cx="3930684" cy="294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970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30EEF-E9A1-A1C3-25E5-9E74BB24C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detectors: light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6491-3606-DB17-ED76-DEAC588E4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080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Photomultiplier tubes (PMTs)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Photon converted to electron by photocathode</a:t>
            </a:r>
          </a:p>
          <a:p>
            <a:pPr marL="0" indent="0">
              <a:buNone/>
            </a:pPr>
            <a:r>
              <a:rPr lang="en-US" dirty="0"/>
              <a:t>Electron(s) accelerated, striking dynodes =&gt; amplification </a:t>
            </a:r>
          </a:p>
          <a:p>
            <a:pPr marL="0" indent="0">
              <a:buNone/>
            </a:pPr>
            <a:r>
              <a:rPr lang="en-US" dirty="0"/>
              <a:t>Voltage typically 1000-2000V</a:t>
            </a:r>
          </a:p>
          <a:p>
            <a:pPr marL="0" indent="0">
              <a:buNone/>
            </a:pPr>
            <a:r>
              <a:rPr lang="en-US" dirty="0"/>
              <a:t>Gain 10</a:t>
            </a:r>
            <a:r>
              <a:rPr lang="en-US" baseline="30000" dirty="0"/>
              <a:t>5</a:t>
            </a:r>
            <a:r>
              <a:rPr lang="en-US" dirty="0"/>
              <a:t>-10</a:t>
            </a:r>
            <a:r>
              <a:rPr lang="en-US" baseline="30000" dirty="0"/>
              <a:t>7</a:t>
            </a:r>
          </a:p>
          <a:p>
            <a:pPr marL="0" indent="0">
              <a:buNone/>
            </a:pPr>
            <a:r>
              <a:rPr lang="en-US" dirty="0"/>
              <a:t>Sensitive to magnetic field 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F45DC4-A865-3A0D-1ED1-F0636F933E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113" t="24613" r="8073" b="16797"/>
          <a:stretch/>
        </p:blipFill>
        <p:spPr>
          <a:xfrm>
            <a:off x="1468986" y="2377197"/>
            <a:ext cx="5155661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A9D106-0504-FCF0-F206-B21B55287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773" y="1269100"/>
            <a:ext cx="4413813" cy="263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446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close-up of a sphere&#10;&#10;Description automatically generated">
            <a:extLst>
              <a:ext uri="{FF2B5EF4-FFF2-40B4-BE49-F238E27FC236}">
                <a16:creationId xmlns:a16="http://schemas.microsoft.com/office/drawing/2014/main" id="{18B32F98-0488-65E6-01EF-A1DB846F7A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4"/>
          <a:stretch/>
        </p:blipFill>
        <p:spPr>
          <a:xfrm>
            <a:off x="850900" y="1389208"/>
            <a:ext cx="4260850" cy="5320685"/>
          </a:xfrm>
        </p:spPr>
      </p:pic>
      <p:pic>
        <p:nvPicPr>
          <p:cNvPr id="9" name="Content Placeholder 8" descr="A diagram of a machine&#10;&#10;Description automatically generated">
            <a:extLst>
              <a:ext uri="{FF2B5EF4-FFF2-40B4-BE49-F238E27FC236}">
                <a16:creationId xmlns:a16="http://schemas.microsoft.com/office/drawing/2014/main" id="{D08A57EC-95FE-8966-A64D-397718C9C6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996" y="409310"/>
            <a:ext cx="4207708" cy="638948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B48CD1-3500-1932-7D37-675E690CB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SNO+ and DEAP 3600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255291-EE45-D375-C558-3AFFE9C42C23}"/>
              </a:ext>
            </a:extLst>
          </p:cNvPr>
          <p:cNvSpPr txBox="1"/>
          <p:nvPr/>
        </p:nvSpPr>
        <p:spPr>
          <a:xfrm>
            <a:off x="5111750" y="4419820"/>
            <a:ext cx="1852816" cy="4968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780t of liquid scintillator</a:t>
            </a:r>
          </a:p>
          <a:p>
            <a:pPr defTabSz="410766" hangingPunct="0">
              <a:lnSpc>
                <a:spcPct val="120000"/>
              </a:lnSpc>
            </a:pPr>
            <a:r>
              <a:rPr lang="en-US" sz="900"/>
              <a:t>(LAB)</a:t>
            </a:r>
            <a:endParaRPr lang="en-US" sz="1400">
              <a:solidFill>
                <a:srgbClr val="000000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3512A0-C4F2-D29A-0C03-3FC093B20703}"/>
              </a:ext>
            </a:extLst>
          </p:cNvPr>
          <p:cNvSpPr txBox="1"/>
          <p:nvPr/>
        </p:nvSpPr>
        <p:spPr>
          <a:xfrm>
            <a:off x="5111750" y="5834757"/>
            <a:ext cx="1117999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 b="1" dirty="0"/>
              <a:t>~10000 PMTs</a:t>
            </a:r>
            <a:endParaRPr lang="en-US" sz="2800" b="1" dirty="0">
              <a:solidFill>
                <a:srgbClr val="000000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AA3078E-6B45-DE4A-9E69-56A2CD6E2050}"/>
              </a:ext>
            </a:extLst>
          </p:cNvPr>
          <p:cNvCxnSpPr>
            <a:stCxn id="12" idx="1"/>
          </p:cNvCxnSpPr>
          <p:nvPr/>
        </p:nvCxnSpPr>
        <p:spPr>
          <a:xfrm flipH="1">
            <a:off x="2819400" y="4668254"/>
            <a:ext cx="2292350" cy="468896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158A93-CAAA-EEA4-38CA-14881E12C3DE}"/>
              </a:ext>
            </a:extLst>
          </p:cNvPr>
          <p:cNvCxnSpPr/>
          <p:nvPr/>
        </p:nvCxnSpPr>
        <p:spPr>
          <a:xfrm flipH="1" flipV="1">
            <a:off x="4362450" y="5765800"/>
            <a:ext cx="749300" cy="234289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D7F832A-8CC5-8AA6-0F7D-BD32149880A9}"/>
              </a:ext>
            </a:extLst>
          </p:cNvPr>
          <p:cNvSpPr txBox="1"/>
          <p:nvPr/>
        </p:nvSpPr>
        <p:spPr>
          <a:xfrm>
            <a:off x="5111750" y="3019045"/>
            <a:ext cx="1404423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Water-filled cavity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CECC03-29DF-844F-173A-A5F54C23E4E5}"/>
              </a:ext>
            </a:extLst>
          </p:cNvPr>
          <p:cNvSpPr txBox="1"/>
          <p:nvPr/>
        </p:nvSpPr>
        <p:spPr>
          <a:xfrm>
            <a:off x="5111750" y="6290358"/>
            <a:ext cx="1504387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Muli Regular"/>
              </a:rPr>
              <a:t>Ø</a:t>
            </a: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12m acrylic vessel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6F6C94-AEF5-1863-3EB0-C6FB41650F5C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3804557" y="2930178"/>
            <a:ext cx="1307193" cy="254201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D94B2FC-7B6F-B619-88D6-6B6E946AF79E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3434443" y="5932715"/>
            <a:ext cx="1677307" cy="522977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C7650D1-D69D-A13C-BDFA-FA4506879E30}"/>
              </a:ext>
            </a:extLst>
          </p:cNvPr>
          <p:cNvSpPr txBox="1"/>
          <p:nvPr/>
        </p:nvSpPr>
        <p:spPr>
          <a:xfrm>
            <a:off x="8530046" y="6455691"/>
            <a:ext cx="1417569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Credit: DEAP-3600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90274F-482A-A370-4D1F-928ACC685255}"/>
              </a:ext>
            </a:extLst>
          </p:cNvPr>
          <p:cNvSpPr txBox="1"/>
          <p:nvPr/>
        </p:nvSpPr>
        <p:spPr>
          <a:xfrm>
            <a:off x="5106143" y="6532360"/>
            <a:ext cx="1009123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Credit: SNO+</a:t>
            </a:r>
          </a:p>
        </p:txBody>
      </p:sp>
    </p:spTree>
    <p:extLst>
      <p:ext uri="{BB962C8B-B14F-4D97-AF65-F5344CB8AC3E}">
        <p14:creationId xmlns:p14="http://schemas.microsoft.com/office/powerpoint/2010/main" val="8966072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1972" y="5339953"/>
            <a:ext cx="10920576" cy="1518047"/>
          </a:xfrm>
        </p:spPr>
        <p:txBody>
          <a:bodyPr/>
          <a:lstStyle/>
          <a:p>
            <a:r>
              <a:rPr lang="en-US" dirty="0"/>
              <a:t>Quick peak into the SNO/SNO+ vessel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16882-8104-104B-84FB-4BC91AD083C9}" type="slidenum">
              <a:rPr lang="en-US" smtClean="0"/>
              <a:t>37</a:t>
            </a:fld>
            <a:endParaRPr lang="en-US"/>
          </a:p>
        </p:txBody>
      </p:sp>
      <p:pic>
        <p:nvPicPr>
          <p:cNvPr id="5" name="GoingDownSNO_AV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0820" y="0"/>
            <a:ext cx="11548056" cy="651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73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5688D-02DC-4A7E-1431-7D0BC412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Junction diode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22CD7-0C4D-7FA3-4D50-5BF97516A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412149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Ge and Si detectors forms crystals with 4 co-valence bound with neighbors</a:t>
            </a:r>
          </a:p>
          <a:p>
            <a:r>
              <a:rPr lang="en-US"/>
              <a:t>N-type semiconductor: doping with valence 5 atoms =&gt; extra electrons available</a:t>
            </a:r>
          </a:p>
          <a:p>
            <a:r>
              <a:rPr lang="en-US"/>
              <a:t>P-type semiconductor : doping with valence 3 atoms =&gt; extra holes.</a:t>
            </a:r>
          </a:p>
          <a:p>
            <a:endParaRPr lang="en-US"/>
          </a:p>
          <a:p>
            <a:r>
              <a:rPr lang="en-US"/>
              <a:t>P- and N- type semiconductors put together =&gt; junction diode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2FD63B-B77F-92AD-F9DE-2ACC50E62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133" y="1462452"/>
            <a:ext cx="4730194" cy="48908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944819-25A4-E55B-76B0-CBDAB356B8F9}"/>
              </a:ext>
            </a:extLst>
          </p:cNvPr>
          <p:cNvSpPr txBox="1"/>
          <p:nvPr/>
        </p:nvSpPr>
        <p:spPr>
          <a:xfrm>
            <a:off x="9034213" y="6353309"/>
            <a:ext cx="1304076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Credit: </a:t>
            </a:r>
            <a:r>
              <a:rPr lang="en-US" sz="1400" err="1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wikipedia</a:t>
            </a:r>
            <a:endParaRPr lang="en-US" sz="1400">
              <a:solidFill>
                <a:srgbClr val="000000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750333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A148A-6473-2B3F-67AA-5F19E226E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detectors: light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8869D-0AE2-0F4E-9241-A1D2DB098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Silicon Photomultipliers (</a:t>
            </a:r>
            <a:r>
              <a:rPr lang="en-US" err="1"/>
              <a:t>SiPM</a:t>
            </a:r>
            <a:r>
              <a:rPr lang="en-US"/>
              <a:t>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Electron/pair production</a:t>
            </a:r>
          </a:p>
          <a:p>
            <a:pPr marL="0" indent="0">
              <a:buNone/>
            </a:pPr>
            <a:r>
              <a:rPr lang="en-US"/>
              <a:t>Voltage typically 50V</a:t>
            </a:r>
          </a:p>
          <a:p>
            <a:pPr marL="0" indent="0">
              <a:buNone/>
            </a:pPr>
            <a:r>
              <a:rPr lang="en-US"/>
              <a:t>Gain 10</a:t>
            </a:r>
            <a:r>
              <a:rPr lang="en-US" baseline="30000"/>
              <a:t>5</a:t>
            </a:r>
            <a:r>
              <a:rPr lang="en-US"/>
              <a:t>-10</a:t>
            </a:r>
            <a:r>
              <a:rPr lang="en-US" baseline="30000"/>
              <a:t>7</a:t>
            </a:r>
          </a:p>
          <a:p>
            <a:pPr marL="0" indent="0">
              <a:buNone/>
            </a:pPr>
            <a:r>
              <a:rPr lang="en-US"/>
              <a:t>Insensitive to magnetic field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01EF4F-E5C2-A106-CD8C-28D5CBC0D5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4718" y="2189748"/>
            <a:ext cx="4556025" cy="2239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68264E-3D24-F3B5-5728-20AE5EEB1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208" y="1273016"/>
            <a:ext cx="4066597" cy="24319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8C798A-38AD-3F5A-3AF8-85CF11A8C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883" y="3704925"/>
            <a:ext cx="3703896" cy="253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30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C22D-7466-B9BD-CCD1-92C4B836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Ionization: solid states detectors, in LN2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916BB-2856-7B00-2C7C-C006175D1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20574" cy="4351338"/>
          </a:xfrm>
        </p:spPr>
        <p:txBody>
          <a:bodyPr anchor="ctr"/>
          <a:lstStyle/>
          <a:p>
            <a:pPr marL="0" indent="0">
              <a:buNone/>
            </a:pPr>
            <a:r>
              <a:rPr lang="en-US" dirty="0"/>
              <a:t>Prevents migration of dopants</a:t>
            </a:r>
          </a:p>
          <a:p>
            <a:pPr marL="0" indent="0">
              <a:buNone/>
            </a:pPr>
            <a:r>
              <a:rPr lang="en-US" dirty="0"/>
              <a:t>Decreases dark currents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High-purity crystal: </a:t>
            </a:r>
          </a:p>
          <a:p>
            <a:pPr marL="0" indent="0">
              <a:buNone/>
            </a:pPr>
            <a:r>
              <a:rPr lang="en-US" dirty="0"/>
              <a:t>large sensitive volume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703940-5659-32F2-3B07-4B7AE4017EA7}"/>
              </a:ext>
            </a:extLst>
          </p:cNvPr>
          <p:cNvSpPr txBox="1"/>
          <p:nvPr/>
        </p:nvSpPr>
        <p:spPr>
          <a:xfrm>
            <a:off x="10214043" y="2522707"/>
            <a:ext cx="865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~1%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013AF-9728-E8A0-80AB-B1154E9B6EC9}"/>
              </a:ext>
            </a:extLst>
          </p:cNvPr>
          <p:cNvSpPr txBox="1"/>
          <p:nvPr/>
        </p:nvSpPr>
        <p:spPr>
          <a:xfrm>
            <a:off x="9730903" y="4283027"/>
            <a:ext cx="1058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~10%</a:t>
            </a:r>
          </a:p>
        </p:txBody>
      </p:sp>
      <p:pic>
        <p:nvPicPr>
          <p:cNvPr id="10" name="Picture 9" descr="Diagram of a machine with text and words&#10;&#10;Description automatically generated">
            <a:extLst>
              <a:ext uri="{FF2B5EF4-FFF2-40B4-BE49-F238E27FC236}">
                <a16:creationId xmlns:a16="http://schemas.microsoft.com/office/drawing/2014/main" id="{C8A755A6-BC1B-3B2E-93CE-ECE6AE18E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065" y="1573505"/>
            <a:ext cx="6514318" cy="40082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B76357-B992-79DB-8598-4CD8BD10BDE2}"/>
              </a:ext>
            </a:extLst>
          </p:cNvPr>
          <p:cNvSpPr txBox="1"/>
          <p:nvPr/>
        </p:nvSpPr>
        <p:spPr>
          <a:xfrm>
            <a:off x="7134896" y="5251059"/>
            <a:ext cx="4248792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From: Radiation detections and measurements, G.F. Knoll</a:t>
            </a:r>
          </a:p>
        </p:txBody>
      </p:sp>
    </p:spTree>
    <p:extLst>
      <p:ext uri="{BB962C8B-B14F-4D97-AF65-F5344CB8AC3E}">
        <p14:creationId xmlns:p14="http://schemas.microsoft.com/office/powerpoint/2010/main" val="2790814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C22D-7466-B9BD-CCD1-92C4B836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Ionization: solid states detectors, in LN2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916BB-2856-7B00-2C7C-C006175D1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20574" cy="4351338"/>
          </a:xfrm>
        </p:spPr>
        <p:txBody>
          <a:bodyPr anchor="ctr"/>
          <a:lstStyle/>
          <a:p>
            <a:pPr marL="0" indent="0">
              <a:buNone/>
            </a:pPr>
            <a:r>
              <a:rPr lang="en-US" dirty="0"/>
              <a:t>Prevents migration of dopants</a:t>
            </a:r>
          </a:p>
          <a:p>
            <a:pPr marL="0" indent="0">
              <a:buNone/>
            </a:pPr>
            <a:r>
              <a:rPr lang="en-US" dirty="0"/>
              <a:t>Decreases dark currents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High-purity crystal: large sensitive volume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Improve resolution: </a:t>
            </a:r>
            <a:br>
              <a:rPr lang="en-US" dirty="0"/>
            </a:br>
            <a:r>
              <a:rPr lang="en-US" dirty="0"/>
              <a:t>=&gt; precision spectroscopy</a:t>
            </a:r>
          </a:p>
        </p:txBody>
      </p:sp>
      <p:pic>
        <p:nvPicPr>
          <p:cNvPr id="13" name="Picture 12" descr="A graph of a channel number&#10;&#10;Description automatically generated">
            <a:extLst>
              <a:ext uri="{FF2B5EF4-FFF2-40B4-BE49-F238E27FC236}">
                <a16:creationId xmlns:a16="http://schemas.microsoft.com/office/drawing/2014/main" id="{647A1FF3-7A6F-E0EF-0A11-0E61FEB8E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779" y="2189748"/>
            <a:ext cx="5379647" cy="31924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703940-5659-32F2-3B07-4B7AE4017EA7}"/>
              </a:ext>
            </a:extLst>
          </p:cNvPr>
          <p:cNvSpPr txBox="1"/>
          <p:nvPr/>
        </p:nvSpPr>
        <p:spPr>
          <a:xfrm>
            <a:off x="9707358" y="2142780"/>
            <a:ext cx="865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~1%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013AF-9728-E8A0-80AB-B1154E9B6EC9}"/>
              </a:ext>
            </a:extLst>
          </p:cNvPr>
          <p:cNvSpPr txBox="1"/>
          <p:nvPr/>
        </p:nvSpPr>
        <p:spPr>
          <a:xfrm>
            <a:off x="9170672" y="3785967"/>
            <a:ext cx="1058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~10%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BE6A95-A904-6382-0BDB-619C41F7DC91}"/>
              </a:ext>
            </a:extLst>
          </p:cNvPr>
          <p:cNvSpPr txBox="1"/>
          <p:nvPr/>
        </p:nvSpPr>
        <p:spPr>
          <a:xfrm>
            <a:off x="8442102" y="5382187"/>
            <a:ext cx="1769267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Cobalt 60 spectroscopy</a:t>
            </a:r>
          </a:p>
        </p:txBody>
      </p:sp>
    </p:spTree>
    <p:extLst>
      <p:ext uri="{BB962C8B-B14F-4D97-AF65-F5344CB8AC3E}">
        <p14:creationId xmlns:p14="http://schemas.microsoft.com/office/powerpoint/2010/main" val="505585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diagram of a nuclear reactor&#10;&#10;Description automatically generated">
            <a:extLst>
              <a:ext uri="{FF2B5EF4-FFF2-40B4-BE49-F238E27FC236}">
                <a16:creationId xmlns:a16="http://schemas.microsoft.com/office/drawing/2014/main" id="{25EB074E-318C-E1A6-C449-7574231AEE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71" y="1732675"/>
            <a:ext cx="4606261" cy="4618447"/>
          </a:xfrm>
        </p:spPr>
      </p:pic>
      <p:pic>
        <p:nvPicPr>
          <p:cNvPr id="10" name="Content Placeholder 9" descr="A diagram of a graph showing the energy measurement&#10;&#10;Description automatically generated with medium confidence">
            <a:extLst>
              <a:ext uri="{FF2B5EF4-FFF2-40B4-BE49-F238E27FC236}">
                <a16:creationId xmlns:a16="http://schemas.microsoft.com/office/drawing/2014/main" id="{13A03D25-9705-3FF4-A6F8-F47E95F9E0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181" y="1943622"/>
            <a:ext cx="3346450" cy="43243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6CB9AB-68A5-9F8C-631D-E498767BF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Ionization: solid states (CCDs)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ACBE0C-BC06-E7AA-ED40-D866A3F5D74C}"/>
              </a:ext>
            </a:extLst>
          </p:cNvPr>
          <p:cNvSpPr txBox="1"/>
          <p:nvPr/>
        </p:nvSpPr>
        <p:spPr>
          <a:xfrm>
            <a:off x="8530046" y="6455691"/>
            <a:ext cx="1110690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Credit: DAMIC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5E604-5016-2D44-63F6-37CBF483A5F7}"/>
              </a:ext>
            </a:extLst>
          </p:cNvPr>
          <p:cNvSpPr txBox="1"/>
          <p:nvPr/>
        </p:nvSpPr>
        <p:spPr>
          <a:xfrm>
            <a:off x="2296886" y="6351122"/>
            <a:ext cx="1110690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Credit: DAMIC</a:t>
            </a:r>
          </a:p>
        </p:txBody>
      </p:sp>
    </p:spTree>
    <p:extLst>
      <p:ext uri="{BB962C8B-B14F-4D97-AF65-F5344CB8AC3E}">
        <p14:creationId xmlns:p14="http://schemas.microsoft.com/office/powerpoint/2010/main" val="313421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943D6-8D06-AB5F-9099-FCEF4B39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detector: solid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CEAD0-96A9-6854-7CD6-9FF639603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93000" cy="4797425"/>
          </a:xfrm>
        </p:spPr>
        <p:txBody>
          <a:bodyPr>
            <a:normAutofit/>
          </a:bodyPr>
          <a:lstStyle/>
          <a:p>
            <a:r>
              <a:rPr lang="en-US" dirty="0"/>
              <a:t>Requires temperatures ~10mK</a:t>
            </a:r>
          </a:p>
          <a:p>
            <a:endParaRPr lang="en-US" dirty="0"/>
          </a:p>
          <a:p>
            <a:r>
              <a:rPr lang="en-US" dirty="0"/>
              <a:t>Detecting phonons (heat quasi-particles)</a:t>
            </a:r>
          </a:p>
          <a:p>
            <a:endParaRPr lang="en-US" dirty="0"/>
          </a:p>
          <a:p>
            <a:r>
              <a:rPr lang="en-US" dirty="0"/>
              <a:t>Readout through Transition Edge sensors </a:t>
            </a:r>
          </a:p>
          <a:p>
            <a:pPr marL="0" indent="0">
              <a:buNone/>
            </a:pPr>
            <a:r>
              <a:rPr lang="en-US" dirty="0"/>
              <a:t>=&gt; superconductor becoming conductors when receiving phonons</a:t>
            </a:r>
          </a:p>
          <a:p>
            <a:endParaRPr lang="en-US" dirty="0"/>
          </a:p>
          <a:p>
            <a:r>
              <a:rPr lang="en-US" dirty="0"/>
              <a:t>Best possible energy resolution/sensitivity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D736F6-8C7F-DE37-F77B-A25114155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704" y="365126"/>
            <a:ext cx="4327347" cy="31396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C67186-4561-6216-E0F0-9235BF489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754" y="3830231"/>
            <a:ext cx="2963893" cy="21394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61C860-F51F-ACB7-0F99-FF52803C4551}"/>
              </a:ext>
            </a:extLst>
          </p:cNvPr>
          <p:cNvSpPr txBox="1"/>
          <p:nvPr/>
        </p:nvSpPr>
        <p:spPr>
          <a:xfrm>
            <a:off x="9065623" y="3494751"/>
            <a:ext cx="1469185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Credit: </a:t>
            </a:r>
            <a:r>
              <a:rPr lang="en-US" sz="1400" err="1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SuperCDMS</a:t>
            </a:r>
            <a:endParaRPr lang="en-US" sz="1400">
              <a:solidFill>
                <a:srgbClr val="000000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468757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5E8E-6AA4-064E-1120-DDF137C8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detector: bubble chambers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D0092-7E41-E00E-4544-389ECF840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596190"/>
            <a:ext cx="5184322" cy="4645663"/>
          </a:xfrm>
        </p:spPr>
        <p:txBody>
          <a:bodyPr anchor="t"/>
          <a:lstStyle/>
          <a:p>
            <a:pPr marL="0" indent="0">
              <a:buNone/>
            </a:pPr>
            <a:r>
              <a:rPr lang="en-US"/>
              <a:t>Superheated fluid: geyser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Detection:</a:t>
            </a:r>
          </a:p>
          <a:p>
            <a:r>
              <a:rPr lang="en-US"/>
              <a:t>high speed cameras</a:t>
            </a:r>
          </a:p>
          <a:p>
            <a:r>
              <a:rPr lang="en-US"/>
              <a:t>Piezo transducers (sound)</a:t>
            </a:r>
          </a:p>
        </p:txBody>
      </p:sp>
      <p:pic>
        <p:nvPicPr>
          <p:cNvPr id="5" name="Picture 4" descr="A diagram of a machine&#10;&#10;Description automatically generated">
            <a:extLst>
              <a:ext uri="{FF2B5EF4-FFF2-40B4-BE49-F238E27FC236}">
                <a16:creationId xmlns:a16="http://schemas.microsoft.com/office/drawing/2014/main" id="{5B45C291-E3D0-9E97-1002-B65250204D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r="7530"/>
          <a:stretch/>
        </p:blipFill>
        <p:spPr>
          <a:xfrm>
            <a:off x="5695950" y="1468438"/>
            <a:ext cx="5880210" cy="5167312"/>
          </a:xfrm>
          <a:prstGeom prst="rect">
            <a:avLst/>
          </a:prstGeom>
        </p:spPr>
      </p:pic>
      <p:pic>
        <p:nvPicPr>
          <p:cNvPr id="4" name="PicoEvents.mp4">
            <a:hlinkClick r:id="" action="ppaction://media"/>
            <a:extLst>
              <a:ext uri="{FF2B5EF4-FFF2-40B4-BE49-F238E27FC236}">
                <a16:creationId xmlns:a16="http://schemas.microsoft.com/office/drawing/2014/main" id="{0E51AFDD-1445-05F6-F43E-075B5F8FDE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412" y="4387850"/>
            <a:ext cx="5754624" cy="224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E8239A-4A96-496A-5F44-0893771F3D9B}"/>
              </a:ext>
            </a:extLst>
          </p:cNvPr>
          <p:cNvSpPr txBox="1"/>
          <p:nvPr/>
        </p:nvSpPr>
        <p:spPr>
          <a:xfrm>
            <a:off x="8530046" y="6455691"/>
            <a:ext cx="954621" cy="330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defTabSz="410766" hangingPunct="0">
              <a:lnSpc>
                <a:spcPct val="120000"/>
              </a:lnSpc>
            </a:pPr>
            <a:r>
              <a:rPr lang="en-US" sz="1400">
                <a:solidFill>
                  <a:srgbClr val="000000"/>
                </a:solidFill>
                <a:latin typeface="Muli Regular"/>
                <a:ea typeface="Muli Regular"/>
                <a:cs typeface="Muli Regular"/>
                <a:sym typeface="Muli Regular"/>
              </a:rPr>
              <a:t>Credit: PICO</a:t>
            </a:r>
          </a:p>
        </p:txBody>
      </p:sp>
    </p:spTree>
    <p:extLst>
      <p:ext uri="{BB962C8B-B14F-4D97-AF65-F5344CB8AC3E}">
        <p14:creationId xmlns:p14="http://schemas.microsoft.com/office/powerpoint/2010/main" val="424155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3467</TotalTime>
  <Words>1545</Words>
  <Application>Microsoft Office PowerPoint</Application>
  <PresentationFormat>Widescreen</PresentationFormat>
  <Paragraphs>311</Paragraphs>
  <Slides>44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Aptos</vt:lpstr>
      <vt:lpstr>Aptos Display</vt:lpstr>
      <vt:lpstr>Arial</vt:lpstr>
      <vt:lpstr>Calibri</vt:lpstr>
      <vt:lpstr>Cambria Math</vt:lpstr>
      <vt:lpstr>Muli Regular</vt:lpstr>
      <vt:lpstr>Symbol</vt:lpstr>
      <vt:lpstr>Wingdings</vt:lpstr>
      <vt:lpstr>Office Theme</vt:lpstr>
      <vt:lpstr>Interaction between particles and matter</vt:lpstr>
      <vt:lpstr>How are “particles” interacting with “matter” ?</vt:lpstr>
      <vt:lpstr>Why ?</vt:lpstr>
      <vt:lpstr>We need to know the interactions because it is critical to design/understand our detectors</vt:lpstr>
      <vt:lpstr>“Matter” can be…</vt:lpstr>
      <vt:lpstr>A non-exhaustive list of particles</vt:lpstr>
      <vt:lpstr>Natural radioactivity: broad source of particles</vt:lpstr>
      <vt:lpstr>Chart of Nucleides</vt:lpstr>
      <vt:lpstr>Rutherford experiment: alpha on gold foil</vt:lpstr>
      <vt:lpstr>Cross section</vt:lpstr>
      <vt:lpstr>Probability not having an interaction after a distance x: P(x)</vt:lpstr>
      <vt:lpstr>Mean distance λ traveled by the particle without interaction is the Mean Free Path</vt:lpstr>
      <vt:lpstr>Cloud chamber</vt:lpstr>
      <vt:lpstr>Charged particles through material (not e-)</vt:lpstr>
      <vt:lpstr>Inelastic collisions responsible for most of the energy losses</vt:lpstr>
      <vt:lpstr>Elastic collisions are less frequent </vt:lpstr>
      <vt:lpstr>Stopping power or dE⁄dx</vt:lpstr>
      <vt:lpstr>Remarks on the Bethe-Bloch formula</vt:lpstr>
      <vt:lpstr>Cherenkov Radiation</vt:lpstr>
      <vt:lpstr>Cherenkov Radiation</vt:lpstr>
      <vt:lpstr>Electrons and Positrons</vt:lpstr>
      <vt:lpstr>Radiation length: distance at which e- energy is divided by 2</vt:lpstr>
      <vt:lpstr>Photons (X-rays and ϒ-rays)</vt:lpstr>
      <vt:lpstr>Photoelectric Effect</vt:lpstr>
      <vt:lpstr>Compton Scattering</vt:lpstr>
      <vt:lpstr>Pair Production</vt:lpstr>
      <vt:lpstr>Photon Attenuation</vt:lpstr>
      <vt:lpstr>PowerPoint Presentation</vt:lpstr>
      <vt:lpstr>Muons (and anti-muon)</vt:lpstr>
      <vt:lpstr>Neutrons</vt:lpstr>
      <vt:lpstr>Common Interactions at SNOLAB</vt:lpstr>
      <vt:lpstr>Gas detectors</vt:lpstr>
      <vt:lpstr>Photo detectors: Cherenkov</vt:lpstr>
      <vt:lpstr>Photo detectors: scintillators</vt:lpstr>
      <vt:lpstr>Photo detectors: light detection</vt:lpstr>
      <vt:lpstr>SNO+ and DEAP 3600</vt:lpstr>
      <vt:lpstr>Quick peak into the SNO/SNO+ vessel</vt:lpstr>
      <vt:lpstr>Junction diode</vt:lpstr>
      <vt:lpstr>Photo detectors: light detection</vt:lpstr>
      <vt:lpstr>Ionization: solid states detectors, in LN2</vt:lpstr>
      <vt:lpstr>Ionization: solid states detectors, in LN2</vt:lpstr>
      <vt:lpstr>Ionization: solid states (CCDs)</vt:lpstr>
      <vt:lpstr>Thermal detector: solid states</vt:lpstr>
      <vt:lpstr>Thermal detector: bubble chambers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Gorel</dc:creator>
  <cp:lastModifiedBy>Pierre Gorel</cp:lastModifiedBy>
  <cp:revision>1</cp:revision>
  <dcterms:created xsi:type="dcterms:W3CDTF">2026-01-07T02:44:51Z</dcterms:created>
  <dcterms:modified xsi:type="dcterms:W3CDTF">2026-09-10T17:38:07Z</dcterms:modified>
</cp:coreProperties>
</file>