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326" r:id="rId5"/>
    <p:sldId id="313" r:id="rId6"/>
    <p:sldId id="359" r:id="rId7"/>
    <p:sldId id="364" r:id="rId8"/>
    <p:sldId id="361" r:id="rId9"/>
    <p:sldId id="365" r:id="rId10"/>
    <p:sldId id="362" r:id="rId11"/>
    <p:sldId id="363" r:id="rId12"/>
    <p:sldId id="444" r:id="rId13"/>
    <p:sldId id="455" r:id="rId14"/>
    <p:sldId id="434" r:id="rId15"/>
    <p:sldId id="432" r:id="rId16"/>
    <p:sldId id="435" r:id="rId17"/>
    <p:sldId id="437" r:id="rId18"/>
    <p:sldId id="430" r:id="rId19"/>
    <p:sldId id="438" r:id="rId20"/>
    <p:sldId id="439" r:id="rId21"/>
    <p:sldId id="456" r:id="rId22"/>
    <p:sldId id="457" r:id="rId23"/>
    <p:sldId id="441" r:id="rId24"/>
    <p:sldId id="442" r:id="rId25"/>
    <p:sldId id="440" r:id="rId26"/>
    <p:sldId id="443" r:id="rId27"/>
  </p:sldIdLst>
  <p:sldSz cx="12192000" cy="6858000"/>
  <p:notesSz cx="6858000" cy="9144000"/>
  <p:embeddedFontLst>
    <p:embeddedFont>
      <p:font typeface="F37 Ginger Pro" panose="020B0604020202020204" charset="0"/>
      <p:regular r:id="rId29"/>
    </p:embeddedFont>
    <p:embeddedFont>
      <p:font typeface="F37 Ginger Pro Bold"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537DB3-A419-9F0F-6A38-490C02B43425}" name="Stringer, Mark" initials="SM" userId="S::mark.stringer@cnl.ca::2f724459-bfd6-4686-80b6-51d98d0421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AC"/>
    <a:srgbClr val="1692FE"/>
    <a:srgbClr val="9900CC"/>
    <a:srgbClr val="934BC9"/>
    <a:srgbClr val="8C3FC5"/>
    <a:srgbClr val="F2C70E"/>
    <a:srgbClr val="D8D06E"/>
    <a:srgbClr val="CCFF33"/>
    <a:srgbClr val="CCCC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93" autoAdjust="0"/>
    <p:restoredTop sz="93373" autoAdjust="0"/>
  </p:normalViewPr>
  <p:slideViewPr>
    <p:cSldViewPr snapToGrid="0" snapToObjects="1">
      <p:cViewPr varScale="1">
        <p:scale>
          <a:sx n="62" d="100"/>
          <a:sy n="62" d="100"/>
        </p:scale>
        <p:origin x="1116"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B05E1-522E-C84C-9BD8-34436484E4B3}"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D0498-ACA5-D346-B51F-029BD0604963}" type="slidenum">
              <a:rPr lang="en-US" smtClean="0"/>
              <a:t>‹#›</a:t>
            </a:fld>
            <a:endParaRPr lang="en-US"/>
          </a:p>
        </p:txBody>
      </p:sp>
    </p:spTree>
    <p:extLst>
      <p:ext uri="{BB962C8B-B14F-4D97-AF65-F5344CB8AC3E}">
        <p14:creationId xmlns:p14="http://schemas.microsoft.com/office/powerpoint/2010/main" val="270196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endParaRPr>
          </a:p>
        </p:txBody>
      </p:sp>
      <p:sp>
        <p:nvSpPr>
          <p:cNvPr id="4" name="Slide Number Placeholder 3"/>
          <p:cNvSpPr>
            <a:spLocks noGrp="1"/>
          </p:cNvSpPr>
          <p:nvPr>
            <p:ph type="sldNum" sz="quarter" idx="10"/>
          </p:nvPr>
        </p:nvSpPr>
        <p:spPr/>
        <p:txBody>
          <a:bodyPr/>
          <a:lstStyle/>
          <a:p>
            <a:fld id="{11CD0498-ACA5-D346-B51F-029BD0604963}" type="slidenum">
              <a:rPr lang="en-US" smtClean="0"/>
              <a:t>1</a:t>
            </a:fld>
            <a:endParaRPr lang="en-US"/>
          </a:p>
        </p:txBody>
      </p:sp>
    </p:spTree>
    <p:extLst>
      <p:ext uri="{BB962C8B-B14F-4D97-AF65-F5344CB8AC3E}">
        <p14:creationId xmlns:p14="http://schemas.microsoft.com/office/powerpoint/2010/main" val="406575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17</a:t>
            </a:fld>
            <a:endParaRPr lang="en-US"/>
          </a:p>
        </p:txBody>
      </p:sp>
    </p:spTree>
    <p:extLst>
      <p:ext uri="{BB962C8B-B14F-4D97-AF65-F5344CB8AC3E}">
        <p14:creationId xmlns:p14="http://schemas.microsoft.com/office/powerpoint/2010/main" val="145992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18</a:t>
            </a:fld>
            <a:endParaRPr lang="en-US"/>
          </a:p>
        </p:txBody>
      </p:sp>
    </p:spTree>
    <p:extLst>
      <p:ext uri="{BB962C8B-B14F-4D97-AF65-F5344CB8AC3E}">
        <p14:creationId xmlns:p14="http://schemas.microsoft.com/office/powerpoint/2010/main" val="181012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19</a:t>
            </a:fld>
            <a:endParaRPr lang="en-US"/>
          </a:p>
        </p:txBody>
      </p:sp>
    </p:spTree>
    <p:extLst>
      <p:ext uri="{BB962C8B-B14F-4D97-AF65-F5344CB8AC3E}">
        <p14:creationId xmlns:p14="http://schemas.microsoft.com/office/powerpoint/2010/main" val="360893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20</a:t>
            </a:fld>
            <a:endParaRPr lang="en-US"/>
          </a:p>
        </p:txBody>
      </p:sp>
    </p:spTree>
    <p:extLst>
      <p:ext uri="{BB962C8B-B14F-4D97-AF65-F5344CB8AC3E}">
        <p14:creationId xmlns:p14="http://schemas.microsoft.com/office/powerpoint/2010/main" val="226864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21</a:t>
            </a:fld>
            <a:endParaRPr lang="en-US"/>
          </a:p>
        </p:txBody>
      </p:sp>
    </p:spTree>
    <p:extLst>
      <p:ext uri="{BB962C8B-B14F-4D97-AF65-F5344CB8AC3E}">
        <p14:creationId xmlns:p14="http://schemas.microsoft.com/office/powerpoint/2010/main" val="1720968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22</a:t>
            </a:fld>
            <a:endParaRPr lang="en-US"/>
          </a:p>
        </p:txBody>
      </p:sp>
    </p:spTree>
    <p:extLst>
      <p:ext uri="{BB962C8B-B14F-4D97-AF65-F5344CB8AC3E}">
        <p14:creationId xmlns:p14="http://schemas.microsoft.com/office/powerpoint/2010/main" val="82471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23</a:t>
            </a:fld>
            <a:endParaRPr lang="en-US"/>
          </a:p>
        </p:txBody>
      </p:sp>
    </p:spTree>
    <p:extLst>
      <p:ext uri="{BB962C8B-B14F-4D97-AF65-F5344CB8AC3E}">
        <p14:creationId xmlns:p14="http://schemas.microsoft.com/office/powerpoint/2010/main" val="159221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2</a:t>
            </a:fld>
            <a:endParaRPr lang="en-US"/>
          </a:p>
        </p:txBody>
      </p:sp>
    </p:spTree>
    <p:extLst>
      <p:ext uri="{BB962C8B-B14F-4D97-AF65-F5344CB8AC3E}">
        <p14:creationId xmlns:p14="http://schemas.microsoft.com/office/powerpoint/2010/main" val="253747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9</a:t>
            </a:fld>
            <a:endParaRPr lang="en-US"/>
          </a:p>
        </p:txBody>
      </p:sp>
    </p:spTree>
    <p:extLst>
      <p:ext uri="{BB962C8B-B14F-4D97-AF65-F5344CB8AC3E}">
        <p14:creationId xmlns:p14="http://schemas.microsoft.com/office/powerpoint/2010/main" val="326200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11</a:t>
            </a:fld>
            <a:endParaRPr lang="en-US"/>
          </a:p>
        </p:txBody>
      </p:sp>
    </p:spTree>
    <p:extLst>
      <p:ext uri="{BB962C8B-B14F-4D97-AF65-F5344CB8AC3E}">
        <p14:creationId xmlns:p14="http://schemas.microsoft.com/office/powerpoint/2010/main" val="404962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12</a:t>
            </a:fld>
            <a:endParaRPr lang="en-US"/>
          </a:p>
        </p:txBody>
      </p:sp>
    </p:spTree>
    <p:extLst>
      <p:ext uri="{BB962C8B-B14F-4D97-AF65-F5344CB8AC3E}">
        <p14:creationId xmlns:p14="http://schemas.microsoft.com/office/powerpoint/2010/main" val="75735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endParaRPr>
          </a:p>
        </p:txBody>
      </p:sp>
      <p:sp>
        <p:nvSpPr>
          <p:cNvPr id="4" name="Slide Number Placeholder 3"/>
          <p:cNvSpPr>
            <a:spLocks noGrp="1"/>
          </p:cNvSpPr>
          <p:nvPr>
            <p:ph type="sldNum" sz="quarter" idx="10"/>
          </p:nvPr>
        </p:nvSpPr>
        <p:spPr/>
        <p:txBody>
          <a:bodyPr/>
          <a:lstStyle/>
          <a:p>
            <a:fld id="{11CD0498-ACA5-D346-B51F-029BD0604963}" type="slidenum">
              <a:rPr lang="en-US" smtClean="0"/>
              <a:t>13</a:t>
            </a:fld>
            <a:endParaRPr lang="en-US"/>
          </a:p>
        </p:txBody>
      </p:sp>
    </p:spTree>
    <p:extLst>
      <p:ext uri="{BB962C8B-B14F-4D97-AF65-F5344CB8AC3E}">
        <p14:creationId xmlns:p14="http://schemas.microsoft.com/office/powerpoint/2010/main" val="307732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mn-lt"/>
            </a:endParaRPr>
          </a:p>
        </p:txBody>
      </p:sp>
      <p:sp>
        <p:nvSpPr>
          <p:cNvPr id="4" name="Slide Number Placeholder 3"/>
          <p:cNvSpPr>
            <a:spLocks noGrp="1"/>
          </p:cNvSpPr>
          <p:nvPr>
            <p:ph type="sldNum" sz="quarter" idx="10"/>
          </p:nvPr>
        </p:nvSpPr>
        <p:spPr/>
        <p:txBody>
          <a:bodyPr/>
          <a:lstStyle/>
          <a:p>
            <a:fld id="{11CD0498-ACA5-D346-B51F-029BD0604963}" type="slidenum">
              <a:rPr lang="en-US" smtClean="0"/>
              <a:t>14</a:t>
            </a:fld>
            <a:endParaRPr lang="en-US"/>
          </a:p>
        </p:txBody>
      </p:sp>
    </p:spTree>
    <p:extLst>
      <p:ext uri="{BB962C8B-B14F-4D97-AF65-F5344CB8AC3E}">
        <p14:creationId xmlns:p14="http://schemas.microsoft.com/office/powerpoint/2010/main" val="145292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15</a:t>
            </a:fld>
            <a:endParaRPr lang="en-US"/>
          </a:p>
        </p:txBody>
      </p:sp>
    </p:spTree>
    <p:extLst>
      <p:ext uri="{BB962C8B-B14F-4D97-AF65-F5344CB8AC3E}">
        <p14:creationId xmlns:p14="http://schemas.microsoft.com/office/powerpoint/2010/main" val="135291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CD0498-ACA5-D346-B51F-029BD0604963}" type="slidenum">
              <a:rPr lang="en-US" smtClean="0"/>
              <a:t>16</a:t>
            </a:fld>
            <a:endParaRPr lang="en-US"/>
          </a:p>
        </p:txBody>
      </p:sp>
    </p:spTree>
    <p:extLst>
      <p:ext uri="{BB962C8B-B14F-4D97-AF65-F5344CB8AC3E}">
        <p14:creationId xmlns:p14="http://schemas.microsoft.com/office/powerpoint/2010/main" val="3598344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D829FF-0403-5948-B9F9-A9AA40034D4D}"/>
              </a:ext>
            </a:extLst>
          </p:cNvPr>
          <p:cNvPicPr>
            <a:picLocks noChangeAspect="1"/>
          </p:cNvPicPr>
          <p:nvPr userDrawn="1"/>
        </p:nvPicPr>
        <p:blipFill>
          <a:blip r:embed="rId2"/>
          <a:srcRect/>
          <a:stretch/>
        </p:blipFill>
        <p:spPr>
          <a:xfrm>
            <a:off x="-43619" y="0"/>
            <a:ext cx="12320516" cy="3237230"/>
          </a:xfrm>
          <a:prstGeom prst="rect">
            <a:avLst/>
          </a:prstGeom>
        </p:spPr>
      </p:pic>
    </p:spTree>
    <p:extLst>
      <p:ext uri="{BB962C8B-B14F-4D97-AF65-F5344CB8AC3E}">
        <p14:creationId xmlns:p14="http://schemas.microsoft.com/office/powerpoint/2010/main" val="208974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5D3677-2381-4F6D-96C5-E13E12092E7F}"/>
              </a:ext>
            </a:extLst>
          </p:cNvPr>
          <p:cNvSpPr/>
          <p:nvPr userDrawn="1"/>
        </p:nvSpPr>
        <p:spPr>
          <a:xfrm>
            <a:off x="1536" y="2550922"/>
            <a:ext cx="12192000" cy="4306537"/>
          </a:xfrm>
          <a:prstGeom prst="rect">
            <a:avLst/>
          </a:prstGeom>
          <a:solidFill>
            <a:srgbClr val="2F8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EA266E74-E85B-CC42-969D-23D4CFC98637}"/>
              </a:ext>
            </a:extLst>
          </p:cNvPr>
          <p:cNvPicPr>
            <a:picLocks noChangeAspect="1"/>
          </p:cNvPicPr>
          <p:nvPr userDrawn="1"/>
        </p:nvPicPr>
        <p:blipFill>
          <a:blip r:embed="rId2"/>
          <a:srcRect/>
          <a:stretch/>
        </p:blipFill>
        <p:spPr>
          <a:xfrm>
            <a:off x="1536" y="245645"/>
            <a:ext cx="12188928" cy="5142204"/>
          </a:xfrm>
          <a:prstGeom prst="rect">
            <a:avLst/>
          </a:prstGeom>
        </p:spPr>
      </p:pic>
      <p:sp>
        <p:nvSpPr>
          <p:cNvPr id="16" name="Picture Placeholder 2">
            <a:extLst>
              <a:ext uri="{FF2B5EF4-FFF2-40B4-BE49-F238E27FC236}">
                <a16:creationId xmlns:a16="http://schemas.microsoft.com/office/drawing/2014/main" id="{D4B97813-BCFA-9644-A16F-F6259768BB27}"/>
              </a:ext>
            </a:extLst>
          </p:cNvPr>
          <p:cNvSpPr>
            <a:spLocks noGrp="1"/>
          </p:cNvSpPr>
          <p:nvPr>
            <p:ph type="pic" sz="quarter" idx="10"/>
          </p:nvPr>
        </p:nvSpPr>
        <p:spPr>
          <a:xfrm>
            <a:off x="3594521" y="1275503"/>
            <a:ext cx="4861581" cy="3082488"/>
          </a:xfrm>
          <a:prstGeom prst="rect">
            <a:avLst/>
          </a:prstGeom>
        </p:spPr>
        <p:txBody>
          <a:bodyPr/>
          <a:lstStyle>
            <a:lvl1pPr>
              <a:defRPr>
                <a:latin typeface="F37 Ginger Pro" pitchFamily="2" charset="0"/>
              </a:defRPr>
            </a:lvl1pPr>
          </a:lstStyle>
          <a:p>
            <a:endParaRPr lang="en-US"/>
          </a:p>
        </p:txBody>
      </p:sp>
      <p:sp>
        <p:nvSpPr>
          <p:cNvPr id="18" name="Title Placeholder 1">
            <a:extLst>
              <a:ext uri="{FF2B5EF4-FFF2-40B4-BE49-F238E27FC236}">
                <a16:creationId xmlns:a16="http://schemas.microsoft.com/office/drawing/2014/main" id="{4A44E15A-46A1-D749-9215-D73CBDDF6264}"/>
              </a:ext>
            </a:extLst>
          </p:cNvPr>
          <p:cNvSpPr>
            <a:spLocks noGrp="1"/>
          </p:cNvSpPr>
          <p:nvPr>
            <p:ph type="title"/>
          </p:nvPr>
        </p:nvSpPr>
        <p:spPr>
          <a:xfrm>
            <a:off x="518017" y="351924"/>
            <a:ext cx="11014589" cy="643059"/>
          </a:xfrm>
          <a:prstGeom prst="rect">
            <a:avLst/>
          </a:prstGeom>
        </p:spPr>
        <p:txBody>
          <a:bodyPr vert="horz" lIns="91440" tIns="45720" rIns="91440" bIns="45720" rtlCol="0" anchor="ctr">
            <a:normAutofit/>
          </a:bodyPr>
          <a:lstStyle>
            <a:lvl1pPr algn="ctr">
              <a:defRPr>
                <a:latin typeface="F37 Ginger Pro" pitchFamily="2" charset="0"/>
              </a:defRPr>
            </a:lvl1pPr>
          </a:lstStyle>
          <a:p>
            <a:r>
              <a:rPr lang="en-US" dirty="0"/>
              <a:t>Click to edit Master title style</a:t>
            </a:r>
          </a:p>
        </p:txBody>
      </p:sp>
      <p:sp>
        <p:nvSpPr>
          <p:cNvPr id="19" name="Text Placeholder 4">
            <a:extLst>
              <a:ext uri="{FF2B5EF4-FFF2-40B4-BE49-F238E27FC236}">
                <a16:creationId xmlns:a16="http://schemas.microsoft.com/office/drawing/2014/main" id="{064A5E0A-A133-E248-8FD2-2D9E6B7A84C8}"/>
              </a:ext>
            </a:extLst>
          </p:cNvPr>
          <p:cNvSpPr>
            <a:spLocks noGrp="1"/>
          </p:cNvSpPr>
          <p:nvPr>
            <p:ph type="body" sz="quarter" idx="11"/>
          </p:nvPr>
        </p:nvSpPr>
        <p:spPr>
          <a:xfrm>
            <a:off x="784180" y="4591558"/>
            <a:ext cx="10482262" cy="1476375"/>
          </a:xfrm>
          <a:prstGeom prst="rect">
            <a:avLst/>
          </a:prstGeom>
        </p:spPr>
        <p:txBody>
          <a:bodyPr anchor="ctr"/>
          <a:lstStyle>
            <a:lvl1pPr algn="ctr">
              <a:buNone/>
              <a:defRPr sz="1800">
                <a:solidFill>
                  <a:schemeClr val="bg1"/>
                </a:solidFill>
                <a:latin typeface="+mn-lt"/>
              </a:defRPr>
            </a:lvl1pPr>
          </a:lstStyle>
          <a:p>
            <a:pPr lvl="0"/>
            <a:r>
              <a:rPr lang="en-US" dirty="0"/>
              <a:t>Click to edit Master text styles</a:t>
            </a:r>
          </a:p>
        </p:txBody>
      </p:sp>
      <p:sp>
        <p:nvSpPr>
          <p:cNvPr id="17" name="TextBox 16">
            <a:extLst>
              <a:ext uri="{FF2B5EF4-FFF2-40B4-BE49-F238E27FC236}">
                <a16:creationId xmlns:a16="http://schemas.microsoft.com/office/drawing/2014/main" id="{49ABEEEE-CD67-EE43-836C-4815965A05B0}"/>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21" name="Picture 20">
            <a:extLst>
              <a:ext uri="{FF2B5EF4-FFF2-40B4-BE49-F238E27FC236}">
                <a16:creationId xmlns:a16="http://schemas.microsoft.com/office/drawing/2014/main" id="{E1C153D7-4FC5-4444-9548-35C7148289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68" y="5977065"/>
            <a:ext cx="2600848" cy="780254"/>
          </a:xfrm>
          <a:prstGeom prst="rect">
            <a:avLst/>
          </a:prstGeom>
        </p:spPr>
      </p:pic>
      <p:sp>
        <p:nvSpPr>
          <p:cNvPr id="10"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377272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lide 1 - Gener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2557E8-1A4E-F44F-8D31-D9F412E979FD}"/>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7" name="Title Placeholder 1">
            <a:extLst>
              <a:ext uri="{FF2B5EF4-FFF2-40B4-BE49-F238E27FC236}">
                <a16:creationId xmlns:a16="http://schemas.microsoft.com/office/drawing/2014/main" id="{891B156B-AC2F-BD4E-93BC-535B61CCC736}"/>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632DD1AE-5F6D-364E-A8BF-5EF38B197E8F}"/>
              </a:ext>
            </a:extLst>
          </p:cNvPr>
          <p:cNvSpPr>
            <a:spLocks noGrp="1"/>
          </p:cNvSpPr>
          <p:nvPr>
            <p:ph type="pic" sz="quarter" idx="15"/>
          </p:nvPr>
        </p:nvSpPr>
        <p:spPr>
          <a:xfrm>
            <a:off x="388039" y="1346907"/>
            <a:ext cx="9369425" cy="4344987"/>
          </a:xfrm>
          <a:prstGeom prst="rect">
            <a:avLst/>
          </a:prstGeom>
        </p:spPr>
        <p:txBody>
          <a:bodyPr/>
          <a:lstStyle>
            <a:lvl1pPr>
              <a:defRPr>
                <a:latin typeface="F37 Ginger Pro" pitchFamily="2" charset="0"/>
              </a:defRPr>
            </a:lvl1pPr>
          </a:lstStyle>
          <a:p>
            <a:endParaRPr lang="en-US"/>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8"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063155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1 - General">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617C2E-1184-2F43-9862-43E1D64DA5B0}"/>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ext Placeholder 2">
            <a:extLst>
              <a:ext uri="{FF2B5EF4-FFF2-40B4-BE49-F238E27FC236}">
                <a16:creationId xmlns:a16="http://schemas.microsoft.com/office/drawing/2014/main" id="{C175B911-3430-5941-B039-CB17254AC278}"/>
              </a:ext>
            </a:extLst>
          </p:cNvPr>
          <p:cNvSpPr>
            <a:spLocks noGrp="1"/>
          </p:cNvSpPr>
          <p:nvPr>
            <p:ph type="body" sz="quarter" idx="11"/>
          </p:nvPr>
        </p:nvSpPr>
        <p:spPr>
          <a:xfrm>
            <a:off x="521853" y="439741"/>
            <a:ext cx="10785475" cy="690563"/>
          </a:xfrm>
          <a:prstGeom prst="rect">
            <a:avLst/>
          </a:prstGeom>
        </p:spPr>
        <p:txBody>
          <a:bodyPr/>
          <a:lstStyle>
            <a:lvl1pPr algn="ctr">
              <a:buNone/>
              <a:defRPr>
                <a:solidFill>
                  <a:srgbClr val="2F84E4"/>
                </a:solidFill>
                <a:latin typeface="F37 Ginger Pro" pitchFamily="2" charset="0"/>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pic>
        <p:nvPicPr>
          <p:cNvPr id="6" name="Picture 5">
            <a:extLst>
              <a:ext uri="{FF2B5EF4-FFF2-40B4-BE49-F238E27FC236}">
                <a16:creationId xmlns:a16="http://schemas.microsoft.com/office/drawing/2014/main" id="{B2CB5A2E-9180-5B45-A739-4BC52E7C26E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272406" y="1498266"/>
            <a:ext cx="5841028" cy="4810259"/>
          </a:xfrm>
          <a:prstGeom prst="rect">
            <a:avLst/>
          </a:prstGeom>
        </p:spPr>
      </p:pic>
      <p:sp>
        <p:nvSpPr>
          <p:cNvPr id="11" name="Text Placeholder 13">
            <a:extLst>
              <a:ext uri="{FF2B5EF4-FFF2-40B4-BE49-F238E27FC236}">
                <a16:creationId xmlns:a16="http://schemas.microsoft.com/office/drawing/2014/main" id="{258D09B8-86A9-0549-AE4E-C88DEB030243}"/>
              </a:ext>
            </a:extLst>
          </p:cNvPr>
          <p:cNvSpPr>
            <a:spLocks noGrp="1"/>
          </p:cNvSpPr>
          <p:nvPr>
            <p:ph type="body" sz="quarter" idx="15" hasCustomPrompt="1"/>
          </p:nvPr>
        </p:nvSpPr>
        <p:spPr>
          <a:xfrm>
            <a:off x="518301" y="1735465"/>
            <a:ext cx="2600848" cy="4268747"/>
          </a:xfrm>
          <a:prstGeom prst="rect">
            <a:avLst/>
          </a:prstGeom>
        </p:spPr>
        <p:txBody>
          <a:bodyPr/>
          <a:lstStyle>
            <a:lvl1pPr marL="0" algn="l">
              <a:lnSpc>
                <a:spcPct val="100000"/>
              </a:lnSpc>
              <a:buFont typeface="Arial" panose="020B0604020202020204" pitchFamily="34" charset="0"/>
              <a:buChar char="•"/>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quis</a:t>
            </a:r>
            <a:r>
              <a:rPr lang="en-US" dirty="0"/>
              <a:t> </a:t>
            </a:r>
            <a:r>
              <a:rPr lang="en-US" dirty="0" err="1"/>
              <a:t>odio</a:t>
            </a:r>
            <a:r>
              <a:rPr lang="en-US" dirty="0"/>
              <a:t> id </a:t>
            </a:r>
            <a:r>
              <a:rPr lang="en-US" dirty="0" err="1"/>
              <a:t>nulla</a:t>
            </a:r>
            <a:r>
              <a:rPr lang="en-US" dirty="0"/>
              <a:t> gravida </a:t>
            </a:r>
            <a:r>
              <a:rPr lang="en-US" dirty="0" err="1"/>
              <a:t>tristique</a:t>
            </a:r>
            <a:r>
              <a:rPr lang="en-US" dirty="0"/>
              <a:t> </a:t>
            </a:r>
            <a:r>
              <a:rPr lang="en-US" dirty="0" err="1"/>
              <a:t>eget</a:t>
            </a:r>
            <a:r>
              <a:rPr lang="en-US" dirty="0"/>
              <a:t> at sem.</a:t>
            </a:r>
          </a:p>
          <a:p>
            <a:pPr lvl="0"/>
            <a:endParaRPr lang="en-US" dirty="0"/>
          </a:p>
          <a:p>
            <a:pPr lvl="0"/>
            <a:r>
              <a:rPr lang="en-US" dirty="0" err="1"/>
              <a:t>Aliquam</a:t>
            </a:r>
            <a:r>
              <a:rPr lang="en-US" dirty="0"/>
              <a:t> </a:t>
            </a:r>
            <a:r>
              <a:rPr lang="en-US" dirty="0" err="1"/>
              <a:t>nec</a:t>
            </a:r>
            <a:r>
              <a:rPr lang="en-US" dirty="0"/>
              <a:t> </a:t>
            </a:r>
            <a:r>
              <a:rPr lang="en-US" dirty="0" err="1"/>
              <a:t>turpis</a:t>
            </a:r>
            <a:r>
              <a:rPr lang="en-US" dirty="0"/>
              <a:t> et </a:t>
            </a:r>
            <a:r>
              <a:rPr lang="en-US" dirty="0" err="1"/>
              <a:t>nunc</a:t>
            </a:r>
            <a:r>
              <a:rPr lang="en-US" dirty="0"/>
              <a:t> </a:t>
            </a:r>
            <a:r>
              <a:rPr lang="en-US" dirty="0" err="1"/>
              <a:t>imperdiet</a:t>
            </a:r>
            <a:r>
              <a:rPr lang="en-US" dirty="0"/>
              <a:t> </a:t>
            </a:r>
            <a:r>
              <a:rPr lang="en-US" dirty="0" err="1"/>
              <a:t>accumsan</a:t>
            </a:r>
            <a:r>
              <a:rPr lang="en-US" dirty="0"/>
              <a:t> a in </a:t>
            </a:r>
            <a:r>
              <a:rPr lang="en-US" dirty="0" err="1"/>
              <a:t>quam</a:t>
            </a:r>
            <a:r>
              <a:rPr lang="en-US" dirty="0"/>
              <a:t>. </a:t>
            </a:r>
            <a:r>
              <a:rPr lang="en-US" dirty="0" err="1"/>
              <a:t>Aliquam</a:t>
            </a:r>
            <a:r>
              <a:rPr lang="en-US" dirty="0"/>
              <a:t> </a:t>
            </a:r>
            <a:r>
              <a:rPr lang="en-US" dirty="0" err="1"/>
              <a:t>efficitur</a:t>
            </a:r>
            <a:r>
              <a:rPr lang="en-US" dirty="0"/>
              <a:t> ligula non eros </a:t>
            </a:r>
            <a:r>
              <a:rPr lang="en-US" dirty="0" err="1"/>
              <a:t>viverra</a:t>
            </a:r>
            <a:r>
              <a:rPr lang="en-US" dirty="0"/>
              <a:t> </a:t>
            </a:r>
            <a:r>
              <a:rPr lang="en-US" dirty="0" err="1"/>
              <a:t>consequat</a:t>
            </a:r>
            <a:endParaRPr lang="en-US" dirty="0"/>
          </a:p>
          <a:p>
            <a:pPr lvl="0"/>
            <a:endParaRPr lang="en-US" dirty="0"/>
          </a:p>
        </p:txBody>
      </p:sp>
      <p:sp>
        <p:nvSpPr>
          <p:cNvPr id="12" name="Text Placeholder 13">
            <a:extLst>
              <a:ext uri="{FF2B5EF4-FFF2-40B4-BE49-F238E27FC236}">
                <a16:creationId xmlns:a16="http://schemas.microsoft.com/office/drawing/2014/main" id="{49B8D10F-B0CA-7E47-B43C-0B1F1EED95CB}"/>
              </a:ext>
            </a:extLst>
          </p:cNvPr>
          <p:cNvSpPr>
            <a:spLocks noGrp="1"/>
          </p:cNvSpPr>
          <p:nvPr>
            <p:ph type="body" sz="quarter" idx="16" hasCustomPrompt="1"/>
          </p:nvPr>
        </p:nvSpPr>
        <p:spPr>
          <a:xfrm>
            <a:off x="9188168" y="1735465"/>
            <a:ext cx="2600848" cy="4268747"/>
          </a:xfrm>
          <a:prstGeom prst="rect">
            <a:avLst/>
          </a:prstGeom>
        </p:spPr>
        <p:txBody>
          <a:bodyPr/>
          <a:lstStyle>
            <a:lvl1pPr marL="0" algn="l">
              <a:lnSpc>
                <a:spcPct val="100000"/>
              </a:lnSpc>
              <a:buFont typeface="Arial" panose="020B0604020202020204" pitchFamily="34" charset="0"/>
              <a:buChar char="•"/>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quis</a:t>
            </a:r>
            <a:r>
              <a:rPr lang="en-US" dirty="0"/>
              <a:t> </a:t>
            </a:r>
            <a:r>
              <a:rPr lang="en-US" dirty="0" err="1"/>
              <a:t>odio</a:t>
            </a:r>
            <a:r>
              <a:rPr lang="en-US" dirty="0"/>
              <a:t> id </a:t>
            </a:r>
            <a:r>
              <a:rPr lang="en-US" dirty="0" err="1"/>
              <a:t>nulla</a:t>
            </a:r>
            <a:r>
              <a:rPr lang="en-US" dirty="0"/>
              <a:t> gravida </a:t>
            </a:r>
            <a:r>
              <a:rPr lang="en-US" dirty="0" err="1"/>
              <a:t>tristique</a:t>
            </a:r>
            <a:r>
              <a:rPr lang="en-US" dirty="0"/>
              <a:t> </a:t>
            </a:r>
            <a:r>
              <a:rPr lang="en-US" dirty="0" err="1"/>
              <a:t>eget</a:t>
            </a:r>
            <a:r>
              <a:rPr lang="en-US" dirty="0"/>
              <a:t> at sem.</a:t>
            </a:r>
          </a:p>
          <a:p>
            <a:pPr lvl="0"/>
            <a:endParaRPr lang="en-US" dirty="0"/>
          </a:p>
          <a:p>
            <a:pPr lvl="0"/>
            <a:r>
              <a:rPr lang="en-US" dirty="0" err="1"/>
              <a:t>Aliquam</a:t>
            </a:r>
            <a:r>
              <a:rPr lang="en-US" dirty="0"/>
              <a:t> </a:t>
            </a:r>
            <a:r>
              <a:rPr lang="en-US" dirty="0" err="1"/>
              <a:t>nec</a:t>
            </a:r>
            <a:r>
              <a:rPr lang="en-US" dirty="0"/>
              <a:t> </a:t>
            </a:r>
            <a:r>
              <a:rPr lang="en-US" dirty="0" err="1"/>
              <a:t>turpis</a:t>
            </a:r>
            <a:r>
              <a:rPr lang="en-US" dirty="0"/>
              <a:t> et </a:t>
            </a:r>
            <a:r>
              <a:rPr lang="en-US" dirty="0" err="1"/>
              <a:t>nunc</a:t>
            </a:r>
            <a:r>
              <a:rPr lang="en-US" dirty="0"/>
              <a:t> </a:t>
            </a:r>
            <a:r>
              <a:rPr lang="en-US" dirty="0" err="1"/>
              <a:t>imperdiet</a:t>
            </a:r>
            <a:r>
              <a:rPr lang="en-US" dirty="0"/>
              <a:t> </a:t>
            </a:r>
            <a:r>
              <a:rPr lang="en-US" dirty="0" err="1"/>
              <a:t>accumsan</a:t>
            </a:r>
            <a:r>
              <a:rPr lang="en-US" dirty="0"/>
              <a:t> a in </a:t>
            </a:r>
            <a:r>
              <a:rPr lang="en-US" dirty="0" err="1"/>
              <a:t>quam</a:t>
            </a:r>
            <a:r>
              <a:rPr lang="en-US" dirty="0"/>
              <a:t>. </a:t>
            </a:r>
            <a:r>
              <a:rPr lang="en-US" dirty="0" err="1"/>
              <a:t>Aliquam</a:t>
            </a:r>
            <a:r>
              <a:rPr lang="en-US" dirty="0"/>
              <a:t> </a:t>
            </a:r>
            <a:r>
              <a:rPr lang="en-US" dirty="0" err="1"/>
              <a:t>efficitur</a:t>
            </a:r>
            <a:r>
              <a:rPr lang="en-US" dirty="0"/>
              <a:t> ligula non eros </a:t>
            </a:r>
            <a:r>
              <a:rPr lang="en-US" dirty="0" err="1"/>
              <a:t>viverra</a:t>
            </a:r>
            <a:r>
              <a:rPr lang="en-US" dirty="0"/>
              <a:t> </a:t>
            </a:r>
            <a:r>
              <a:rPr lang="en-US" dirty="0" err="1"/>
              <a:t>consequat</a:t>
            </a:r>
            <a:endParaRPr lang="en-US" dirty="0"/>
          </a:p>
          <a:p>
            <a:pPr lvl="0"/>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4"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2263672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1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653FC7-1899-9349-941A-5C65E1E67057}"/>
              </a:ext>
            </a:extLst>
          </p:cNvPr>
          <p:cNvPicPr>
            <a:picLocks noChangeAspect="1"/>
          </p:cNvPicPr>
          <p:nvPr userDrawn="1"/>
        </p:nvPicPr>
        <p:blipFill>
          <a:blip r:embed="rId2"/>
          <a:srcRect/>
          <a:stretch/>
        </p:blipFill>
        <p:spPr>
          <a:xfrm>
            <a:off x="-43619" y="0"/>
            <a:ext cx="12320516"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6" name="Title Placeholder 1">
            <a:extLst>
              <a:ext uri="{FF2B5EF4-FFF2-40B4-BE49-F238E27FC236}">
                <a16:creationId xmlns:a16="http://schemas.microsoft.com/office/drawing/2014/main" id="{A76F5A57-D369-6D49-981B-B18BB0154335}"/>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BBB48F65-E35A-C34A-8FC7-1BF96EF5225C}"/>
              </a:ext>
            </a:extLst>
          </p:cNvPr>
          <p:cNvSpPr>
            <a:spLocks noGrp="1"/>
          </p:cNvSpPr>
          <p:nvPr>
            <p:ph type="body" sz="quarter" idx="10"/>
          </p:nvPr>
        </p:nvSpPr>
        <p:spPr>
          <a:xfrm>
            <a:off x="5603074" y="1546931"/>
            <a:ext cx="5815012" cy="4267200"/>
          </a:xfrm>
          <a:prstGeom prst="rect">
            <a:avLst/>
          </a:prstGeom>
        </p:spPr>
        <p:txBody>
          <a:bodyPr/>
          <a:lstStyle>
            <a:lvl1pPr>
              <a:defRPr sz="2400">
                <a:solidFill>
                  <a:srgbClr val="434343"/>
                </a:solidFill>
                <a:latin typeface="+mn-lt"/>
              </a:defRPr>
            </a:lvl1pPr>
            <a:lvl2pPr>
              <a:defRPr sz="24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hart Placeholder 2">
            <a:extLst>
              <a:ext uri="{FF2B5EF4-FFF2-40B4-BE49-F238E27FC236}">
                <a16:creationId xmlns:a16="http://schemas.microsoft.com/office/drawing/2014/main" id="{C12AAFAD-63EA-374F-B49A-267AF31A6050}"/>
              </a:ext>
            </a:extLst>
          </p:cNvPr>
          <p:cNvSpPr>
            <a:spLocks noGrp="1"/>
          </p:cNvSpPr>
          <p:nvPr>
            <p:ph type="chart" sz="quarter" idx="11"/>
          </p:nvPr>
        </p:nvSpPr>
        <p:spPr>
          <a:xfrm>
            <a:off x="387350" y="1546225"/>
            <a:ext cx="4976813" cy="4267200"/>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1"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260068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1B">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40C313E-B03D-574B-A292-2C3D136FCD5F}"/>
              </a:ext>
            </a:extLst>
          </p:cNvPr>
          <p:cNvPicPr>
            <a:picLocks noChangeAspect="1"/>
          </p:cNvPicPr>
          <p:nvPr userDrawn="1"/>
        </p:nvPicPr>
        <p:blipFill>
          <a:blip r:embed="rId2"/>
          <a:srcRect/>
          <a:stretch/>
        </p:blipFill>
        <p:spPr>
          <a:xfrm>
            <a:off x="-43619" y="0"/>
            <a:ext cx="12320516"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3" name="Title Placeholder 1">
            <a:extLst>
              <a:ext uri="{FF2B5EF4-FFF2-40B4-BE49-F238E27FC236}">
                <a16:creationId xmlns:a16="http://schemas.microsoft.com/office/drawing/2014/main" id="{C0CDCFAB-6700-EE47-9130-09713FC179ED}"/>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BBB48F65-E35A-C34A-8FC7-1BF96EF5225C}"/>
              </a:ext>
            </a:extLst>
          </p:cNvPr>
          <p:cNvSpPr>
            <a:spLocks noGrp="1"/>
          </p:cNvSpPr>
          <p:nvPr>
            <p:ph type="body" sz="quarter" idx="10"/>
          </p:nvPr>
        </p:nvSpPr>
        <p:spPr>
          <a:xfrm>
            <a:off x="388039" y="1546931"/>
            <a:ext cx="5815012" cy="4267200"/>
          </a:xfrm>
          <a:prstGeom prst="rect">
            <a:avLst/>
          </a:prstGeom>
        </p:spPr>
        <p:txBody>
          <a:bodyPr/>
          <a:lstStyle>
            <a:lvl1pPr>
              <a:defRPr sz="2400">
                <a:solidFill>
                  <a:srgbClr val="434343"/>
                </a:solidFill>
                <a:latin typeface="+mn-lt"/>
              </a:defRPr>
            </a:lvl1pPr>
            <a:lvl2pPr>
              <a:defRPr sz="24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2">
            <a:extLst>
              <a:ext uri="{FF2B5EF4-FFF2-40B4-BE49-F238E27FC236}">
                <a16:creationId xmlns:a16="http://schemas.microsoft.com/office/drawing/2014/main" id="{A2F26313-5EF6-9E4B-874B-D873121CFAC9}"/>
              </a:ext>
            </a:extLst>
          </p:cNvPr>
          <p:cNvSpPr>
            <a:spLocks noGrp="1"/>
          </p:cNvSpPr>
          <p:nvPr>
            <p:ph type="chart" sz="quarter" idx="11"/>
          </p:nvPr>
        </p:nvSpPr>
        <p:spPr>
          <a:xfrm>
            <a:off x="6440504" y="1546225"/>
            <a:ext cx="4976813" cy="42672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5"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4115080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359623-59C3-AC46-876D-88A909866022}"/>
              </a:ext>
            </a:extLst>
          </p:cNvPr>
          <p:cNvPicPr>
            <a:picLocks noChangeAspect="1"/>
          </p:cNvPicPr>
          <p:nvPr userDrawn="1"/>
        </p:nvPicPr>
        <p:blipFill>
          <a:blip r:embed="rId2"/>
          <a:srcRect/>
          <a:stretch/>
        </p:blipFill>
        <p:spPr>
          <a:xfrm>
            <a:off x="-43619" y="0"/>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6471424" y="429981"/>
            <a:ext cx="5332537"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6471424" y="1546931"/>
            <a:ext cx="5332537" cy="4267200"/>
          </a:xfrm>
          <a:prstGeom prst="rect">
            <a:avLst/>
          </a:prstGeom>
        </p:spPr>
        <p:txBody>
          <a:bodyPr/>
          <a:lstStyle>
            <a:lvl1pPr>
              <a:defRPr sz="2400">
                <a:solidFill>
                  <a:srgbClr val="434343"/>
                </a:solidFill>
                <a:latin typeface="+mn-lt"/>
              </a:defRPr>
            </a:lvl1pPr>
            <a:lvl2pPr>
              <a:defRPr sz="20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0" y="0"/>
            <a:ext cx="6003074" cy="68580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9" name="Text Placeholder 9">
            <a:extLst>
              <a:ext uri="{FF2B5EF4-FFF2-40B4-BE49-F238E27FC236}">
                <a16:creationId xmlns:a16="http://schemas.microsoft.com/office/drawing/2014/main" id="{FAB7157B-E61A-574B-BAC1-0A91D9859EA9}"/>
              </a:ext>
            </a:extLst>
          </p:cNvPr>
          <p:cNvSpPr txBox="1">
            <a:spLocks/>
          </p:cNvSpPr>
          <p:nvPr userDrawn="1"/>
        </p:nvSpPr>
        <p:spPr>
          <a:xfrm>
            <a:off x="5542996" y="6349653"/>
            <a:ext cx="3264574"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972978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pic>
        <p:nvPicPr>
          <p:cNvPr id="11" name="Picture 10" descr="A picture containing night sky&#10;&#10;Description automatically generated">
            <a:extLst>
              <a:ext uri="{FF2B5EF4-FFF2-40B4-BE49-F238E27FC236}">
                <a16:creationId xmlns:a16="http://schemas.microsoft.com/office/drawing/2014/main" id="{1A07D2F7-9703-584F-99D4-AF5A5D2CFE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5332537"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388039" y="1546931"/>
            <a:ext cx="5332537" cy="4267200"/>
          </a:xfrm>
          <a:prstGeom prst="rect">
            <a:avLst/>
          </a:prstGeom>
        </p:spPr>
        <p:txBody>
          <a:bodyPr/>
          <a:lstStyle>
            <a:lvl1pPr>
              <a:defRPr sz="2400">
                <a:solidFill>
                  <a:srgbClr val="434343"/>
                </a:solidFill>
                <a:latin typeface="+mn-lt"/>
              </a:defRPr>
            </a:lvl1pPr>
            <a:lvl2pPr>
              <a:defRPr sz="20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6188926" y="0"/>
            <a:ext cx="6003074" cy="6858000"/>
          </a:xfrm>
          <a:prstGeom prst="rect">
            <a:avLst/>
          </a:prstGeom>
        </p:spPr>
        <p:txBody>
          <a:bodyPr/>
          <a:lstStyle>
            <a:lvl1pPr>
              <a:defRPr>
                <a:latin typeface="F37 Ginger Pro" pitchFamily="2" charset="0"/>
              </a:defRPr>
            </a:lvl1pPr>
          </a:lstStyle>
          <a:p>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9" name="Text Placeholder 9">
            <a:extLst>
              <a:ext uri="{FF2B5EF4-FFF2-40B4-BE49-F238E27FC236}">
                <a16:creationId xmlns:a16="http://schemas.microsoft.com/office/drawing/2014/main" id="{FAB7157B-E61A-574B-BAC1-0A91D9859EA9}"/>
              </a:ext>
            </a:extLst>
          </p:cNvPr>
          <p:cNvSpPr txBox="1">
            <a:spLocks/>
          </p:cNvSpPr>
          <p:nvPr userDrawn="1"/>
        </p:nvSpPr>
        <p:spPr>
          <a:xfrm>
            <a:off x="3933028" y="6274969"/>
            <a:ext cx="2169019"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87545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Right + Text">
    <p:spTree>
      <p:nvGrpSpPr>
        <p:cNvPr id="1" name=""/>
        <p:cNvGrpSpPr/>
        <p:nvPr/>
      </p:nvGrpSpPr>
      <p:grpSpPr>
        <a:xfrm>
          <a:off x="0" y="0"/>
          <a:ext cx="0" cy="0"/>
          <a:chOff x="0" y="0"/>
          <a:chExt cx="0" cy="0"/>
        </a:xfrm>
      </p:grpSpPr>
      <p:pic>
        <p:nvPicPr>
          <p:cNvPr id="12" name="Picture 11" descr="A picture containing night sky&#10;&#10;Description automatically generated">
            <a:extLst>
              <a:ext uri="{FF2B5EF4-FFF2-40B4-BE49-F238E27FC236}">
                <a16:creationId xmlns:a16="http://schemas.microsoft.com/office/drawing/2014/main" id="{E5F22B15-C0F3-3343-AE37-768EDE586C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10945833"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938588" y="3903352"/>
            <a:ext cx="4918510"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938587" y="1444306"/>
            <a:ext cx="4918510" cy="2259106"/>
          </a:xfrm>
          <a:prstGeom prst="rect">
            <a:avLst/>
          </a:prstGeom>
        </p:spPr>
        <p:txBody>
          <a:bodyPr/>
          <a:lstStyle>
            <a:lvl1pPr>
              <a:defRPr>
                <a:latin typeface="F37 Ginger Pro" pitchFamily="2" charset="0"/>
              </a:defRPr>
            </a:lvl1pPr>
          </a:lstStyle>
          <a:p>
            <a:endParaRPr lang="en-US"/>
          </a:p>
        </p:txBody>
      </p:sp>
      <p:sp>
        <p:nvSpPr>
          <p:cNvPr id="21" name="Text Placeholder 13">
            <a:extLst>
              <a:ext uri="{FF2B5EF4-FFF2-40B4-BE49-F238E27FC236}">
                <a16:creationId xmlns:a16="http://schemas.microsoft.com/office/drawing/2014/main" id="{68A8DD0D-4E09-5A4B-BF23-A2621462A231}"/>
              </a:ext>
            </a:extLst>
          </p:cNvPr>
          <p:cNvSpPr>
            <a:spLocks noGrp="1"/>
          </p:cNvSpPr>
          <p:nvPr>
            <p:ph type="body" sz="quarter" idx="15"/>
          </p:nvPr>
        </p:nvSpPr>
        <p:spPr>
          <a:xfrm>
            <a:off x="6415363" y="3903352"/>
            <a:ext cx="4918510"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2" name="Picture Placeholder 2">
            <a:extLst>
              <a:ext uri="{FF2B5EF4-FFF2-40B4-BE49-F238E27FC236}">
                <a16:creationId xmlns:a16="http://schemas.microsoft.com/office/drawing/2014/main" id="{77972AD3-7081-4E4B-B5BF-2EBC1A782C10}"/>
              </a:ext>
            </a:extLst>
          </p:cNvPr>
          <p:cNvSpPr>
            <a:spLocks noGrp="1"/>
          </p:cNvSpPr>
          <p:nvPr>
            <p:ph type="pic" sz="quarter" idx="16"/>
          </p:nvPr>
        </p:nvSpPr>
        <p:spPr>
          <a:xfrm>
            <a:off x="6415362" y="1444306"/>
            <a:ext cx="4918510" cy="2259106"/>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1"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680443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Right + Text">
    <p:spTree>
      <p:nvGrpSpPr>
        <p:cNvPr id="1" name=""/>
        <p:cNvGrpSpPr/>
        <p:nvPr/>
      </p:nvGrpSpPr>
      <p:grpSpPr>
        <a:xfrm>
          <a:off x="0" y="0"/>
          <a:ext cx="0" cy="0"/>
          <a:chOff x="0" y="0"/>
          <a:chExt cx="0" cy="0"/>
        </a:xfrm>
      </p:grpSpPr>
      <p:pic>
        <p:nvPicPr>
          <p:cNvPr id="26" name="Picture 25" descr="A picture containing night sky&#10;&#10;Description automatically generated">
            <a:extLst>
              <a:ext uri="{FF2B5EF4-FFF2-40B4-BE49-F238E27FC236}">
                <a16:creationId xmlns:a16="http://schemas.microsoft.com/office/drawing/2014/main" id="{360BD6B9-002E-D847-BDB4-C48BDF26EF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8" name="Title Placeholder 1">
            <a:extLst>
              <a:ext uri="{FF2B5EF4-FFF2-40B4-BE49-F238E27FC236}">
                <a16:creationId xmlns:a16="http://schemas.microsoft.com/office/drawing/2014/main" id="{925152C3-5AF7-0948-A587-052241CB4EF0}"/>
              </a:ext>
            </a:extLst>
          </p:cNvPr>
          <p:cNvSpPr>
            <a:spLocks noGrp="1"/>
          </p:cNvSpPr>
          <p:nvPr>
            <p:ph type="title"/>
          </p:nvPr>
        </p:nvSpPr>
        <p:spPr>
          <a:xfrm>
            <a:off x="388039" y="429981"/>
            <a:ext cx="10652138" cy="506721"/>
          </a:xfrm>
          <a:prstGeom prst="rect">
            <a:avLst/>
          </a:prstGeom>
        </p:spPr>
        <p:txBody>
          <a:bodyPr vert="horz" lIns="91440" tIns="45720" rIns="91440" bIns="45720" rtlCol="0" anchor="t">
            <a:normAutofit/>
          </a:bodyPr>
          <a:lstStyle>
            <a:lvl1pPr>
              <a:defRPr>
                <a:latin typeface="F37 Ginger Pro" pitchFamily="2" charset="0"/>
              </a:defRPr>
            </a:lvl1pPr>
          </a:lstStyle>
          <a:p>
            <a:r>
              <a:rPr lang="en-US" dirty="0"/>
              <a:t>Click to edit Master title style</a:t>
            </a:r>
          </a:p>
        </p:txBody>
      </p:sp>
      <p:sp>
        <p:nvSpPr>
          <p:cNvPr id="19" name="Text Placeholder 13">
            <a:extLst>
              <a:ext uri="{FF2B5EF4-FFF2-40B4-BE49-F238E27FC236}">
                <a16:creationId xmlns:a16="http://schemas.microsoft.com/office/drawing/2014/main" id="{D66AA0C3-B8ED-9649-85A9-C32D29D9085E}"/>
              </a:ext>
            </a:extLst>
          </p:cNvPr>
          <p:cNvSpPr>
            <a:spLocks noGrp="1"/>
          </p:cNvSpPr>
          <p:nvPr>
            <p:ph type="body" sz="quarter" idx="10"/>
          </p:nvPr>
        </p:nvSpPr>
        <p:spPr>
          <a:xfrm>
            <a:off x="938588"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0" name="Picture Placeholder 2">
            <a:extLst>
              <a:ext uri="{FF2B5EF4-FFF2-40B4-BE49-F238E27FC236}">
                <a16:creationId xmlns:a16="http://schemas.microsoft.com/office/drawing/2014/main" id="{795FA7AB-ABBF-AE48-A41F-08A6EB051EFE}"/>
              </a:ext>
            </a:extLst>
          </p:cNvPr>
          <p:cNvSpPr>
            <a:spLocks noGrp="1"/>
          </p:cNvSpPr>
          <p:nvPr>
            <p:ph type="pic" sz="quarter" idx="11"/>
          </p:nvPr>
        </p:nvSpPr>
        <p:spPr>
          <a:xfrm>
            <a:off x="938587" y="1444306"/>
            <a:ext cx="3113649" cy="2184418"/>
          </a:xfrm>
          <a:prstGeom prst="rect">
            <a:avLst/>
          </a:prstGeom>
        </p:spPr>
        <p:txBody>
          <a:bodyPr/>
          <a:lstStyle>
            <a:lvl1pPr>
              <a:defRPr>
                <a:latin typeface="F37 Ginger Pro" pitchFamily="2" charset="0"/>
              </a:defRPr>
            </a:lvl1pPr>
          </a:lstStyle>
          <a:p>
            <a:endParaRPr lang="en-US"/>
          </a:p>
        </p:txBody>
      </p:sp>
      <p:sp>
        <p:nvSpPr>
          <p:cNvPr id="14" name="Text Placeholder 13">
            <a:extLst>
              <a:ext uri="{FF2B5EF4-FFF2-40B4-BE49-F238E27FC236}">
                <a16:creationId xmlns:a16="http://schemas.microsoft.com/office/drawing/2014/main" id="{EC74C8BC-9ACA-A34C-B22C-EC286D0370D1}"/>
              </a:ext>
            </a:extLst>
          </p:cNvPr>
          <p:cNvSpPr>
            <a:spLocks noGrp="1"/>
          </p:cNvSpPr>
          <p:nvPr>
            <p:ph type="body" sz="quarter" idx="15"/>
          </p:nvPr>
        </p:nvSpPr>
        <p:spPr>
          <a:xfrm>
            <a:off x="4394058"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17" name="Picture Placeholder 2">
            <a:extLst>
              <a:ext uri="{FF2B5EF4-FFF2-40B4-BE49-F238E27FC236}">
                <a16:creationId xmlns:a16="http://schemas.microsoft.com/office/drawing/2014/main" id="{6B461FA5-7409-1547-BC9A-6AB435C651D6}"/>
              </a:ext>
            </a:extLst>
          </p:cNvPr>
          <p:cNvSpPr>
            <a:spLocks noGrp="1"/>
          </p:cNvSpPr>
          <p:nvPr>
            <p:ph type="pic" sz="quarter" idx="16"/>
          </p:nvPr>
        </p:nvSpPr>
        <p:spPr>
          <a:xfrm>
            <a:off x="4394057" y="1444306"/>
            <a:ext cx="3113649" cy="2184418"/>
          </a:xfrm>
          <a:prstGeom prst="rect">
            <a:avLst/>
          </a:prstGeom>
        </p:spPr>
        <p:txBody>
          <a:bodyPr/>
          <a:lstStyle>
            <a:lvl1pPr>
              <a:defRPr>
                <a:latin typeface="F37 Ginger Pro" pitchFamily="2" charset="0"/>
              </a:defRPr>
            </a:lvl1pPr>
          </a:lstStyle>
          <a:p>
            <a:endParaRPr lang="en-US"/>
          </a:p>
        </p:txBody>
      </p:sp>
      <p:sp>
        <p:nvSpPr>
          <p:cNvPr id="24" name="Text Placeholder 13">
            <a:extLst>
              <a:ext uri="{FF2B5EF4-FFF2-40B4-BE49-F238E27FC236}">
                <a16:creationId xmlns:a16="http://schemas.microsoft.com/office/drawing/2014/main" id="{6C2972C3-8993-0949-B8FC-A8CFBCEF2247}"/>
              </a:ext>
            </a:extLst>
          </p:cNvPr>
          <p:cNvSpPr>
            <a:spLocks noGrp="1"/>
          </p:cNvSpPr>
          <p:nvPr>
            <p:ph type="body" sz="quarter" idx="17"/>
          </p:nvPr>
        </p:nvSpPr>
        <p:spPr>
          <a:xfrm>
            <a:off x="7811026" y="3903352"/>
            <a:ext cx="3113649" cy="1858148"/>
          </a:xfrm>
          <a:prstGeom prst="rect">
            <a:avLst/>
          </a:prstGeom>
        </p:spPr>
        <p:txBody>
          <a:bodyPr/>
          <a:lstStyle>
            <a:lvl1pPr>
              <a:defRPr sz="1800">
                <a:solidFill>
                  <a:srgbClr val="434343"/>
                </a:solidFill>
                <a:latin typeface="+mn-lt"/>
              </a:defRPr>
            </a:lvl1pPr>
            <a:lvl2pPr>
              <a:defRPr sz="1800">
                <a:solidFill>
                  <a:srgbClr val="777778"/>
                </a:solidFill>
              </a:defRPr>
            </a:lvl2pPr>
            <a:lvl3pPr>
              <a:defRPr sz="1800">
                <a:solidFill>
                  <a:srgbClr val="777778"/>
                </a:solidFill>
              </a:defRPr>
            </a:lvl3pPr>
            <a:lvl4pPr>
              <a:defRPr sz="1800">
                <a:solidFill>
                  <a:srgbClr val="777778"/>
                </a:solidFill>
              </a:defRPr>
            </a:lvl4pPr>
            <a:lvl5pPr>
              <a:defRPr sz="1800">
                <a:solidFill>
                  <a:srgbClr val="777778"/>
                </a:solidFill>
              </a:defRPr>
            </a:lvl5pPr>
          </a:lstStyle>
          <a:p>
            <a:pPr lvl="0"/>
            <a:r>
              <a:rPr lang="en-US" dirty="0"/>
              <a:t>Click to edit Master text styles</a:t>
            </a:r>
          </a:p>
        </p:txBody>
      </p:sp>
      <p:sp>
        <p:nvSpPr>
          <p:cNvPr id="25" name="Picture Placeholder 2">
            <a:extLst>
              <a:ext uri="{FF2B5EF4-FFF2-40B4-BE49-F238E27FC236}">
                <a16:creationId xmlns:a16="http://schemas.microsoft.com/office/drawing/2014/main" id="{041769D0-3BC1-DB4D-8EC8-72CDF9929A7D}"/>
              </a:ext>
            </a:extLst>
          </p:cNvPr>
          <p:cNvSpPr>
            <a:spLocks noGrp="1"/>
          </p:cNvSpPr>
          <p:nvPr>
            <p:ph type="pic" sz="quarter" idx="18"/>
          </p:nvPr>
        </p:nvSpPr>
        <p:spPr>
          <a:xfrm>
            <a:off x="7811025" y="1444306"/>
            <a:ext cx="3113649" cy="2184418"/>
          </a:xfrm>
          <a:prstGeom prst="rect">
            <a:avLst/>
          </a:prstGeom>
        </p:spPr>
        <p:txBody>
          <a:bodyPr/>
          <a:lstStyle>
            <a:lvl1pPr>
              <a:defRPr>
                <a:latin typeface="F37 Ginger Pro" pitchFamily="2" charset="0"/>
              </a:defRPr>
            </a:lvl1pPr>
          </a:lstStyle>
          <a:p>
            <a:endParaRPr lang="en-US"/>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6"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302386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24" name="Picture 23" descr="A picture containing night sky&#10;&#10;Description automatically generated">
            <a:extLst>
              <a:ext uri="{FF2B5EF4-FFF2-40B4-BE49-F238E27FC236}">
                <a16:creationId xmlns:a16="http://schemas.microsoft.com/office/drawing/2014/main" id="{11A4E62A-560E-EB4B-B8EB-2FC47A29F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01" y="0"/>
            <a:ext cx="12324480"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7" name="Title Placeholder 1">
            <a:extLst>
              <a:ext uri="{FF2B5EF4-FFF2-40B4-BE49-F238E27FC236}">
                <a16:creationId xmlns:a16="http://schemas.microsoft.com/office/drawing/2014/main" id="{85E18609-ED08-1F45-91B7-FC56400AB754}"/>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8" name="Picture Placeholder 17">
            <a:extLst>
              <a:ext uri="{FF2B5EF4-FFF2-40B4-BE49-F238E27FC236}">
                <a16:creationId xmlns:a16="http://schemas.microsoft.com/office/drawing/2014/main" id="{584BD111-78D2-C442-BA8F-B42FFCD4DACC}"/>
              </a:ext>
            </a:extLst>
          </p:cNvPr>
          <p:cNvSpPr>
            <a:spLocks noGrp="1"/>
          </p:cNvSpPr>
          <p:nvPr>
            <p:ph type="pic" sz="quarter" idx="10"/>
          </p:nvPr>
        </p:nvSpPr>
        <p:spPr>
          <a:xfrm>
            <a:off x="792964" y="1618284"/>
            <a:ext cx="1930400" cy="1930400"/>
          </a:xfrm>
          <a:prstGeom prst="rect">
            <a:avLst/>
          </a:prstGeom>
        </p:spPr>
        <p:txBody>
          <a:bodyPr/>
          <a:lstStyle>
            <a:lvl1pPr>
              <a:defRPr>
                <a:latin typeface="F37 Ginger Pro" pitchFamily="2" charset="0"/>
              </a:defRPr>
            </a:lvl1pPr>
          </a:lstStyle>
          <a:p>
            <a:endParaRPr lang="en-US" dirty="0"/>
          </a:p>
        </p:txBody>
      </p:sp>
      <p:sp>
        <p:nvSpPr>
          <p:cNvPr id="19" name="Picture Placeholder 17">
            <a:extLst>
              <a:ext uri="{FF2B5EF4-FFF2-40B4-BE49-F238E27FC236}">
                <a16:creationId xmlns:a16="http://schemas.microsoft.com/office/drawing/2014/main" id="{FC7EF518-38C0-404B-947E-8876E2B81060}"/>
              </a:ext>
            </a:extLst>
          </p:cNvPr>
          <p:cNvSpPr>
            <a:spLocks noGrp="1"/>
          </p:cNvSpPr>
          <p:nvPr>
            <p:ph type="pic" sz="quarter" idx="11"/>
          </p:nvPr>
        </p:nvSpPr>
        <p:spPr>
          <a:xfrm>
            <a:off x="3618031" y="1618284"/>
            <a:ext cx="1930400" cy="1930400"/>
          </a:xfrm>
          <a:prstGeom prst="rect">
            <a:avLst/>
          </a:prstGeom>
        </p:spPr>
        <p:txBody>
          <a:bodyPr/>
          <a:lstStyle>
            <a:lvl1pPr>
              <a:defRPr>
                <a:latin typeface="F37 Ginger Pro" pitchFamily="2" charset="0"/>
              </a:defRPr>
            </a:lvl1pPr>
          </a:lstStyle>
          <a:p>
            <a:endParaRPr lang="en-US"/>
          </a:p>
        </p:txBody>
      </p:sp>
      <p:sp>
        <p:nvSpPr>
          <p:cNvPr id="20" name="Picture Placeholder 17">
            <a:extLst>
              <a:ext uri="{FF2B5EF4-FFF2-40B4-BE49-F238E27FC236}">
                <a16:creationId xmlns:a16="http://schemas.microsoft.com/office/drawing/2014/main" id="{D89EB4D5-41E8-674A-9B90-F0489F8DD728}"/>
              </a:ext>
            </a:extLst>
          </p:cNvPr>
          <p:cNvSpPr>
            <a:spLocks noGrp="1"/>
          </p:cNvSpPr>
          <p:nvPr>
            <p:ph type="pic" sz="quarter" idx="12"/>
          </p:nvPr>
        </p:nvSpPr>
        <p:spPr>
          <a:xfrm>
            <a:off x="6443098" y="1618284"/>
            <a:ext cx="1930400" cy="1930400"/>
          </a:xfrm>
          <a:prstGeom prst="rect">
            <a:avLst/>
          </a:prstGeom>
        </p:spPr>
        <p:txBody>
          <a:bodyPr/>
          <a:lstStyle>
            <a:lvl1pPr>
              <a:defRPr>
                <a:latin typeface="F37 Ginger Pro" pitchFamily="2" charset="0"/>
              </a:defRPr>
            </a:lvl1pPr>
          </a:lstStyle>
          <a:p>
            <a:endParaRPr lang="en-US"/>
          </a:p>
        </p:txBody>
      </p:sp>
      <p:sp>
        <p:nvSpPr>
          <p:cNvPr id="21" name="Picture Placeholder 17">
            <a:extLst>
              <a:ext uri="{FF2B5EF4-FFF2-40B4-BE49-F238E27FC236}">
                <a16:creationId xmlns:a16="http://schemas.microsoft.com/office/drawing/2014/main" id="{787949F7-E741-704D-AB38-D3C4FA2CB269}"/>
              </a:ext>
            </a:extLst>
          </p:cNvPr>
          <p:cNvSpPr>
            <a:spLocks noGrp="1"/>
          </p:cNvSpPr>
          <p:nvPr>
            <p:ph type="pic" sz="quarter" idx="13"/>
          </p:nvPr>
        </p:nvSpPr>
        <p:spPr>
          <a:xfrm>
            <a:off x="9268165" y="1618284"/>
            <a:ext cx="1930400" cy="1930400"/>
          </a:xfrm>
          <a:prstGeom prst="rect">
            <a:avLst/>
          </a:prstGeom>
        </p:spPr>
        <p:txBody>
          <a:bodyPr/>
          <a:lstStyle>
            <a:lvl1pPr>
              <a:defRPr>
                <a:latin typeface="F37 Ginger Pro" pitchFamily="2" charset="0"/>
              </a:defRPr>
            </a:lvl1pPr>
          </a:lstStyle>
          <a:p>
            <a:endParaRPr lang="en-US"/>
          </a:p>
        </p:txBody>
      </p:sp>
      <p:sp>
        <p:nvSpPr>
          <p:cNvPr id="22" name="Text Placeholder 13">
            <a:extLst>
              <a:ext uri="{FF2B5EF4-FFF2-40B4-BE49-F238E27FC236}">
                <a16:creationId xmlns:a16="http://schemas.microsoft.com/office/drawing/2014/main" id="{93DC687B-D5F9-B748-81E3-A3B94FDB6542}"/>
              </a:ext>
            </a:extLst>
          </p:cNvPr>
          <p:cNvSpPr>
            <a:spLocks noGrp="1"/>
          </p:cNvSpPr>
          <p:nvPr>
            <p:ph type="body" sz="quarter" idx="14"/>
          </p:nvPr>
        </p:nvSpPr>
        <p:spPr>
          <a:xfrm>
            <a:off x="792964"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6" name="Text Placeholder 13">
            <a:extLst>
              <a:ext uri="{FF2B5EF4-FFF2-40B4-BE49-F238E27FC236}">
                <a16:creationId xmlns:a16="http://schemas.microsoft.com/office/drawing/2014/main" id="{0EBC2C7F-7A9B-7B44-B6D6-01F528C042CE}"/>
              </a:ext>
            </a:extLst>
          </p:cNvPr>
          <p:cNvSpPr>
            <a:spLocks noGrp="1"/>
          </p:cNvSpPr>
          <p:nvPr>
            <p:ph type="body" sz="quarter" idx="15"/>
          </p:nvPr>
        </p:nvSpPr>
        <p:spPr>
          <a:xfrm>
            <a:off x="3618031"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7" name="Text Placeholder 13">
            <a:extLst>
              <a:ext uri="{FF2B5EF4-FFF2-40B4-BE49-F238E27FC236}">
                <a16:creationId xmlns:a16="http://schemas.microsoft.com/office/drawing/2014/main" id="{B121EC6C-A414-A942-8097-717F51E9E4D8}"/>
              </a:ext>
            </a:extLst>
          </p:cNvPr>
          <p:cNvSpPr>
            <a:spLocks noGrp="1"/>
          </p:cNvSpPr>
          <p:nvPr>
            <p:ph type="body" sz="quarter" idx="16"/>
          </p:nvPr>
        </p:nvSpPr>
        <p:spPr>
          <a:xfrm>
            <a:off x="6435977"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sp>
        <p:nvSpPr>
          <p:cNvPr id="28" name="Text Placeholder 13">
            <a:extLst>
              <a:ext uri="{FF2B5EF4-FFF2-40B4-BE49-F238E27FC236}">
                <a16:creationId xmlns:a16="http://schemas.microsoft.com/office/drawing/2014/main" id="{7966434B-C392-914A-868C-C7F7FC979F7C}"/>
              </a:ext>
            </a:extLst>
          </p:cNvPr>
          <p:cNvSpPr>
            <a:spLocks noGrp="1"/>
          </p:cNvSpPr>
          <p:nvPr>
            <p:ph type="body" sz="quarter" idx="17"/>
          </p:nvPr>
        </p:nvSpPr>
        <p:spPr>
          <a:xfrm>
            <a:off x="9253923" y="3804708"/>
            <a:ext cx="2260729" cy="2054225"/>
          </a:xfrm>
          <a:prstGeom prst="rect">
            <a:avLst/>
          </a:prstGeom>
        </p:spPr>
        <p:txBody>
          <a:bodyPr/>
          <a:lstStyle>
            <a:lvl1pPr marL="0" algn="l">
              <a:lnSpc>
                <a:spcPct val="100000"/>
              </a:lnSpc>
              <a:buNone/>
              <a:defRPr sz="1800">
                <a:solidFill>
                  <a:srgbClr val="434343"/>
                </a:solidFill>
                <a:latin typeface="+mn-lt"/>
              </a:defRPr>
            </a:lvl1pPr>
            <a:lvl2pPr>
              <a:buNone/>
              <a:defRPr sz="2000">
                <a:solidFill>
                  <a:srgbClr val="777778"/>
                </a:solidFill>
              </a:defRPr>
            </a:lvl2pPr>
            <a:lvl3pPr>
              <a:buNone/>
              <a:defRPr>
                <a:solidFill>
                  <a:srgbClr val="777778"/>
                </a:solidFill>
              </a:defRPr>
            </a:lvl3pPr>
            <a:lvl4pPr>
              <a:buNone/>
              <a:defRPr>
                <a:solidFill>
                  <a:srgbClr val="777778"/>
                </a:solidFill>
              </a:defRPr>
            </a:lvl4pPr>
            <a:lvl5pPr>
              <a:buNone/>
              <a:defRPr>
                <a:solidFill>
                  <a:srgbClr val="777778"/>
                </a:solidFill>
              </a:defRPr>
            </a:lvl5pPr>
          </a:lstStyle>
          <a:p>
            <a:pPr lvl="0"/>
            <a:r>
              <a:rPr lang="en-US" dirty="0"/>
              <a:t>Click to edit Master text</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25"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333348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A5CFC-6777-2041-80C9-37031317451C}"/>
              </a:ext>
            </a:extLst>
          </p:cNvPr>
          <p:cNvPicPr>
            <a:picLocks noChangeAspect="1"/>
          </p:cNvPicPr>
          <p:nvPr userDrawn="1"/>
        </p:nvPicPr>
        <p:blipFill>
          <a:blip r:embed="rId2"/>
          <a:srcRect/>
          <a:stretch/>
        </p:blipFill>
        <p:spPr>
          <a:xfrm>
            <a:off x="1982" y="19014"/>
            <a:ext cx="12320516" cy="3237230"/>
          </a:xfrm>
          <a:prstGeom prst="rect">
            <a:avLst/>
          </a:prstGeom>
        </p:spPr>
      </p:pic>
      <p:sp>
        <p:nvSpPr>
          <p:cNvPr id="15" name="TextBox 14">
            <a:extLst>
              <a:ext uri="{FF2B5EF4-FFF2-40B4-BE49-F238E27FC236}">
                <a16:creationId xmlns:a16="http://schemas.microsoft.com/office/drawing/2014/main" id="{FE93B76F-52E0-D145-BC33-A7E36D0A4C95}"/>
              </a:ext>
            </a:extLst>
          </p:cNvPr>
          <p:cNvSpPr txBox="1"/>
          <p:nvPr userDrawn="1"/>
        </p:nvSpPr>
        <p:spPr>
          <a:xfrm>
            <a:off x="11417317" y="6274969"/>
            <a:ext cx="367408" cy="276999"/>
          </a:xfrm>
          <a:prstGeom prst="rect">
            <a:avLst/>
          </a:prstGeom>
          <a:noFill/>
        </p:spPr>
        <p:txBody>
          <a:bodyPr wrap="none" rtlCol="0">
            <a:spAutoFit/>
          </a:bodyPr>
          <a:lstStyle/>
          <a:p>
            <a:fld id="{5D663D93-F62C-1044-9997-E69A8BFD6D25}" type="slidenum">
              <a:rPr lang="en-US" sz="1200" b="0" i="0" smtClean="0">
                <a:solidFill>
                  <a:srgbClr val="C0C2BF"/>
                </a:solidFill>
                <a:latin typeface="Calibri" panose="020F0502020204030204" pitchFamily="34" charset="0"/>
              </a:rPr>
              <a:t>‹#›</a:t>
            </a:fld>
            <a:endParaRPr lang="en-US" sz="1200" b="0" i="0" dirty="0">
              <a:solidFill>
                <a:srgbClr val="C0C2BF"/>
              </a:solidFill>
              <a:latin typeface="Calibri" panose="020F0502020204030204" pitchFamily="34" charset="0"/>
            </a:endParaRPr>
          </a:p>
        </p:txBody>
      </p:sp>
      <p:sp>
        <p:nvSpPr>
          <p:cNvPr id="17" name="Title Placeholder 1">
            <a:extLst>
              <a:ext uri="{FF2B5EF4-FFF2-40B4-BE49-F238E27FC236}">
                <a16:creationId xmlns:a16="http://schemas.microsoft.com/office/drawing/2014/main" id="{891B156B-AC2F-BD4E-93BC-535B61CCC736}"/>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6224607A-169F-7340-ADE2-1C256F50763D}"/>
              </a:ext>
            </a:extLst>
          </p:cNvPr>
          <p:cNvSpPr>
            <a:spLocks noGrp="1"/>
          </p:cNvSpPr>
          <p:nvPr>
            <p:ph type="body" sz="quarter" idx="12" hasCustomPrompt="1"/>
          </p:nvPr>
        </p:nvSpPr>
        <p:spPr>
          <a:xfrm>
            <a:off x="522371" y="1654774"/>
            <a:ext cx="9980646" cy="272939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r>
              <a:rPr lang="en-CA" sz="1600" dirty="0"/>
              <a:t> </a:t>
            </a:r>
            <a:r>
              <a:rPr lang="en-CA" sz="1600" dirty="0" err="1"/>
              <a:t>adipiscing</a:t>
            </a:r>
            <a:r>
              <a:rPr lang="en-CA" sz="1600" dirty="0"/>
              <a:t> </a:t>
            </a:r>
            <a:r>
              <a:rPr lang="en-CA" sz="1600" dirty="0" err="1"/>
              <a:t>elit</a:t>
            </a:r>
            <a:r>
              <a:rPr lang="en-CA" sz="1600" dirty="0"/>
              <a:t>. Vestibulum </a:t>
            </a:r>
            <a:r>
              <a:rPr lang="en-CA" sz="1600" dirty="0" err="1"/>
              <a:t>eleifend</a:t>
            </a:r>
            <a:r>
              <a:rPr lang="en-CA" sz="1600" dirty="0"/>
              <a:t> </a:t>
            </a:r>
            <a:r>
              <a:rPr lang="en-CA" sz="1600" dirty="0" err="1"/>
              <a:t>nibh</a:t>
            </a:r>
            <a:r>
              <a:rPr lang="en-CA" sz="1600" dirty="0"/>
              <a:t> id </a:t>
            </a:r>
            <a:r>
              <a:rPr lang="en-CA" sz="1600" dirty="0" err="1"/>
              <a:t>mauris</a:t>
            </a:r>
            <a:r>
              <a:rPr lang="en-CA" sz="1600" dirty="0"/>
              <a:t> pharetra, id </a:t>
            </a:r>
            <a:r>
              <a:rPr lang="en-CA" sz="1600" dirty="0" err="1"/>
              <a:t>rutrum</a:t>
            </a:r>
            <a:r>
              <a:rPr lang="en-CA" sz="1600" dirty="0"/>
              <a:t> mi </a:t>
            </a:r>
            <a:r>
              <a:rPr lang="en-CA" sz="1600" dirty="0" err="1"/>
              <a:t>fringilla</a:t>
            </a:r>
            <a:r>
              <a:rPr lang="en-CA" sz="1600" dirty="0"/>
              <a:t>. Sed </a:t>
            </a:r>
            <a:r>
              <a:rPr lang="en-CA" sz="1600" dirty="0" err="1"/>
              <a:t>nec</a:t>
            </a:r>
            <a:r>
              <a:rPr lang="en-CA" sz="1600" dirty="0"/>
              <a:t> </a:t>
            </a:r>
            <a:r>
              <a:rPr lang="en-CA" sz="1600" dirty="0" err="1"/>
              <a:t>vulputate</a:t>
            </a:r>
            <a:r>
              <a:rPr lang="en-CA" sz="1600" dirty="0"/>
              <a:t> </a:t>
            </a:r>
            <a:r>
              <a:rPr lang="en-CA" sz="1600" dirty="0" err="1"/>
              <a:t>metus</a:t>
            </a:r>
            <a:r>
              <a:rPr lang="en-CA" sz="1600" dirty="0"/>
              <a:t>, </a:t>
            </a:r>
            <a:r>
              <a:rPr lang="en-CA" sz="1600" dirty="0" err="1"/>
              <a:t>nec</a:t>
            </a:r>
            <a:r>
              <a:rPr lang="en-CA" sz="1600" dirty="0"/>
              <a:t> </a:t>
            </a:r>
            <a:r>
              <a:rPr lang="en-CA" sz="1600" dirty="0" err="1"/>
              <a:t>ullamcorper</a:t>
            </a:r>
            <a:r>
              <a:rPr lang="en-CA" sz="1600" dirty="0"/>
              <a:t> </a:t>
            </a:r>
            <a:r>
              <a:rPr lang="en-CA" sz="1600" dirty="0" err="1"/>
              <a:t>neque</a:t>
            </a:r>
            <a:r>
              <a:rPr lang="en-CA" sz="1600" dirty="0"/>
              <a:t>. Sed vel ligula </a:t>
            </a:r>
            <a:r>
              <a:rPr lang="en-CA" sz="1600" dirty="0" err="1"/>
              <a:t>sapien</a:t>
            </a:r>
            <a:r>
              <a:rPr lang="en-CA" sz="1600" dirty="0"/>
              <a:t>. </a:t>
            </a:r>
            <a:r>
              <a:rPr lang="en-CA" sz="1600" dirty="0" err="1"/>
              <a:t>Pellentesque</a:t>
            </a:r>
            <a:r>
              <a:rPr lang="en-CA" sz="1600" dirty="0"/>
              <a:t> </a:t>
            </a:r>
            <a:r>
              <a:rPr lang="en-CA" sz="1600" dirty="0" err="1"/>
              <a:t>congue</a:t>
            </a:r>
            <a:r>
              <a:rPr lang="en-CA" sz="1600" dirty="0"/>
              <a:t> </a:t>
            </a:r>
            <a:r>
              <a:rPr lang="en-CA" sz="1600" dirty="0" err="1"/>
              <a:t>nec</a:t>
            </a:r>
            <a:r>
              <a:rPr lang="en-CA" sz="1600" dirty="0"/>
              <a:t> ante a </a:t>
            </a:r>
            <a:r>
              <a:rPr lang="en-CA" sz="1600" dirty="0" err="1"/>
              <a:t>fringilla</a:t>
            </a:r>
            <a:r>
              <a:rPr lang="en-CA" sz="1600" dirty="0"/>
              <a:t>. </a:t>
            </a:r>
            <a:r>
              <a:rPr lang="en-CA" sz="1600" dirty="0" err="1"/>
              <a:t>Pellentesque</a:t>
            </a:r>
            <a:r>
              <a:rPr lang="en-CA" sz="1600" dirty="0"/>
              <a:t> </a:t>
            </a:r>
            <a:r>
              <a:rPr lang="en-CA" sz="1600" dirty="0" err="1"/>
              <a:t>mollis</a:t>
            </a:r>
            <a:r>
              <a:rPr lang="en-CA" sz="1600" dirty="0"/>
              <a:t> </a:t>
            </a:r>
            <a:r>
              <a:rPr lang="en-CA" sz="1600" dirty="0" err="1"/>
              <a:t>elit</a:t>
            </a:r>
            <a:r>
              <a:rPr lang="en-CA" sz="1600" dirty="0"/>
              <a:t> </a:t>
            </a:r>
            <a:r>
              <a:rPr lang="en-CA" sz="1600" dirty="0" err="1"/>
              <a:t>tellus</a:t>
            </a:r>
            <a:r>
              <a:rPr lang="en-CA" sz="1600" dirty="0"/>
              <a:t>, non </a:t>
            </a:r>
            <a:r>
              <a:rPr lang="en-CA" sz="1600" dirty="0" err="1"/>
              <a:t>suscipit</a:t>
            </a:r>
            <a:r>
              <a:rPr lang="en-CA" sz="1600" dirty="0"/>
              <a:t> </a:t>
            </a:r>
            <a:r>
              <a:rPr lang="en-CA" sz="1600" dirty="0" err="1"/>
              <a:t>tellus</a:t>
            </a:r>
            <a:r>
              <a:rPr lang="en-CA" sz="1600" dirty="0"/>
              <a:t> </a:t>
            </a:r>
            <a:r>
              <a:rPr lang="en-CA" sz="1600" dirty="0" err="1"/>
              <a:t>hendrerit</a:t>
            </a:r>
            <a:r>
              <a:rPr lang="en-CA" sz="1600" dirty="0"/>
              <a:t> vel. </a:t>
            </a:r>
            <a:r>
              <a:rPr lang="en-CA" sz="1600" dirty="0" err="1"/>
              <a:t>Praesent</a:t>
            </a:r>
            <a:r>
              <a:rPr lang="en-CA" sz="1600" dirty="0"/>
              <a:t> auctor </a:t>
            </a:r>
            <a:r>
              <a:rPr lang="en-CA" sz="1600" dirty="0" err="1"/>
              <a:t>commodo</a:t>
            </a:r>
            <a:r>
              <a:rPr lang="en-CA" sz="1600" dirty="0"/>
              <a:t> nisi </a:t>
            </a:r>
            <a:r>
              <a:rPr lang="en-CA" sz="1600" dirty="0" err="1"/>
              <a:t>nec</a:t>
            </a:r>
            <a:r>
              <a:rPr lang="en-CA" sz="1600" dirty="0"/>
              <a:t> vestibulum. Donec </a:t>
            </a:r>
            <a:r>
              <a:rPr lang="en-CA" sz="1600" dirty="0" err="1"/>
              <a:t>eleifend</a:t>
            </a:r>
            <a:r>
              <a:rPr lang="en-CA" sz="1600" dirty="0"/>
              <a:t> </a:t>
            </a:r>
            <a:r>
              <a:rPr lang="en-CA" sz="1600" dirty="0" err="1"/>
              <a:t>faucibus</a:t>
            </a:r>
            <a:r>
              <a:rPr lang="en-CA" sz="1600" dirty="0"/>
              <a:t> </a:t>
            </a:r>
            <a:r>
              <a:rPr lang="en-CA" sz="1600" dirty="0" err="1"/>
              <a:t>neque</a:t>
            </a:r>
            <a:r>
              <a:rPr lang="en-CA" sz="1600" dirty="0"/>
              <a:t> non </a:t>
            </a:r>
            <a:r>
              <a:rPr lang="en-CA" sz="1600" dirty="0" err="1"/>
              <a:t>elementum</a:t>
            </a:r>
            <a:r>
              <a:rPr lang="en-CA" sz="1600" dirty="0"/>
              <a:t>.</a:t>
            </a:r>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Donec et </a:t>
            </a:r>
            <a:r>
              <a:rPr lang="en-CA" sz="1600" dirty="0" err="1"/>
              <a:t>consequat</a:t>
            </a:r>
            <a:r>
              <a:rPr lang="en-CA" sz="1600" dirty="0"/>
              <a:t> </a:t>
            </a:r>
            <a:r>
              <a:rPr lang="en-CA" sz="1600" dirty="0" err="1"/>
              <a:t>nulla</a:t>
            </a:r>
            <a:r>
              <a:rPr lang="en-CA" sz="1600" dirty="0"/>
              <a:t>. </a:t>
            </a:r>
            <a:r>
              <a:rPr lang="en-CA" sz="1600" dirty="0" err="1"/>
              <a:t>Nullam</a:t>
            </a:r>
            <a:r>
              <a:rPr lang="en-CA" sz="1600" dirty="0"/>
              <a:t> </a:t>
            </a:r>
            <a:r>
              <a:rPr lang="en-CA" sz="1600" dirty="0" err="1"/>
              <a:t>varius</a:t>
            </a:r>
            <a:r>
              <a:rPr lang="en-CA" sz="1600" dirty="0"/>
              <a:t> </a:t>
            </a:r>
            <a:r>
              <a:rPr lang="en-CA" sz="1600" dirty="0" err="1"/>
              <a:t>nisl</a:t>
            </a:r>
            <a:r>
              <a:rPr lang="en-CA" sz="1600" dirty="0"/>
              <a:t> </a:t>
            </a:r>
            <a:r>
              <a:rPr lang="en-CA" sz="1600" dirty="0" err="1"/>
              <a:t>massa</a:t>
            </a:r>
            <a:r>
              <a:rPr lang="en-CA" sz="1600" dirty="0"/>
              <a:t>. Sed </a:t>
            </a:r>
            <a:r>
              <a:rPr lang="en-CA" sz="1600" dirty="0" err="1"/>
              <a:t>venenatis</a:t>
            </a:r>
            <a:r>
              <a:rPr lang="en-CA" sz="1600" dirty="0"/>
              <a:t> ipsum </a:t>
            </a:r>
            <a:r>
              <a:rPr lang="en-CA" sz="1600" dirty="0" err="1"/>
              <a:t>nec</a:t>
            </a:r>
            <a:r>
              <a:rPr lang="en-CA" sz="1600" dirty="0"/>
              <a:t> </a:t>
            </a:r>
            <a:r>
              <a:rPr lang="en-CA" sz="1600" dirty="0" err="1"/>
              <a:t>sollicitudin</a:t>
            </a:r>
            <a:r>
              <a:rPr lang="en-CA" sz="1600" dirty="0"/>
              <a:t> gravida. Nam </a:t>
            </a:r>
            <a:r>
              <a:rPr lang="en-CA" sz="1600" dirty="0" err="1"/>
              <a:t>dignissim</a:t>
            </a:r>
            <a:r>
              <a:rPr lang="en-CA" sz="1600" dirty="0"/>
              <a:t> </a:t>
            </a:r>
            <a:r>
              <a:rPr lang="en-CA" sz="1600" dirty="0" err="1"/>
              <a:t>varius</a:t>
            </a:r>
            <a:r>
              <a:rPr lang="en-CA" sz="1600" dirty="0"/>
              <a:t> </a:t>
            </a:r>
            <a:r>
              <a:rPr lang="en-CA" sz="1600" dirty="0" err="1"/>
              <a:t>est</a:t>
            </a:r>
            <a:r>
              <a:rPr lang="en-CA" sz="1600" dirty="0"/>
              <a:t>, et vestibulum ex. Vestibulum non </a:t>
            </a:r>
            <a:r>
              <a:rPr lang="en-CA" sz="1600" dirty="0" err="1"/>
              <a:t>rutrum</a:t>
            </a:r>
            <a:r>
              <a:rPr lang="en-CA" sz="1600" dirty="0"/>
              <a:t> </a:t>
            </a:r>
            <a:r>
              <a:rPr lang="en-CA" sz="1600" dirty="0" err="1"/>
              <a:t>augue</a:t>
            </a:r>
            <a:r>
              <a:rPr lang="en-CA" sz="1600" dirty="0"/>
              <a:t>. </a:t>
            </a:r>
            <a:r>
              <a:rPr lang="en-CA" sz="1600" dirty="0" err="1"/>
              <a:t>Quisque</a:t>
            </a:r>
            <a:r>
              <a:rPr lang="en-CA" sz="1600" dirty="0"/>
              <a:t> ipsum </a:t>
            </a:r>
            <a:r>
              <a:rPr lang="en-CA" sz="1600" dirty="0" err="1"/>
              <a:t>tellus</a:t>
            </a:r>
            <a:r>
              <a:rPr lang="en-CA" sz="1600" dirty="0"/>
              <a:t>, </a:t>
            </a:r>
            <a:r>
              <a:rPr lang="en-CA" sz="1600" dirty="0" err="1"/>
              <a:t>imperdiet</a:t>
            </a:r>
            <a:r>
              <a:rPr lang="en-CA" sz="1600" dirty="0"/>
              <a:t> sed </a:t>
            </a:r>
            <a:r>
              <a:rPr lang="en-CA" sz="1600" dirty="0" err="1"/>
              <a:t>nunc</a:t>
            </a:r>
            <a:r>
              <a:rPr lang="en-CA" sz="1600" dirty="0"/>
              <a:t> sed, </a:t>
            </a:r>
            <a:r>
              <a:rPr lang="en-CA" sz="1600" dirty="0" err="1"/>
              <a:t>consectetur</a:t>
            </a:r>
            <a:r>
              <a:rPr lang="en-CA" sz="1600" dirty="0"/>
              <a:t> </a:t>
            </a:r>
            <a:r>
              <a:rPr lang="en-CA" sz="1600" dirty="0" err="1"/>
              <a:t>blandit</a:t>
            </a:r>
            <a:r>
              <a:rPr lang="en-CA" sz="1600" dirty="0"/>
              <a:t> libero. 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r>
              <a:rPr lang="en-CA" sz="1600" dirty="0" err="1"/>
              <a:t>Aliquam</a:t>
            </a:r>
            <a:r>
              <a:rPr lang="en-CA" sz="1600" dirty="0"/>
              <a:t> </a:t>
            </a:r>
            <a:r>
              <a:rPr lang="en-CA" sz="1600" dirty="0" err="1"/>
              <a:t>quis</a:t>
            </a:r>
            <a:r>
              <a:rPr lang="en-CA" sz="1600" dirty="0"/>
              <a:t> </a:t>
            </a:r>
            <a:r>
              <a:rPr lang="en-CA" sz="1600" dirty="0" err="1"/>
              <a:t>neque</a:t>
            </a:r>
            <a:r>
              <a:rPr lang="en-CA" sz="1600" dirty="0"/>
              <a:t> </a:t>
            </a:r>
            <a:r>
              <a:rPr lang="en-CA" sz="1600" dirty="0" err="1"/>
              <a:t>quis</a:t>
            </a:r>
            <a:r>
              <a:rPr lang="en-CA" sz="1600" dirty="0"/>
              <a:t> </a:t>
            </a:r>
            <a:r>
              <a:rPr lang="en-CA" sz="1600" dirty="0" err="1"/>
              <a:t>lectus</a:t>
            </a:r>
            <a:r>
              <a:rPr lang="en-CA" sz="1600" dirty="0"/>
              <a:t> pharetra semper semper sit </a:t>
            </a:r>
            <a:r>
              <a:rPr lang="en-CA" sz="1600" dirty="0" err="1"/>
              <a:t>amet</a:t>
            </a:r>
            <a:r>
              <a:rPr lang="en-CA" sz="1600" dirty="0"/>
              <a:t> </a:t>
            </a:r>
            <a:r>
              <a:rPr lang="en-CA" sz="1600" dirty="0" err="1"/>
              <a:t>velit</a:t>
            </a:r>
            <a:r>
              <a:rPr lang="en-CA" sz="1600" dirty="0"/>
              <a:t>. </a:t>
            </a:r>
          </a:p>
          <a:p>
            <a:endParaRPr lang="en-US" sz="1600" dirty="0"/>
          </a:p>
        </p:txBody>
      </p:sp>
      <p:sp>
        <p:nvSpPr>
          <p:cNvPr id="10" name="Text Placeholder 4">
            <a:extLst>
              <a:ext uri="{FF2B5EF4-FFF2-40B4-BE49-F238E27FC236}">
                <a16:creationId xmlns:a16="http://schemas.microsoft.com/office/drawing/2014/main" id="{6315FA2A-3F21-A942-9E1D-4211C67DD184}"/>
              </a:ext>
            </a:extLst>
          </p:cNvPr>
          <p:cNvSpPr>
            <a:spLocks noGrp="1"/>
          </p:cNvSpPr>
          <p:nvPr>
            <p:ph type="body" sz="quarter" idx="15" hasCustomPrompt="1"/>
          </p:nvPr>
        </p:nvSpPr>
        <p:spPr>
          <a:xfrm>
            <a:off x="522371" y="4484644"/>
            <a:ext cx="4745915" cy="111787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0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r>
              <a:rPr lang="en-CA" sz="1600" dirty="0"/>
              <a:t> </a:t>
            </a:r>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p>
          <a:p>
            <a:r>
              <a:rPr lang="en-CA" sz="1600" dirty="0"/>
              <a:t>Lorem ipsum dolor sit </a:t>
            </a:r>
            <a:r>
              <a:rPr lang="en-CA" sz="1600" dirty="0" err="1"/>
              <a:t>amet</a:t>
            </a:r>
            <a:r>
              <a:rPr lang="en-CA" sz="1600" dirty="0"/>
              <a:t>.</a:t>
            </a:r>
          </a:p>
          <a:p>
            <a:pPr marL="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600" dirty="0"/>
          </a:p>
        </p:txBody>
      </p:sp>
      <p:sp>
        <p:nvSpPr>
          <p:cNvPr id="11" name="Text Placeholder 4">
            <a:extLst>
              <a:ext uri="{FF2B5EF4-FFF2-40B4-BE49-F238E27FC236}">
                <a16:creationId xmlns:a16="http://schemas.microsoft.com/office/drawing/2014/main" id="{EE67EFB1-6F8E-9340-ABB1-FFBC2BABF414}"/>
              </a:ext>
            </a:extLst>
          </p:cNvPr>
          <p:cNvSpPr>
            <a:spLocks noGrp="1"/>
          </p:cNvSpPr>
          <p:nvPr>
            <p:ph type="body" sz="quarter" idx="16" hasCustomPrompt="1"/>
          </p:nvPr>
        </p:nvSpPr>
        <p:spPr>
          <a:xfrm>
            <a:off x="5555766" y="4484644"/>
            <a:ext cx="4745915" cy="1117870"/>
          </a:xfrm>
          <a:prstGeom prst="rect">
            <a:avLst/>
          </a:prstGeom>
        </p:spPr>
        <p:txBody>
          <a:bodyPr/>
          <a:lstStyle>
            <a:lvl1pPr marL="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000" b="0">
                <a:solidFill>
                  <a:srgbClr val="434343"/>
                </a:solidFill>
                <a:latin typeface="+mn-lt"/>
              </a:defRPr>
            </a:lvl1pPr>
            <a:lvl2pPr>
              <a:buNone/>
              <a:defRPr sz="1600"/>
            </a:lvl2pPr>
            <a:lvl3pPr>
              <a:buNone/>
              <a:defRPr sz="1600"/>
            </a:lvl3pPr>
            <a:lvl4pPr>
              <a:buNone/>
              <a:defRPr sz="1600"/>
            </a:lvl4pPr>
            <a:lvl5pPr>
              <a:buNone/>
              <a:defRPr sz="1600"/>
            </a:lvl5pPr>
          </a:lstStyle>
          <a:p>
            <a:r>
              <a:rPr lang="en-CA" sz="1600" dirty="0"/>
              <a:t>Lorem ipsum dolor sit </a:t>
            </a:r>
            <a:r>
              <a:rPr lang="en-CA" sz="1600" dirty="0" err="1"/>
              <a:t>amet</a:t>
            </a:r>
            <a:r>
              <a:rPr lang="en-CA" sz="1600" dirty="0"/>
              <a:t>, </a:t>
            </a:r>
            <a:r>
              <a:rPr lang="en-CA" sz="1600" dirty="0" err="1"/>
              <a:t>consectetur</a:t>
            </a:r>
            <a:endParaRPr lang="en-CA" sz="1600" dirty="0"/>
          </a:p>
          <a:p>
            <a:r>
              <a:rPr lang="en-CA" sz="1600" dirty="0"/>
              <a:t>Cras gravida </a:t>
            </a:r>
            <a:r>
              <a:rPr lang="en-CA" sz="1600" dirty="0" err="1"/>
              <a:t>erat</a:t>
            </a:r>
            <a:r>
              <a:rPr lang="en-CA" sz="1600" dirty="0"/>
              <a:t> </a:t>
            </a:r>
            <a:r>
              <a:rPr lang="en-CA" sz="1600" dirty="0" err="1"/>
              <a:t>eu</a:t>
            </a:r>
            <a:r>
              <a:rPr lang="en-CA" sz="1600" dirty="0"/>
              <a:t> </a:t>
            </a:r>
            <a:r>
              <a:rPr lang="en-CA" sz="1600" dirty="0" err="1"/>
              <a:t>ultrices</a:t>
            </a:r>
            <a:r>
              <a:rPr lang="en-CA" sz="1600" dirty="0"/>
              <a:t> </a:t>
            </a:r>
            <a:r>
              <a:rPr lang="en-CA" sz="1600" dirty="0" err="1"/>
              <a:t>iaculis</a:t>
            </a:r>
            <a:r>
              <a:rPr lang="en-CA" sz="1600" dirty="0"/>
              <a:t>. </a:t>
            </a:r>
          </a:p>
          <a:p>
            <a:r>
              <a:rPr lang="en-CA" sz="1600" dirty="0"/>
              <a:t>Lorem ipsum dolor sit </a:t>
            </a:r>
            <a:r>
              <a:rPr lang="en-CA" sz="1600" dirty="0" err="1"/>
              <a:t>amet</a:t>
            </a:r>
            <a:r>
              <a:rPr lang="en-CA" sz="1600" dirty="0"/>
              <a:t>.</a:t>
            </a:r>
          </a:p>
          <a:p>
            <a:pPr marL="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600" dirty="0"/>
          </a:p>
        </p:txBody>
      </p:sp>
      <p:sp>
        <p:nvSpPr>
          <p:cNvPr id="6" name="Text Placeholder 5">
            <a:extLst>
              <a:ext uri="{FF2B5EF4-FFF2-40B4-BE49-F238E27FC236}">
                <a16:creationId xmlns:a16="http://schemas.microsoft.com/office/drawing/2014/main" id="{03B88AF1-2DC7-1448-88A1-2886E2421D50}"/>
              </a:ext>
            </a:extLst>
          </p:cNvPr>
          <p:cNvSpPr>
            <a:spLocks noGrp="1"/>
          </p:cNvSpPr>
          <p:nvPr>
            <p:ph type="body" sz="quarter" idx="18"/>
          </p:nvPr>
        </p:nvSpPr>
        <p:spPr>
          <a:xfrm>
            <a:off x="387350" y="1097915"/>
            <a:ext cx="8848090" cy="530225"/>
          </a:xfrm>
        </p:spPr>
        <p:txBody>
          <a:bodyPr/>
          <a:lstStyle>
            <a:lvl1pPr>
              <a:buNone/>
              <a:defRPr sz="1900">
                <a:solidFill>
                  <a:srgbClr val="2F84E4"/>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05C8A767-E13C-CE4C-8EA8-43B74DE6E009}"/>
              </a:ext>
            </a:extLst>
          </p:cNvPr>
          <p:cNvSpPr>
            <a:spLocks noGrp="1"/>
          </p:cNvSpPr>
          <p:nvPr>
            <p:ph type="body" sz="quarter" idx="19" hasCustomPrompt="1"/>
          </p:nvPr>
        </p:nvSpPr>
        <p:spPr>
          <a:xfrm>
            <a:off x="522288" y="5770563"/>
            <a:ext cx="5208587" cy="273050"/>
          </a:xfrm>
        </p:spPr>
        <p:txBody>
          <a:bodyPr/>
          <a:lstStyle>
            <a:lvl1pPr>
              <a:buFontTx/>
              <a:buNone/>
              <a:defRPr sz="800">
                <a:latin typeface="+mn-lt"/>
              </a:defRPr>
            </a:lvl1pPr>
            <a:lvl2pPr>
              <a:buFontTx/>
              <a:buNone/>
              <a:defRPr sz="800"/>
            </a:lvl2pPr>
            <a:lvl3pPr>
              <a:buFontTx/>
              <a:buNone/>
              <a:defRPr sz="800"/>
            </a:lvl3pPr>
            <a:lvl4pPr>
              <a:buFontTx/>
              <a:buNone/>
              <a:defRPr sz="800"/>
            </a:lvl4pPr>
            <a:lvl5pPr>
              <a:buFontTx/>
              <a:buNone/>
              <a:defRPr sz="800"/>
            </a:lvl5pPr>
          </a:lstStyle>
          <a:p>
            <a:pPr lvl="0"/>
            <a:r>
              <a:rPr lang="en-US" dirty="0"/>
              <a:t>1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3"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295314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19049" y="-179387"/>
            <a:ext cx="12192000" cy="4150788"/>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1">
                    <a:lumMod val="50000"/>
                  </a:schemeClr>
                </a:solidFill>
                <a:latin typeface="Verdana"/>
                <a:cs typeface="Verdana"/>
              </a:defRPr>
            </a:lvl1pPr>
          </a:lstStyle>
          <a:p>
            <a:r>
              <a:rPr lang="en-US" dirty="0"/>
              <a:t>Click to insert picture. </a:t>
            </a:r>
            <a:r>
              <a:rPr lang="en-CA" dirty="0" err="1"/>
              <a:t>Cliquez</a:t>
            </a:r>
            <a:r>
              <a:rPr lang="en-CA" dirty="0"/>
              <a:t> pour insérer </a:t>
            </a:r>
            <a:r>
              <a:rPr lang="en-CA" dirty="0" err="1"/>
              <a:t>l'image</a:t>
            </a:r>
            <a:r>
              <a:rPr lang="en-CA" dirty="0"/>
              <a:t>.</a:t>
            </a:r>
            <a:endParaRPr lang="en-US" dirty="0"/>
          </a:p>
          <a:p>
            <a:r>
              <a:rPr lang="en-US" dirty="0"/>
              <a:t>For best results, please send this image to the back layer.  Choose “Arrange” then select “Send to Back”.</a:t>
            </a:r>
          </a:p>
          <a:p>
            <a:endParaRPr lang="en-US" dirty="0"/>
          </a:p>
        </p:txBody>
      </p:sp>
      <p:sp>
        <p:nvSpPr>
          <p:cNvPr id="7" name="Title 1"/>
          <p:cNvSpPr>
            <a:spLocks noGrp="1"/>
          </p:cNvSpPr>
          <p:nvPr>
            <p:ph type="title" hasCustomPrompt="1"/>
          </p:nvPr>
        </p:nvSpPr>
        <p:spPr>
          <a:xfrm>
            <a:off x="353484" y="2960164"/>
            <a:ext cx="11468096" cy="1190625"/>
          </a:xfrm>
          <a:prstGeom prst="rect">
            <a:avLst/>
          </a:prstGeom>
        </p:spPr>
        <p:txBody>
          <a:bodyPr vert="horz"/>
          <a:lstStyle>
            <a:lvl1pPr algn="l">
              <a:defRPr sz="5400" b="1" i="0">
                <a:solidFill>
                  <a:srgbClr val="0C5A9C"/>
                </a:solidFill>
                <a:latin typeface="Trebuchet MS"/>
                <a:cs typeface="Trebuchet MS"/>
              </a:defRPr>
            </a:lvl1pPr>
          </a:lstStyle>
          <a:p>
            <a:r>
              <a:rPr lang="en-CA" dirty="0"/>
              <a:t>Thank you. </a:t>
            </a:r>
            <a:r>
              <a:rPr lang="en-CA" dirty="0" err="1"/>
              <a:t>Merci</a:t>
            </a:r>
            <a:r>
              <a:rPr lang="en-CA" dirty="0"/>
              <a:t>.</a:t>
            </a:r>
            <a:endParaRPr lang="en-US" dirty="0"/>
          </a:p>
        </p:txBody>
      </p:sp>
      <p:sp>
        <p:nvSpPr>
          <p:cNvPr id="9" name="Text Placeholder 7"/>
          <p:cNvSpPr>
            <a:spLocks noGrp="1"/>
          </p:cNvSpPr>
          <p:nvPr>
            <p:ph type="body" sz="quarter" idx="11" hasCustomPrompt="1"/>
          </p:nvPr>
        </p:nvSpPr>
        <p:spPr>
          <a:xfrm>
            <a:off x="353484" y="3786188"/>
            <a:ext cx="11468096" cy="936625"/>
          </a:xfrm>
          <a:prstGeom prst="rect">
            <a:avLst/>
          </a:prstGeom>
        </p:spPr>
        <p:txBody>
          <a:bodyPr vert="horz"/>
          <a:lstStyle>
            <a:lvl1pPr marL="0" indent="0">
              <a:buNone/>
              <a:defRPr sz="4800" b="1" i="0">
                <a:solidFill>
                  <a:srgbClr val="40B79C"/>
                </a:solidFill>
                <a:latin typeface="Trebuchet MS"/>
                <a:cs typeface="Trebuchet MS"/>
              </a:defRPr>
            </a:lvl1pPr>
          </a:lstStyle>
          <a:p>
            <a:pPr lvl="0"/>
            <a:r>
              <a:rPr lang="en-CA" dirty="0"/>
              <a:t>Questions?</a:t>
            </a:r>
            <a:endParaRPr lang="en-US" dirty="0"/>
          </a:p>
        </p:txBody>
      </p:sp>
      <p:sp>
        <p:nvSpPr>
          <p:cNvPr id="10" name="Text Placeholder 9"/>
          <p:cNvSpPr>
            <a:spLocks noGrp="1"/>
          </p:cNvSpPr>
          <p:nvPr>
            <p:ph type="body" sz="quarter" idx="13" hasCustomPrompt="1"/>
          </p:nvPr>
        </p:nvSpPr>
        <p:spPr>
          <a:xfrm>
            <a:off x="7482418" y="4949825"/>
            <a:ext cx="4339167" cy="1073150"/>
          </a:xfrm>
          <a:prstGeom prst="rect">
            <a:avLst/>
          </a:prstGeom>
        </p:spPr>
        <p:txBody>
          <a:bodyPr/>
          <a:lstStyle>
            <a:lvl1pPr algn="r">
              <a:buNone/>
              <a:defRPr sz="1600" baseline="0">
                <a:solidFill>
                  <a:schemeClr val="bg1">
                    <a:lumMod val="65000"/>
                  </a:schemeClr>
                </a:solidFill>
                <a:latin typeface="Verdana" pitchFamily="34" charset="0"/>
                <a:ea typeface="Verdana" pitchFamily="34" charset="0"/>
                <a:cs typeface="Verdana" pitchFamily="34" charset="0"/>
              </a:defRPr>
            </a:lvl1pPr>
            <a:lvl2pPr>
              <a:defRPr sz="2400">
                <a:solidFill>
                  <a:schemeClr val="bg1">
                    <a:lumMod val="65000"/>
                  </a:schemeClr>
                </a:solidFill>
                <a:latin typeface="Verdana" pitchFamily="34" charset="0"/>
                <a:ea typeface="Verdana" pitchFamily="34" charset="0"/>
                <a:cs typeface="Verdana" pitchFamily="34" charset="0"/>
              </a:defRPr>
            </a:lvl2pPr>
            <a:lvl3pPr>
              <a:defRPr sz="2000">
                <a:solidFill>
                  <a:schemeClr val="bg1">
                    <a:lumMod val="65000"/>
                  </a:schemeClr>
                </a:solidFill>
                <a:latin typeface="Verdana" pitchFamily="34" charset="0"/>
                <a:ea typeface="Verdana" pitchFamily="34" charset="0"/>
                <a:cs typeface="Verdana" pitchFamily="34" charset="0"/>
              </a:defRPr>
            </a:lvl3pPr>
            <a:lvl4pPr>
              <a:defRPr sz="1800">
                <a:solidFill>
                  <a:schemeClr val="bg1">
                    <a:lumMod val="65000"/>
                  </a:schemeClr>
                </a:solidFill>
                <a:latin typeface="Verdana" pitchFamily="34" charset="0"/>
                <a:ea typeface="Verdana" pitchFamily="34" charset="0"/>
                <a:cs typeface="Verdana" pitchFamily="34" charset="0"/>
              </a:defRPr>
            </a:lvl4pPr>
            <a:lvl5pPr>
              <a:defRPr sz="1800">
                <a:solidFill>
                  <a:schemeClr val="bg1">
                    <a:lumMod val="65000"/>
                  </a:schemeClr>
                </a:solidFill>
                <a:latin typeface="Verdana" pitchFamily="34" charset="0"/>
                <a:ea typeface="Verdana" pitchFamily="34" charset="0"/>
                <a:cs typeface="Verdana" pitchFamily="34" charset="0"/>
              </a:defRPr>
            </a:lvl5pPr>
          </a:lstStyle>
          <a:p>
            <a:pPr lvl="0"/>
            <a:r>
              <a:rPr lang="en-US" dirty="0"/>
              <a:t>Contact Information</a:t>
            </a:r>
            <a:endParaRPr lang="en-CA" dirty="0"/>
          </a:p>
        </p:txBody>
      </p:sp>
    </p:spTree>
    <p:extLst>
      <p:ext uri="{BB962C8B-B14F-4D97-AF65-F5344CB8AC3E}">
        <p14:creationId xmlns:p14="http://schemas.microsoft.com/office/powerpoint/2010/main" val="4127356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hart 1B">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40C313E-B03D-574B-A292-2C3D136FCD5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619" y="0"/>
            <a:ext cx="12320516" cy="3237230"/>
          </a:xfrm>
          <a:prstGeom prst="rect">
            <a:avLst/>
          </a:prstGeom>
        </p:spPr>
      </p:pic>
      <p:sp>
        <p:nvSpPr>
          <p:cNvPr id="9" name="TextBox 8">
            <a:extLst>
              <a:ext uri="{FF2B5EF4-FFF2-40B4-BE49-F238E27FC236}">
                <a16:creationId xmlns:a16="http://schemas.microsoft.com/office/drawing/2014/main" id="{C492FA7E-66F3-F143-B588-E3CE3AAD95D1}"/>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3" name="Title Placeholder 1">
            <a:extLst>
              <a:ext uri="{FF2B5EF4-FFF2-40B4-BE49-F238E27FC236}">
                <a16:creationId xmlns:a16="http://schemas.microsoft.com/office/drawing/2014/main" id="{C0CDCFAB-6700-EE47-9130-09713FC179ED}"/>
              </a:ext>
            </a:extLst>
          </p:cNvPr>
          <p:cNvSpPr>
            <a:spLocks noGrp="1"/>
          </p:cNvSpPr>
          <p:nvPr>
            <p:ph type="title"/>
          </p:nvPr>
        </p:nvSpPr>
        <p:spPr>
          <a:xfrm>
            <a:off x="388039" y="351924"/>
            <a:ext cx="11014589" cy="643059"/>
          </a:xfrm>
          <a:prstGeom prst="rect">
            <a:avLst/>
          </a:prstGeom>
        </p:spPr>
        <p:txBody>
          <a:bodyPr vert="horz" lIns="91440" tIns="45720" rIns="91440" bIns="45720" rtlCol="0" anchor="ctr">
            <a:normAutofit/>
          </a:bodyPr>
          <a:lstStyle>
            <a:lvl1pPr>
              <a:defRPr>
                <a:latin typeface="F37 Ginger Pro" pitchFamily="2"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BBB48F65-E35A-C34A-8FC7-1BF96EF5225C}"/>
              </a:ext>
            </a:extLst>
          </p:cNvPr>
          <p:cNvSpPr>
            <a:spLocks noGrp="1"/>
          </p:cNvSpPr>
          <p:nvPr>
            <p:ph type="body" sz="quarter" idx="10"/>
          </p:nvPr>
        </p:nvSpPr>
        <p:spPr>
          <a:xfrm>
            <a:off x="388039" y="1546931"/>
            <a:ext cx="5815012" cy="4267200"/>
          </a:xfrm>
          <a:prstGeom prst="rect">
            <a:avLst/>
          </a:prstGeom>
        </p:spPr>
        <p:txBody>
          <a:bodyPr/>
          <a:lstStyle>
            <a:lvl1pPr>
              <a:defRPr sz="2400">
                <a:solidFill>
                  <a:srgbClr val="434343"/>
                </a:solidFill>
                <a:latin typeface="+mn-lt"/>
              </a:defRPr>
            </a:lvl1pPr>
            <a:lvl2pPr>
              <a:defRPr sz="2400">
                <a:solidFill>
                  <a:srgbClr val="434343"/>
                </a:solidFill>
                <a:latin typeface="+mn-lt"/>
              </a:defRPr>
            </a:lvl2pPr>
            <a:lvl3pPr>
              <a:defRPr>
                <a:solidFill>
                  <a:srgbClr val="434343"/>
                </a:solidFill>
                <a:latin typeface="+mn-lt"/>
              </a:defRPr>
            </a:lvl3pPr>
            <a:lvl4pPr>
              <a:defRPr>
                <a:solidFill>
                  <a:srgbClr val="434343"/>
                </a:solidFill>
                <a:latin typeface="+mn-lt"/>
              </a:defRPr>
            </a:lvl4pPr>
            <a:lvl5pPr>
              <a:defRPr>
                <a:solidFill>
                  <a:srgbClr val="43434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hart Placeholder 2">
            <a:extLst>
              <a:ext uri="{FF2B5EF4-FFF2-40B4-BE49-F238E27FC236}">
                <a16:creationId xmlns:a16="http://schemas.microsoft.com/office/drawing/2014/main" id="{A2F26313-5EF6-9E4B-874B-D873121CFAC9}"/>
              </a:ext>
            </a:extLst>
          </p:cNvPr>
          <p:cNvSpPr>
            <a:spLocks noGrp="1"/>
          </p:cNvSpPr>
          <p:nvPr>
            <p:ph type="chart" sz="quarter" idx="11"/>
          </p:nvPr>
        </p:nvSpPr>
        <p:spPr>
          <a:xfrm>
            <a:off x="6440504" y="1546225"/>
            <a:ext cx="4976813" cy="4267200"/>
          </a:xfrm>
          <a:prstGeom prst="rect">
            <a:avLst/>
          </a:prstGeom>
        </p:spPr>
        <p:txBody>
          <a:bodyPr/>
          <a:lstStyle>
            <a:lvl1pPr>
              <a:defRPr>
                <a:latin typeface="F37 Ginger Pro" pitchFamily="2" charset="0"/>
              </a:defRPr>
            </a:lvl1pPr>
          </a:lstStyle>
          <a:p>
            <a:endParaRPr lang="en-US" dirty="0"/>
          </a:p>
        </p:txBody>
      </p:sp>
      <p:sp>
        <p:nvSpPr>
          <p:cNvPr id="11" name="Text Placeholder 9">
            <a:extLst>
              <a:ext uri="{FF2B5EF4-FFF2-40B4-BE49-F238E27FC236}">
                <a16:creationId xmlns:a16="http://schemas.microsoft.com/office/drawing/2014/main" id="{82E55491-42AC-A34B-B103-EA5886B1C187}"/>
              </a:ext>
            </a:extLst>
          </p:cNvPr>
          <p:cNvSpPr>
            <a:spLocks noGrp="1"/>
          </p:cNvSpPr>
          <p:nvPr>
            <p:ph type="body" sz="quarter" idx="14" hasCustomPrompt="1"/>
          </p:nvPr>
        </p:nvSpPr>
        <p:spPr>
          <a:xfrm>
            <a:off x="3317381" y="6308525"/>
            <a:ext cx="5557236" cy="202315"/>
          </a:xfrm>
          <a:prstGeom prst="rect">
            <a:avLst/>
          </a:prstGeom>
        </p:spPr>
        <p:txBody>
          <a:bodyPr/>
          <a:lstStyle>
            <a:lvl1pPr algn="ctr">
              <a:buNone/>
              <a:defRPr sz="900" b="0" i="0">
                <a:solidFill>
                  <a:schemeClr val="bg1">
                    <a:lumMod val="85000"/>
                  </a:schemeClr>
                </a:solidFill>
                <a:latin typeface="+mn-lt"/>
              </a:defRPr>
            </a:lvl1pPr>
          </a:lstStyle>
          <a:p>
            <a:pPr lvl="0"/>
            <a:r>
              <a:rPr lang="en-US" dirty="0"/>
              <a:t>DOCUMENT SECURITY IDENTIFIER</a:t>
            </a:r>
          </a:p>
        </p:txBody>
      </p:sp>
      <p:pic>
        <p:nvPicPr>
          <p:cNvPr id="15" name="Picture 14" descr="Graphical user interface, text&#10;&#10;Description automatically generated">
            <a:extLst>
              <a:ext uri="{FF2B5EF4-FFF2-40B4-BE49-F238E27FC236}">
                <a16:creationId xmlns:a16="http://schemas.microsoft.com/office/drawing/2014/main" id="{74B605E1-3EE2-CD43-85FC-F026C4D2BA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68" y="5977065"/>
            <a:ext cx="2600848" cy="780255"/>
          </a:xfrm>
          <a:prstGeom prst="rect">
            <a:avLst/>
          </a:prstGeom>
        </p:spPr>
      </p:pic>
    </p:spTree>
    <p:extLst>
      <p:ext uri="{BB962C8B-B14F-4D97-AF65-F5344CB8AC3E}">
        <p14:creationId xmlns:p14="http://schemas.microsoft.com/office/powerpoint/2010/main" val="273695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7DE9356-E4E6-684C-ACED-91C6C71AC7AB}"/>
              </a:ext>
            </a:extLst>
          </p:cNvPr>
          <p:cNvPicPr>
            <a:picLocks noChangeAspect="1"/>
          </p:cNvPicPr>
          <p:nvPr userDrawn="1"/>
        </p:nvPicPr>
        <p:blipFill>
          <a:blip r:embed="rId2"/>
          <a:srcRect/>
          <a:stretch/>
        </p:blipFill>
        <p:spPr>
          <a:xfrm>
            <a:off x="-43619" y="0"/>
            <a:ext cx="12320516" cy="3237230"/>
          </a:xfrm>
          <a:prstGeom prst="rect">
            <a:avLst/>
          </a:prstGeom>
        </p:spPr>
      </p:pic>
      <p:sp>
        <p:nvSpPr>
          <p:cNvPr id="10" name="Text Placeholder 9">
            <a:extLst>
              <a:ext uri="{FF2B5EF4-FFF2-40B4-BE49-F238E27FC236}">
                <a16:creationId xmlns:a16="http://schemas.microsoft.com/office/drawing/2014/main" id="{0B39641B-38D9-1A43-938A-0F941B199910}"/>
              </a:ext>
            </a:extLst>
          </p:cNvPr>
          <p:cNvSpPr>
            <a:spLocks noGrp="1"/>
          </p:cNvSpPr>
          <p:nvPr>
            <p:ph type="body" sz="quarter" idx="10" hasCustomPrompt="1"/>
          </p:nvPr>
        </p:nvSpPr>
        <p:spPr>
          <a:xfrm>
            <a:off x="813620" y="2237948"/>
            <a:ext cx="4090882" cy="1096732"/>
          </a:xfrm>
          <a:prstGeom prst="rect">
            <a:avLst/>
          </a:prstGeom>
        </p:spPr>
        <p:txBody>
          <a:bodyPr/>
          <a:lstStyle>
            <a:lvl1pPr marL="0" indent="-12600" algn="l">
              <a:lnSpc>
                <a:spcPct val="100000"/>
              </a:lnSpc>
              <a:spcBef>
                <a:spcPts val="0"/>
              </a:spcBef>
              <a:buFont typeface="Arial" panose="020B0604020202020204" pitchFamily="34" charset="0"/>
              <a:buNone/>
              <a:defRPr sz="3200" b="0" i="0">
                <a:latin typeface="F37 Ginger Pro" pitchFamily="2" charset="0"/>
              </a:defRPr>
            </a:lvl1pPr>
            <a:lvl2pPr>
              <a:defRPr sz="3200"/>
            </a:lvl2pPr>
          </a:lstStyle>
          <a:p>
            <a:pPr lvl="0">
              <a:lnSpc>
                <a:spcPts val="3820"/>
              </a:lnSpc>
            </a:pPr>
            <a:r>
              <a:rPr lang="en-US" sz="2800" dirty="0">
                <a:solidFill>
                  <a:srgbClr val="3184E3"/>
                </a:solidFill>
                <a:latin typeface="F37 Ginger Pro" pitchFamily="2" charset="0"/>
                <a:ea typeface="Verdana" panose="020B0604030504040204" pitchFamily="34" charset="0"/>
                <a:cs typeface="Calibri" panose="020F0502020204030204" pitchFamily="34" charset="0"/>
              </a:rPr>
              <a:t>The science of tomorrow, </a:t>
            </a:r>
            <a:r>
              <a:rPr lang="en-US" sz="2800" b="1" dirty="0">
                <a:solidFill>
                  <a:srgbClr val="3184E3"/>
                </a:solidFill>
                <a:latin typeface="F37 Ginger Pro Bold" pitchFamily="2" charset="0"/>
                <a:ea typeface="Verdana" panose="020B0604030504040204" pitchFamily="34" charset="0"/>
                <a:cs typeface="Calibri" panose="020F0502020204030204" pitchFamily="34" charset="0"/>
              </a:rPr>
              <a:t>today.</a:t>
            </a:r>
          </a:p>
        </p:txBody>
      </p:sp>
      <p:sp>
        <p:nvSpPr>
          <p:cNvPr id="16" name="Text Placeholder 15">
            <a:extLst>
              <a:ext uri="{FF2B5EF4-FFF2-40B4-BE49-F238E27FC236}">
                <a16:creationId xmlns:a16="http://schemas.microsoft.com/office/drawing/2014/main" id="{23B452EC-EDA7-834D-A3AC-EEFD08A69C27}"/>
              </a:ext>
            </a:extLst>
          </p:cNvPr>
          <p:cNvSpPr>
            <a:spLocks noGrp="1"/>
          </p:cNvSpPr>
          <p:nvPr>
            <p:ph type="body" sz="quarter" idx="12" hasCustomPrompt="1"/>
          </p:nvPr>
        </p:nvSpPr>
        <p:spPr>
          <a:xfrm>
            <a:off x="804555" y="4485132"/>
            <a:ext cx="3468687" cy="344488"/>
          </a:xfrm>
          <a:prstGeom prst="rect">
            <a:avLst/>
          </a:prstGeom>
        </p:spPr>
        <p:txBody>
          <a:bodyPr/>
          <a:lstStyle>
            <a:lvl1pPr>
              <a:buNone/>
              <a:defRPr sz="1000">
                <a:solidFill>
                  <a:srgbClr val="434343"/>
                </a:solidFill>
                <a:latin typeface="+mn-lt"/>
              </a:defRPr>
            </a:lvl1pPr>
            <a:lvl2pPr>
              <a:buNone/>
              <a:defRPr sz="1200">
                <a:latin typeface="F37 Ginger Pro" pitchFamily="2" charset="0"/>
              </a:defRPr>
            </a:lvl2pPr>
            <a:lvl3pPr>
              <a:buNone/>
              <a:defRPr sz="1200">
                <a:latin typeface="F37 Ginger Pro" pitchFamily="2" charset="0"/>
              </a:defRPr>
            </a:lvl3pPr>
            <a:lvl4pPr>
              <a:buNone/>
              <a:defRPr sz="1200">
                <a:latin typeface="F37 Ginger Pro" pitchFamily="2" charset="0"/>
              </a:defRPr>
            </a:lvl4pPr>
            <a:lvl5pPr>
              <a:buNone/>
              <a:defRPr sz="1200">
                <a:latin typeface="F37 Ginger Pro" pitchFamily="2" charset="0"/>
              </a:defRPr>
            </a:lvl5pPr>
          </a:lstStyle>
          <a:p>
            <a:pPr lvl="0"/>
            <a:r>
              <a:rPr lang="en-US" dirty="0"/>
              <a:t>NOVEMBER 1, 2020</a:t>
            </a:r>
          </a:p>
        </p:txBody>
      </p:sp>
      <p:sp>
        <p:nvSpPr>
          <p:cNvPr id="20" name="Picture Placeholder 18">
            <a:extLst>
              <a:ext uri="{FF2B5EF4-FFF2-40B4-BE49-F238E27FC236}">
                <a16:creationId xmlns:a16="http://schemas.microsoft.com/office/drawing/2014/main" id="{0B0383D5-3677-CD4F-BAD2-257C87800725}"/>
              </a:ext>
            </a:extLst>
          </p:cNvPr>
          <p:cNvSpPr>
            <a:spLocks noGrp="1"/>
          </p:cNvSpPr>
          <p:nvPr>
            <p:ph type="pic" sz="quarter" idx="13"/>
          </p:nvPr>
        </p:nvSpPr>
        <p:spPr>
          <a:xfrm>
            <a:off x="5229225" y="1144588"/>
            <a:ext cx="6962775" cy="4743450"/>
          </a:xfrm>
          <a:prstGeom prst="rect">
            <a:avLst/>
          </a:prstGeom>
        </p:spPr>
        <p:txBody>
          <a:bodyPr/>
          <a:lstStyle/>
          <a:p>
            <a:endParaRPr lang="en-US"/>
          </a:p>
        </p:txBody>
      </p:sp>
      <p:sp>
        <p:nvSpPr>
          <p:cNvPr id="21" name="TextBox 20">
            <a:extLst>
              <a:ext uri="{FF2B5EF4-FFF2-40B4-BE49-F238E27FC236}">
                <a16:creationId xmlns:a16="http://schemas.microsoft.com/office/drawing/2014/main" id="{2EC81913-4DD6-A64D-95A3-02BCEEB170A2}"/>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sp>
        <p:nvSpPr>
          <p:cNvPr id="11" name="TextBox 10">
            <a:extLst>
              <a:ext uri="{FF2B5EF4-FFF2-40B4-BE49-F238E27FC236}">
                <a16:creationId xmlns:a16="http://schemas.microsoft.com/office/drawing/2014/main" id="{1A7F37F3-0FAD-6B4F-A63E-A0FC8402E723}"/>
              </a:ext>
            </a:extLst>
          </p:cNvPr>
          <p:cNvSpPr txBox="1"/>
          <p:nvPr userDrawn="1"/>
        </p:nvSpPr>
        <p:spPr>
          <a:xfrm>
            <a:off x="804555" y="3523320"/>
            <a:ext cx="3649410" cy="707886"/>
          </a:xfrm>
          <a:prstGeom prst="rect">
            <a:avLst/>
          </a:prstGeom>
          <a:noFill/>
        </p:spPr>
        <p:txBody>
          <a:bodyPr wrap="square" rtlCol="0">
            <a:spAutoFit/>
          </a:bodyPr>
          <a:lstStyle/>
          <a:p>
            <a:r>
              <a:rPr lang="en-CA" sz="2000" dirty="0">
                <a:solidFill>
                  <a:srgbClr val="434343"/>
                </a:solidFill>
                <a:latin typeface="F37 Ginger Pro" pitchFamily="2" charset="0"/>
                <a:ea typeface="Verdana" panose="020B0604030504040204" pitchFamily="34" charset="0"/>
                <a:cs typeface="Verdana" panose="020B0604030504040204" pitchFamily="34" charset="0"/>
              </a:rPr>
              <a:t>Lorem ipsum dolor sit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amet</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consectetur</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adipiscing</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r>
              <a:rPr lang="en-CA" sz="2000" dirty="0" err="1">
                <a:solidFill>
                  <a:srgbClr val="434343"/>
                </a:solidFill>
                <a:latin typeface="F37 Ginger Pro" pitchFamily="2" charset="0"/>
                <a:ea typeface="Verdana" panose="020B0604030504040204" pitchFamily="34" charset="0"/>
                <a:cs typeface="Verdana" panose="020B0604030504040204" pitchFamily="34" charset="0"/>
              </a:rPr>
              <a:t>elit</a:t>
            </a:r>
            <a:r>
              <a:rPr lang="en-CA" sz="2000" dirty="0">
                <a:solidFill>
                  <a:srgbClr val="434343"/>
                </a:solidFill>
                <a:latin typeface="F37 Ginger Pro" pitchFamily="2" charset="0"/>
                <a:ea typeface="Verdana" panose="020B0604030504040204" pitchFamily="34" charset="0"/>
                <a:cs typeface="Verdana" panose="020B0604030504040204" pitchFamily="34" charset="0"/>
              </a:rPr>
              <a:t>. </a:t>
            </a:r>
            <a:endParaRPr lang="en-US" sz="2000" dirty="0">
              <a:solidFill>
                <a:srgbClr val="434343"/>
              </a:solidFill>
              <a:latin typeface="F37 Ginger Pro" pitchFamily="2" charset="0"/>
              <a:ea typeface="Verdana" panose="020B0604030504040204" pitchFamily="34" charset="0"/>
              <a:cs typeface="Verdana" panose="020B0604030504040204" pitchFamily="34"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3"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215741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age (Blue)">
    <p:spTree>
      <p:nvGrpSpPr>
        <p:cNvPr id="1" name=""/>
        <p:cNvGrpSpPr/>
        <p:nvPr/>
      </p:nvGrpSpPr>
      <p:grpSpPr>
        <a:xfrm>
          <a:off x="0" y="0"/>
          <a:ext cx="0" cy="0"/>
          <a:chOff x="0" y="0"/>
          <a:chExt cx="0" cy="0"/>
        </a:xfrm>
      </p:grpSpPr>
      <p:pic>
        <p:nvPicPr>
          <p:cNvPr id="17" name="Picture 16" descr="A picture containing outdoor, mountain, road, old&#10;&#10;Description automatically generated">
            <a:extLst>
              <a:ext uri="{FF2B5EF4-FFF2-40B4-BE49-F238E27FC236}">
                <a16:creationId xmlns:a16="http://schemas.microsoft.com/office/drawing/2014/main" id="{A1651B7F-EBD7-574F-B14C-939DCAFFF9BD}"/>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27800" y="0"/>
            <a:ext cx="12219799" cy="6888446"/>
          </a:xfrm>
          <a:prstGeom prst="rect">
            <a:avLst/>
          </a:prstGeom>
        </p:spPr>
      </p:pic>
      <p:sp>
        <p:nvSpPr>
          <p:cNvPr id="16" name="Rectangle 15">
            <a:extLst>
              <a:ext uri="{FF2B5EF4-FFF2-40B4-BE49-F238E27FC236}">
                <a16:creationId xmlns:a16="http://schemas.microsoft.com/office/drawing/2014/main" id="{ED18B6D4-6B8A-964C-9C06-262B32EAF314}"/>
              </a:ext>
            </a:extLst>
          </p:cNvPr>
          <p:cNvSpPr/>
          <p:nvPr userDrawn="1"/>
        </p:nvSpPr>
        <p:spPr>
          <a:xfrm>
            <a:off x="0" y="0"/>
            <a:ext cx="12192000" cy="6858000"/>
          </a:xfrm>
          <a:prstGeom prst="rect">
            <a:avLst/>
          </a:prstGeom>
          <a:solidFill>
            <a:srgbClr val="169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pattern&#10;&#10;Description automatically generated">
            <a:extLst>
              <a:ext uri="{FF2B5EF4-FFF2-40B4-BE49-F238E27FC236}">
                <a16:creationId xmlns:a16="http://schemas.microsoft.com/office/drawing/2014/main" id="{3318C172-6FF6-B741-8A4E-6F77876BA1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12278879" cy="2583484"/>
          </a:xfrm>
          <a:prstGeom prst="rect">
            <a:avLst/>
          </a:prstGeom>
        </p:spPr>
      </p:pic>
      <p:sp>
        <p:nvSpPr>
          <p:cNvPr id="18" name="Picture Placeholder 17">
            <a:extLst>
              <a:ext uri="{FF2B5EF4-FFF2-40B4-BE49-F238E27FC236}">
                <a16:creationId xmlns:a16="http://schemas.microsoft.com/office/drawing/2014/main" id="{49205EF1-2221-974F-A272-4BF998783DAE}"/>
              </a:ext>
            </a:extLst>
          </p:cNvPr>
          <p:cNvSpPr>
            <a:spLocks noGrp="1"/>
          </p:cNvSpPr>
          <p:nvPr>
            <p:ph type="pic" sz="quarter" idx="13"/>
          </p:nvPr>
        </p:nvSpPr>
        <p:spPr>
          <a:xfrm>
            <a:off x="0" y="-8627"/>
            <a:ext cx="12192000" cy="6858000"/>
          </a:xfrm>
          <a:prstGeom prst="rect">
            <a:avLst/>
          </a:prstGeom>
          <a:solidFill>
            <a:srgbClr val="1692FE"/>
          </a:solidFill>
        </p:spPr>
        <p:txBody>
          <a:bodyPr/>
          <a:lstStyle/>
          <a:p>
            <a:endParaRPr lang="en-US" dirty="0"/>
          </a:p>
        </p:txBody>
      </p:sp>
      <p:sp>
        <p:nvSpPr>
          <p:cNvPr id="12" name="Text Placeholder 9">
            <a:extLst>
              <a:ext uri="{FF2B5EF4-FFF2-40B4-BE49-F238E27FC236}">
                <a16:creationId xmlns:a16="http://schemas.microsoft.com/office/drawing/2014/main" id="{627842CD-C66E-2D49-A294-1BE8E8755799}"/>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5" name="TextBox 14">
            <a:extLst>
              <a:ext uri="{FF2B5EF4-FFF2-40B4-BE49-F238E27FC236}">
                <a16:creationId xmlns:a16="http://schemas.microsoft.com/office/drawing/2014/main" id="{42F723F1-FA62-1C47-8654-729AD353BAF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9" name="Picture 8" descr="A picture containing background pattern&#10;&#10;Description automatically generated">
            <a:extLst>
              <a:ext uri="{FF2B5EF4-FFF2-40B4-BE49-F238E27FC236}">
                <a16:creationId xmlns:a16="http://schemas.microsoft.com/office/drawing/2014/main" id="{775C2474-0EEA-0B40-9A79-4D41459A99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515966" cy="3287527"/>
          </a:xfrm>
          <a:prstGeom prst="rect">
            <a:avLst/>
          </a:prstGeom>
        </p:spPr>
      </p:pic>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13"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3319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Page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18B6D4-6B8A-964C-9C06-262B32EAF314}"/>
              </a:ext>
            </a:extLst>
          </p:cNvPr>
          <p:cNvSpPr/>
          <p:nvPr userDrawn="1"/>
        </p:nvSpPr>
        <p:spPr>
          <a:xfrm>
            <a:off x="-1" y="0"/>
            <a:ext cx="1219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49205EF1-2221-974F-A272-4BF998783DAE}"/>
              </a:ext>
            </a:extLst>
          </p:cNvPr>
          <p:cNvSpPr>
            <a:spLocks noGrp="1"/>
          </p:cNvSpPr>
          <p:nvPr>
            <p:ph type="pic" sz="quarter" idx="13"/>
          </p:nvPr>
        </p:nvSpPr>
        <p:spPr>
          <a:xfrm>
            <a:off x="0" y="0"/>
            <a:ext cx="12192000" cy="6858000"/>
          </a:xfrm>
          <a:prstGeom prst="rect">
            <a:avLst/>
          </a:prstGeom>
          <a:solidFill>
            <a:srgbClr val="92D050"/>
          </a:solidFill>
          <a:ln>
            <a:noFill/>
          </a:ln>
        </p:spPr>
        <p:txBody>
          <a:bodyPr/>
          <a:lstStyle/>
          <a:p>
            <a:endParaRPr lang="en-US" dirty="0"/>
          </a:p>
        </p:txBody>
      </p:sp>
      <p:sp>
        <p:nvSpPr>
          <p:cNvPr id="12" name="Text Placeholder 9">
            <a:extLst>
              <a:ext uri="{FF2B5EF4-FFF2-40B4-BE49-F238E27FC236}">
                <a16:creationId xmlns:a16="http://schemas.microsoft.com/office/drawing/2014/main" id="{627842CD-C66E-2D49-A294-1BE8E8755799}"/>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3" name="TextBox 12">
            <a:extLst>
              <a:ext uri="{FF2B5EF4-FFF2-40B4-BE49-F238E27FC236}">
                <a16:creationId xmlns:a16="http://schemas.microsoft.com/office/drawing/2014/main" id="{89FD759C-66FB-4B42-855C-811CDC3AEC2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15" name="Picture 14" descr="A picture containing background pattern&#10;&#10;Description automatically generated">
            <a:extLst>
              <a:ext uri="{FF2B5EF4-FFF2-40B4-BE49-F238E27FC236}">
                <a16:creationId xmlns:a16="http://schemas.microsoft.com/office/drawing/2014/main" id="{A88D071C-2835-F84C-B55A-81545A6E57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36" y="-14690"/>
            <a:ext cx="12515966" cy="3287527"/>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10"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10353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Black)">
    <p:bg>
      <p:bgPr>
        <a:solidFill>
          <a:srgbClr val="2E343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9C89A-B03D-2F4D-9540-59C03BCBD645}"/>
              </a:ext>
            </a:extLst>
          </p:cNvPr>
          <p:cNvPicPr>
            <a:picLocks noChangeAspect="1"/>
          </p:cNvPicPr>
          <p:nvPr userDrawn="1"/>
        </p:nvPicPr>
        <p:blipFill>
          <a:blip r:embed="rId2"/>
          <a:srcRect/>
          <a:stretch/>
        </p:blipFill>
        <p:spPr>
          <a:xfrm>
            <a:off x="5468378" y="0"/>
            <a:ext cx="6720310" cy="5397190"/>
          </a:xfrm>
          <a:prstGeom prst="rect">
            <a:avLst/>
          </a:prstGeom>
        </p:spPr>
      </p:pic>
      <p:sp>
        <p:nvSpPr>
          <p:cNvPr id="10" name="Text Placeholder 9">
            <a:extLst>
              <a:ext uri="{FF2B5EF4-FFF2-40B4-BE49-F238E27FC236}">
                <a16:creationId xmlns:a16="http://schemas.microsoft.com/office/drawing/2014/main" id="{136B31A1-382A-9843-865B-C5FA8B6A230B}"/>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chemeClr val="bg1"/>
                </a:solidFill>
                <a:latin typeface="F37 Ginger Pro" pitchFamily="2" charset="0"/>
              </a:defRPr>
            </a:lvl1pPr>
          </a:lstStyle>
          <a:p>
            <a:pPr lvl="0"/>
            <a:r>
              <a:rPr lang="en-US" dirty="0"/>
              <a:t>SECTION NAME</a:t>
            </a:r>
          </a:p>
        </p:txBody>
      </p:sp>
      <p:sp>
        <p:nvSpPr>
          <p:cNvPr id="13" name="Text Placeholder 13">
            <a:extLst>
              <a:ext uri="{FF2B5EF4-FFF2-40B4-BE49-F238E27FC236}">
                <a16:creationId xmlns:a16="http://schemas.microsoft.com/office/drawing/2014/main" id="{ED47E49D-B6E2-E24A-B52D-7B1BEF153F9C}"/>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chemeClr val="bg1"/>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A7FA957C-9582-334C-A886-04748C1E9ACE}"/>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12"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00700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Page (Bla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9C89A-B03D-2F4D-9540-59C03BCBD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65067" y="0"/>
            <a:ext cx="6726933" cy="5397190"/>
          </a:xfrm>
          <a:prstGeom prst="rect">
            <a:avLst/>
          </a:prstGeom>
        </p:spPr>
      </p:pic>
      <p:sp>
        <p:nvSpPr>
          <p:cNvPr id="10" name="Text Placeholder 9">
            <a:extLst>
              <a:ext uri="{FF2B5EF4-FFF2-40B4-BE49-F238E27FC236}">
                <a16:creationId xmlns:a16="http://schemas.microsoft.com/office/drawing/2014/main" id="{136B31A1-382A-9843-865B-C5FA8B6A230B}"/>
              </a:ext>
            </a:extLst>
          </p:cNvPr>
          <p:cNvSpPr>
            <a:spLocks noGrp="1"/>
          </p:cNvSpPr>
          <p:nvPr>
            <p:ph type="body" sz="quarter" idx="11" hasCustomPrompt="1"/>
          </p:nvPr>
        </p:nvSpPr>
        <p:spPr>
          <a:xfrm>
            <a:off x="4189373" y="2737261"/>
            <a:ext cx="3813252" cy="379413"/>
          </a:xfrm>
          <a:prstGeom prst="rect">
            <a:avLst/>
          </a:prstGeom>
        </p:spPr>
        <p:txBody>
          <a:bodyPr/>
          <a:lstStyle>
            <a:lvl1pPr algn="ctr">
              <a:buNone/>
              <a:defRPr sz="1800" b="0" i="0">
                <a:solidFill>
                  <a:srgbClr val="2E84E4"/>
                </a:solidFill>
                <a:latin typeface="F37 Ginger Pro" pitchFamily="2" charset="0"/>
              </a:defRPr>
            </a:lvl1pPr>
          </a:lstStyle>
          <a:p>
            <a:pPr lvl="0"/>
            <a:r>
              <a:rPr lang="en-US" dirty="0"/>
              <a:t>SECTION NAME</a:t>
            </a:r>
          </a:p>
        </p:txBody>
      </p:sp>
      <p:sp>
        <p:nvSpPr>
          <p:cNvPr id="13" name="Text Placeholder 13">
            <a:extLst>
              <a:ext uri="{FF2B5EF4-FFF2-40B4-BE49-F238E27FC236}">
                <a16:creationId xmlns:a16="http://schemas.microsoft.com/office/drawing/2014/main" id="{ED47E49D-B6E2-E24A-B52D-7B1BEF153F9C}"/>
              </a:ext>
            </a:extLst>
          </p:cNvPr>
          <p:cNvSpPr>
            <a:spLocks noGrp="1"/>
          </p:cNvSpPr>
          <p:nvPr>
            <p:ph type="body" sz="quarter" idx="12"/>
          </p:nvPr>
        </p:nvSpPr>
        <p:spPr>
          <a:xfrm>
            <a:off x="1797843" y="3429000"/>
            <a:ext cx="8596313" cy="779462"/>
          </a:xfrm>
          <a:prstGeom prst="rect">
            <a:avLst/>
          </a:prstGeom>
        </p:spPr>
        <p:txBody>
          <a:bodyPr/>
          <a:lstStyle>
            <a:lvl1pPr algn="ctr">
              <a:buNone/>
              <a:defRPr sz="3400" b="0" i="0">
                <a:solidFill>
                  <a:srgbClr val="2E84E4"/>
                </a:solidFill>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054CD92C-F398-8E45-95D8-CF72C7F3BB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544" y="6151210"/>
            <a:ext cx="2520053" cy="423630"/>
          </a:xfrm>
          <a:prstGeom prst="rect">
            <a:avLst/>
          </a:prstGeom>
        </p:spPr>
      </p:pic>
      <p:sp>
        <p:nvSpPr>
          <p:cNvPr id="11" name="TextBox 10">
            <a:extLst>
              <a:ext uri="{FF2B5EF4-FFF2-40B4-BE49-F238E27FC236}">
                <a16:creationId xmlns:a16="http://schemas.microsoft.com/office/drawing/2014/main" id="{A7FA957C-9582-334C-A886-04748C1E9ACE}"/>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sp>
        <p:nvSpPr>
          <p:cNvPr id="14" name="TextBox 13">
            <a:extLst>
              <a:ext uri="{FF2B5EF4-FFF2-40B4-BE49-F238E27FC236}">
                <a16:creationId xmlns:a16="http://schemas.microsoft.com/office/drawing/2014/main" id="{EBFE4B7F-2127-0D41-8301-A39290BF33CC}"/>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pic>
        <p:nvPicPr>
          <p:cNvPr id="19" name="Picture 18">
            <a:extLst>
              <a:ext uri="{FF2B5EF4-FFF2-40B4-BE49-F238E27FC236}">
                <a16:creationId xmlns:a16="http://schemas.microsoft.com/office/drawing/2014/main" id="{3653B96A-7DEE-664F-BA51-7C991CC5D3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7467" y="152400"/>
            <a:ext cx="6726933" cy="5397190"/>
          </a:xfrm>
          <a:prstGeom prst="rect">
            <a:avLst/>
          </a:prstGeom>
        </p:spPr>
      </p:pic>
      <p:pic>
        <p:nvPicPr>
          <p:cNvPr id="17" name="Picture 16">
            <a:extLst>
              <a:ext uri="{FF2B5EF4-FFF2-40B4-BE49-F238E27FC236}">
                <a16:creationId xmlns:a16="http://schemas.microsoft.com/office/drawing/2014/main" id="{27B9B606-6EF0-9645-B8EE-9627599899DE}"/>
              </a:ext>
            </a:extLst>
          </p:cNvPr>
          <p:cNvPicPr>
            <a:picLocks noChangeAspect="1"/>
          </p:cNvPicPr>
          <p:nvPr userDrawn="1"/>
        </p:nvPicPr>
        <p:blipFill>
          <a:blip r:embed="rId4"/>
          <a:srcRect/>
          <a:stretch/>
        </p:blipFill>
        <p:spPr>
          <a:xfrm>
            <a:off x="-43619" y="0"/>
            <a:ext cx="12320516" cy="3237230"/>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16"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7283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5" name="Picture 4" descr="A picture containing outdoor, tree, snow, forest&#10;&#10;Description automatically generated">
            <a:extLst>
              <a:ext uri="{FF2B5EF4-FFF2-40B4-BE49-F238E27FC236}">
                <a16:creationId xmlns:a16="http://schemas.microsoft.com/office/drawing/2014/main" id="{D64B8ECC-3E1E-D646-8587-2387F8E72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72776"/>
          </a:xfrm>
          <a:prstGeom prst="rect">
            <a:avLst/>
          </a:prstGeom>
        </p:spPr>
      </p:pic>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19784" y="1360452"/>
            <a:ext cx="8595093" cy="4137096"/>
          </a:xfrm>
          <a:prstGeom prst="rect">
            <a:avLst/>
          </a:prstGeom>
          <a:effectLst>
            <a:outerShdw blurRad="50800" dist="38100" dir="2700000" algn="tl" rotWithShape="0">
              <a:schemeClr val="bg1">
                <a:alpha val="26000"/>
              </a:schemeClr>
            </a:outerShdw>
          </a:effectLst>
        </p:spPr>
        <p:txBody>
          <a:bodyPr anchor="ctr"/>
          <a:lstStyle>
            <a:lvl1pPr algn="ctr">
              <a:lnSpc>
                <a:spcPct val="100000"/>
              </a:lnSpc>
              <a:buNone/>
              <a:defRPr sz="4200" b="0" i="0">
                <a:solidFill>
                  <a:schemeClr val="bg2">
                    <a:lumMod val="25000"/>
                  </a:schemeClr>
                </a:solidFill>
                <a:effectLst/>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3" name="TextBox 12">
            <a:extLst>
              <a:ext uri="{FF2B5EF4-FFF2-40B4-BE49-F238E27FC236}">
                <a16:creationId xmlns:a16="http://schemas.microsoft.com/office/drawing/2014/main" id="{238C7676-5009-B340-B46F-298E24EAB5C6}"/>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pic>
        <p:nvPicPr>
          <p:cNvPr id="17" name="Picture 16">
            <a:extLst>
              <a:ext uri="{FF2B5EF4-FFF2-40B4-BE49-F238E27FC236}">
                <a16:creationId xmlns:a16="http://schemas.microsoft.com/office/drawing/2014/main" id="{45FA1ECE-20BC-6143-9DA9-B5ADD2EB4238}"/>
              </a:ext>
            </a:extLst>
          </p:cNvPr>
          <p:cNvPicPr>
            <a:picLocks noChangeAspect="1"/>
          </p:cNvPicPr>
          <p:nvPr userDrawn="1"/>
        </p:nvPicPr>
        <p:blipFill>
          <a:blip r:embed="rId3"/>
          <a:srcRect/>
          <a:stretch/>
        </p:blipFill>
        <p:spPr>
          <a:xfrm>
            <a:off x="-43619" y="0"/>
            <a:ext cx="12320516" cy="323723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8619" y="6052435"/>
            <a:ext cx="2765640" cy="645486"/>
          </a:xfrm>
          <a:prstGeom prst="rect">
            <a:avLst/>
          </a:prstGeom>
        </p:spPr>
      </p:pic>
      <p:sp>
        <p:nvSpPr>
          <p:cNvPr id="9"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425060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age 2">
    <p:spTree>
      <p:nvGrpSpPr>
        <p:cNvPr id="1" name=""/>
        <p:cNvGrpSpPr/>
        <p:nvPr/>
      </p:nvGrpSpPr>
      <p:grpSpPr>
        <a:xfrm>
          <a:off x="0" y="0"/>
          <a:ext cx="0" cy="0"/>
          <a:chOff x="0" y="0"/>
          <a:chExt cx="0" cy="0"/>
        </a:xfrm>
      </p:grpSpPr>
      <p:pic>
        <p:nvPicPr>
          <p:cNvPr id="6" name="Picture 5" descr="A person in a blue shirt&#10;&#10;Description automatically generated">
            <a:extLst>
              <a:ext uri="{FF2B5EF4-FFF2-40B4-BE49-F238E27FC236}">
                <a16:creationId xmlns:a16="http://schemas.microsoft.com/office/drawing/2014/main" id="{28B07108-9933-3645-A4BB-49E710B3735F}"/>
              </a:ext>
            </a:extLst>
          </p:cNvPr>
          <p:cNvPicPr>
            <a:picLocks noChangeAspect="1"/>
          </p:cNvPicPr>
          <p:nvPr userDrawn="1"/>
        </p:nvPicPr>
        <p:blipFill rotWithShape="1">
          <a:blip r:embed="rId2" cstate="screen">
            <a:alphaModFix amt="32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3" name="Picture 2" descr="A close up of a logo&#10;&#10;Description automatically generated">
            <a:extLst>
              <a:ext uri="{FF2B5EF4-FFF2-40B4-BE49-F238E27FC236}">
                <a16:creationId xmlns:a16="http://schemas.microsoft.com/office/drawing/2014/main" id="{9B922BBB-1555-3B4B-8119-A5EFD59B01B8}"/>
              </a:ext>
            </a:extLst>
          </p:cNvPr>
          <p:cNvPicPr>
            <a:picLocks noChangeAspect="1"/>
          </p:cNvPicPr>
          <p:nvPr userDrawn="1"/>
        </p:nvPicPr>
        <p:blipFill rotWithShape="1">
          <a:blip r:embed="rId4" cstate="email">
            <a:grayscl/>
            <a:alphaModFix amt="9000"/>
            <a:extLst>
              <a:ext uri="{28A0092B-C50C-407E-A947-70E740481C1C}">
                <a14:useLocalDpi xmlns:a14="http://schemas.microsoft.com/office/drawing/2010/main"/>
              </a:ext>
            </a:extLst>
          </a:blip>
          <a:srcRect/>
          <a:stretch/>
        </p:blipFill>
        <p:spPr>
          <a:xfrm>
            <a:off x="-1" y="0"/>
            <a:ext cx="12192000" cy="5034987"/>
          </a:xfrm>
          <a:prstGeom prst="rect">
            <a:avLst/>
          </a:prstGeom>
        </p:spPr>
      </p:pic>
      <p:sp>
        <p:nvSpPr>
          <p:cNvPr id="14" name="Text Placeholder 13">
            <a:extLst>
              <a:ext uri="{FF2B5EF4-FFF2-40B4-BE49-F238E27FC236}">
                <a16:creationId xmlns:a16="http://schemas.microsoft.com/office/drawing/2014/main" id="{78EB5F10-6075-0A47-867E-42BF9359199E}"/>
              </a:ext>
            </a:extLst>
          </p:cNvPr>
          <p:cNvSpPr>
            <a:spLocks noGrp="1"/>
          </p:cNvSpPr>
          <p:nvPr>
            <p:ph type="body" sz="quarter" idx="12"/>
          </p:nvPr>
        </p:nvSpPr>
        <p:spPr>
          <a:xfrm>
            <a:off x="1719784" y="1360452"/>
            <a:ext cx="8595093" cy="4137096"/>
          </a:xfrm>
          <a:prstGeom prst="rect">
            <a:avLst/>
          </a:prstGeom>
          <a:effectLst>
            <a:outerShdw blurRad="50800" dist="38100" dir="2700000" algn="tl" rotWithShape="0">
              <a:schemeClr val="bg1">
                <a:alpha val="26000"/>
              </a:schemeClr>
            </a:outerShdw>
          </a:effectLst>
        </p:spPr>
        <p:txBody>
          <a:bodyPr anchor="ctr"/>
          <a:lstStyle>
            <a:lvl1pPr algn="ctr">
              <a:lnSpc>
                <a:spcPct val="100000"/>
              </a:lnSpc>
              <a:buNone/>
              <a:defRPr sz="4200" b="0" i="0">
                <a:solidFill>
                  <a:srgbClr val="434343"/>
                </a:solidFill>
                <a:effectLst/>
                <a:latin typeface="F37 Ginger Pro" pitchFamily="2" charset="0"/>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116C7367-508E-2B4D-90AF-57F21150DFCB}"/>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chemeClr val="bg1"/>
                </a:solidFill>
                <a:latin typeface="F37 Ginger Pro" pitchFamily="2" charset="0"/>
              </a:rPr>
              <a:t>‹#›</a:t>
            </a:fld>
            <a:endParaRPr lang="en-US" sz="1200" b="0" i="0" dirty="0">
              <a:solidFill>
                <a:schemeClr val="bg1"/>
              </a:solidFill>
              <a:latin typeface="F37 Ginger Pro" pitchFamily="2" charset="0"/>
            </a:endParaRPr>
          </a:p>
        </p:txBody>
      </p:sp>
      <p:sp>
        <p:nvSpPr>
          <p:cNvPr id="15" name="TextBox 14">
            <a:extLst>
              <a:ext uri="{FF2B5EF4-FFF2-40B4-BE49-F238E27FC236}">
                <a16:creationId xmlns:a16="http://schemas.microsoft.com/office/drawing/2014/main" id="{BF7A7015-2F2C-D34B-96B7-BCB8B9A8930A}"/>
              </a:ext>
            </a:extLst>
          </p:cNvPr>
          <p:cNvSpPr txBox="1"/>
          <p:nvPr userDrawn="1"/>
        </p:nvSpPr>
        <p:spPr>
          <a:xfrm>
            <a:off x="11417317" y="6274969"/>
            <a:ext cx="386644" cy="276999"/>
          </a:xfrm>
          <a:prstGeom prst="rect">
            <a:avLst/>
          </a:prstGeom>
          <a:noFill/>
        </p:spPr>
        <p:txBody>
          <a:bodyPr wrap="none" rtlCol="0">
            <a:spAutoFit/>
          </a:bodyPr>
          <a:lstStyle/>
          <a:p>
            <a:fld id="{5D663D93-F62C-1044-9997-E69A8BFD6D25}" type="slidenum">
              <a:rPr lang="en-US" sz="1200" b="0" i="0" smtClean="0">
                <a:solidFill>
                  <a:srgbClr val="C0C2BF"/>
                </a:solidFill>
                <a:latin typeface="F37 Ginger Pro" pitchFamily="2" charset="0"/>
              </a:rPr>
              <a:t>‹#›</a:t>
            </a:fld>
            <a:endParaRPr lang="en-US" sz="1200" b="0" i="0" dirty="0">
              <a:solidFill>
                <a:srgbClr val="C0C2BF"/>
              </a:solidFill>
              <a:latin typeface="F37 Ginger Pro" pitchFamily="2" charset="0"/>
            </a:endParaRP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9" name="Text Placeholder 9">
            <a:extLst>
              <a:ext uri="{FF2B5EF4-FFF2-40B4-BE49-F238E27FC236}">
                <a16:creationId xmlns:a16="http://schemas.microsoft.com/office/drawing/2014/main" id="{FAB7157B-E61A-574B-BAC1-0A91D9859EA9}"/>
              </a:ext>
            </a:extLst>
          </p:cNvPr>
          <p:cNvSpPr txBox="1">
            <a:spLocks/>
          </p:cNvSpPr>
          <p:nvPr userDrawn="1"/>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18467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4446C1A7-7259-C94E-AAD6-8C8812FCF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B44BD560-5584-5542-8F02-B2D7A0911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C20CD723-F03E-9C30-8ED1-BFEA32B9C8A7}"/>
              </a:ext>
            </a:extLst>
          </p:cNvPr>
          <p:cNvSpPr txBox="1"/>
          <p:nvPr userDrawn="1">
            <p:extLst>
              <p:ext uri="{1162E1C5-73C7-4A58-AE30-91384D911F3F}">
                <p184:classification xmlns:p184="http://schemas.microsoft.com/office/powerpoint/2018/4/main" val="hdr"/>
              </p:ext>
            </p:extLst>
          </p:nvPr>
        </p:nvSpPr>
        <p:spPr>
          <a:xfrm>
            <a:off x="10055225" y="63500"/>
            <a:ext cx="2101850" cy="152400"/>
          </a:xfrm>
          <a:prstGeom prst="rect">
            <a:avLst/>
          </a:prstGeom>
        </p:spPr>
        <p:txBody>
          <a:bodyPr horzOverflow="overflow" lIns="0" tIns="0" rIns="0" bIns="0">
            <a:spAutoFit/>
          </a:bodyPr>
          <a:lstStyle/>
          <a:p>
            <a:pPr algn="l"/>
            <a:r>
              <a:rPr lang="en-CA" sz="1000">
                <a:solidFill>
                  <a:srgbClr val="000000"/>
                </a:solidFill>
                <a:latin typeface="Calibri" panose="020F0502020204030204" pitchFamily="34" charset="0"/>
                <a:cs typeface="Calibri" panose="020F0502020204030204" pitchFamily="34" charset="0"/>
              </a:rPr>
              <a:t>OFFICIAL USE ONLY / À USAGE EXCLUSIF</a:t>
            </a:r>
          </a:p>
        </p:txBody>
      </p:sp>
    </p:spTree>
    <p:extLst>
      <p:ext uri="{BB962C8B-B14F-4D97-AF65-F5344CB8AC3E}">
        <p14:creationId xmlns:p14="http://schemas.microsoft.com/office/powerpoint/2010/main" val="545391500"/>
      </p:ext>
    </p:extLst>
  </p:cSld>
  <p:clrMap bg1="lt1" tx1="dk1" bg2="lt2" tx2="dk2" accent1="accent1" accent2="accent2" accent3="accent3" accent4="accent4" accent5="accent5" accent6="accent6" hlink="hlink" folHlink="folHlink"/>
  <p:sldLayoutIdLst>
    <p:sldLayoutId id="2147483677" r:id="rId1"/>
    <p:sldLayoutId id="2147483660" r:id="rId2"/>
    <p:sldLayoutId id="2147483663" r:id="rId3"/>
    <p:sldLayoutId id="2147483664" r:id="rId4"/>
    <p:sldLayoutId id="2147483672" r:id="rId5"/>
    <p:sldLayoutId id="2147483666" r:id="rId6"/>
    <p:sldLayoutId id="2147483676" r:id="rId7"/>
    <p:sldLayoutId id="2147483665" r:id="rId8"/>
    <p:sldLayoutId id="2147483679" r:id="rId9"/>
    <p:sldLayoutId id="2147483670" r:id="rId10"/>
    <p:sldLayoutId id="2147483673" r:id="rId11"/>
    <p:sldLayoutId id="2147483671" r:id="rId12"/>
    <p:sldLayoutId id="2147483649" r:id="rId13"/>
    <p:sldLayoutId id="2147483661" r:id="rId14"/>
    <p:sldLayoutId id="2147483667" r:id="rId15"/>
    <p:sldLayoutId id="2147483669" r:id="rId16"/>
    <p:sldLayoutId id="2147483674" r:id="rId17"/>
    <p:sldLayoutId id="2147483675" r:id="rId18"/>
    <p:sldLayoutId id="2147483662"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2800" kern="1200">
          <a:solidFill>
            <a:srgbClr val="2F84E4"/>
          </a:solidFill>
          <a:latin typeface="F37 Ginger Pro"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jstage.jst.go.jp/article/transele/E100.C/3/E100.C_283/_article" TargetMode="Externa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jpeg"/></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hyperlink" Target="https://bsi.lv/en/products/hpge-detectors-spectrometers/hpge-mobile-spectrometer/" TargetMode="External"/><Relationship Id="rId4" Type="http://schemas.openxmlformats.org/officeDocument/2006/relationships/hyperlink" Target="http://www.nuclearphysicslab.com/npl/npl-home/spectroscopy/gamma-ray-spectroscopy/gamma-ray-spectroscopy-edu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www-pub.iaea.org/MTCD/Publications/PDF/nvs1_web.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phenix.bnl.gov/WWW/publish/mxliu/talks/LANL-V/P-25-Hoover.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hyperlink" Target="https://link.springer.com/article/10.1007/s41365-022-01071-5" TargetMode="External"/><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www.sciencedirect.com/science/article/pii/S0168900214015149" TargetMode="External"/><Relationship Id="rId5" Type="http://schemas.openxmlformats.org/officeDocument/2006/relationships/image" Target="../media/image65.jpeg"/><Relationship Id="rId4" Type="http://schemas.openxmlformats.org/officeDocument/2006/relationships/hyperlink" Target="https://inis.iaea.org/collection/NCLCollectionStore/_Public/31/006/31006110.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journals.aps.org/prd/pdf/10.1103/PhysRevD.109.096038" TargetMode="External"/><Relationship Id="rId3" Type="http://schemas.openxmlformats.org/officeDocument/2006/relationships/image" Target="../media/image67.png"/><Relationship Id="rId7" Type="http://schemas.openxmlformats.org/officeDocument/2006/relationships/hyperlink" Target="https://unene.ca/"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68.jpeg"/><Relationship Id="rId5" Type="http://schemas.openxmlformats.org/officeDocument/2006/relationships/hyperlink" Target="https://archive.opg.com/" TargetMode="Externa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s://journals.aps.org/prd/pdf/10.1103/PhysRevD.109.0960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8.emf"/></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www.cnl.ca/" TargetMode="External"/><Relationship Id="rId2" Type="http://schemas.openxmlformats.org/officeDocument/2006/relationships/image" Target="../media/image21.jpe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 Id="rId5" Type="http://schemas.openxmlformats.org/officeDocument/2006/relationships/hyperlink" Target="https://www.cnl.ca/about-cnl/revitalization-of-the-chalk-river-laboratories/" TargetMode="Externa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cnl.ca/clean-energy/" TargetMode="External"/><Relationship Id="rId7" Type="http://schemas.openxmlformats.org/officeDocument/2006/relationships/image" Target="../media/image32.png"/><Relationship Id="rId2" Type="http://schemas.openxmlformats.org/officeDocument/2006/relationships/hyperlink" Target="https://www.cnl.ca/environmental-stewardship/" TargetMode="External"/><Relationship Id="rId1" Type="http://schemas.openxmlformats.org/officeDocument/2006/relationships/slideLayout" Target="../slideLayouts/slideLayout11.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hyperlink" Target="https://www.cnl.ca/health-science-2/" TargetMode="External"/><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639AF6-CBCE-E4E0-542E-4BFCC2FCCCDA}"/>
              </a:ext>
            </a:extLst>
          </p:cNvPr>
          <p:cNvGrpSpPr/>
          <p:nvPr/>
        </p:nvGrpSpPr>
        <p:grpSpPr>
          <a:xfrm>
            <a:off x="658693" y="1179772"/>
            <a:ext cx="9741869" cy="4898564"/>
            <a:chOff x="865170" y="1275020"/>
            <a:chExt cx="9741869" cy="4898564"/>
          </a:xfrm>
        </p:grpSpPr>
        <p:sp>
          <p:nvSpPr>
            <p:cNvPr id="8" name="TextBox 7">
              <a:extLst>
                <a:ext uri="{FF2B5EF4-FFF2-40B4-BE49-F238E27FC236}">
                  <a16:creationId xmlns:a16="http://schemas.microsoft.com/office/drawing/2014/main" id="{1EFFC530-3B49-F746-A098-199DFE71FCD4}"/>
                </a:ext>
              </a:extLst>
            </p:cNvPr>
            <p:cNvSpPr txBox="1"/>
            <p:nvPr/>
          </p:nvSpPr>
          <p:spPr>
            <a:xfrm>
              <a:off x="865170" y="1275020"/>
              <a:ext cx="9741869" cy="1554272"/>
            </a:xfrm>
            <a:prstGeom prst="rect">
              <a:avLst/>
            </a:prstGeom>
            <a:noFill/>
          </p:spPr>
          <p:txBody>
            <a:bodyPr wrap="square" rtlCol="0">
              <a:spAutoFit/>
            </a:bodyPr>
            <a:lstStyle/>
            <a:p>
              <a:pPr>
                <a:lnSpc>
                  <a:spcPts val="3820"/>
                </a:lnSpc>
              </a:pPr>
              <a:r>
                <a:rPr lang="en-CA" sz="3400" b="1" dirty="0">
                  <a:solidFill>
                    <a:srgbClr val="3184E3"/>
                  </a:solidFill>
                  <a:latin typeface="F37 Ginger Pro Bold" pitchFamily="2" charset="0"/>
                  <a:ea typeface="Verdana" panose="020B0604030504040204" pitchFamily="34" charset="0"/>
                  <a:cs typeface="Calibri" panose="020F0502020204030204" pitchFamily="34" charset="0"/>
                </a:rPr>
                <a:t>Establishing Transition-Edge Sensor (TES) Technology for Advanced Nuclear</a:t>
              </a:r>
            </a:p>
            <a:p>
              <a:pPr>
                <a:lnSpc>
                  <a:spcPts val="3820"/>
                </a:lnSpc>
              </a:pPr>
              <a:r>
                <a:rPr lang="en-CA" sz="3400" b="1" dirty="0">
                  <a:solidFill>
                    <a:srgbClr val="3184E3"/>
                  </a:solidFill>
                  <a:latin typeface="F37 Ginger Pro Bold" pitchFamily="2" charset="0"/>
                  <a:ea typeface="Verdana" panose="020B0604030504040204" pitchFamily="34" charset="0"/>
                  <a:cs typeface="Calibri" panose="020F0502020204030204" pitchFamily="34" charset="0"/>
                </a:rPr>
                <a:t>Detection at CNL</a:t>
              </a:r>
              <a:endParaRPr lang="en-US" sz="3400" dirty="0">
                <a:solidFill>
                  <a:srgbClr val="3184E3"/>
                </a:solidFill>
                <a:latin typeface="F37 Ginger Pro" pitchFamily="2" charset="0"/>
                <a:ea typeface="Verdan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727E377-D55D-B741-A6A8-874AAE77EF17}"/>
                </a:ext>
              </a:extLst>
            </p:cNvPr>
            <p:cNvSpPr txBox="1"/>
            <p:nvPr/>
          </p:nvSpPr>
          <p:spPr>
            <a:xfrm>
              <a:off x="865170" y="3208670"/>
              <a:ext cx="5722280" cy="2964914"/>
            </a:xfrm>
            <a:prstGeom prst="rect">
              <a:avLst/>
            </a:prstGeom>
            <a:noFill/>
          </p:spPr>
          <p:txBody>
            <a:bodyPr wrap="square" rtlCol="0">
              <a:spAutoFit/>
            </a:bodyPr>
            <a:lstStyle/>
            <a:p>
              <a:pPr>
                <a:spcAft>
                  <a:spcPts val="400"/>
                </a:spcAft>
              </a:pPr>
              <a:r>
                <a:rPr lang="en-CA" sz="2000" b="1" dirty="0">
                  <a:solidFill>
                    <a:srgbClr val="434343"/>
                  </a:solidFill>
                  <a:ea typeface="Verdana" panose="020B0604030504040204" pitchFamily="34" charset="0"/>
                  <a:cs typeface="Verdana" panose="020B0604030504040204" pitchFamily="34" charset="0"/>
                </a:rPr>
                <a:t>Zahra Yamani</a:t>
              </a:r>
              <a:endParaRPr lang="en-CA" sz="2000" dirty="0">
                <a:solidFill>
                  <a:srgbClr val="434343"/>
                </a:solidFill>
                <a:ea typeface="Verdana" panose="020B0604030504040204" pitchFamily="34" charset="0"/>
                <a:cs typeface="Verdana" panose="020B0604030504040204" pitchFamily="34" charset="0"/>
              </a:endParaRPr>
            </a:p>
            <a:p>
              <a:pPr>
                <a:spcAft>
                  <a:spcPts val="400"/>
                </a:spcAft>
              </a:pPr>
              <a:r>
                <a:rPr lang="en-CA" sz="2000" dirty="0">
                  <a:solidFill>
                    <a:srgbClr val="434343"/>
                  </a:solidFill>
                  <a:ea typeface="Verdana" panose="020B0604030504040204" pitchFamily="34" charset="0"/>
                  <a:cs typeface="Verdana" panose="020B0604030504040204" pitchFamily="34" charset="0"/>
                </a:rPr>
                <a:t>Canadian Nuclear Laboratories</a:t>
              </a:r>
            </a:p>
            <a:p>
              <a:endParaRPr lang="en-CA" sz="2000" dirty="0">
                <a:solidFill>
                  <a:srgbClr val="434343"/>
                </a:solidFill>
                <a:ea typeface="Verdana" panose="020B0604030504040204" pitchFamily="34" charset="0"/>
                <a:cs typeface="Verdana" panose="020B0604030504040204" pitchFamily="34" charset="0"/>
              </a:endParaRPr>
            </a:p>
            <a:p>
              <a:endParaRPr lang="en-CA" sz="2000" dirty="0">
                <a:solidFill>
                  <a:srgbClr val="434343"/>
                </a:solidFill>
                <a:ea typeface="Verdana" panose="020B0604030504040204" pitchFamily="34" charset="0"/>
                <a:cs typeface="Verdana" panose="020B0604030504040204" pitchFamily="34" charset="0"/>
              </a:endParaRPr>
            </a:p>
            <a:p>
              <a:r>
                <a:rPr lang="en-CA" sz="2000" dirty="0">
                  <a:solidFill>
                    <a:srgbClr val="434343"/>
                  </a:solidFill>
                  <a:ea typeface="Verdana" panose="020B0604030504040204" pitchFamily="34" charset="0"/>
                  <a:cs typeface="Verdana" panose="020B0604030504040204" pitchFamily="34" charset="0"/>
                </a:rPr>
                <a:t>Wednesday, June 26, 2024</a:t>
              </a:r>
            </a:p>
            <a:p>
              <a:endParaRPr lang="en-CA" sz="2000" dirty="0">
                <a:solidFill>
                  <a:srgbClr val="434343"/>
                </a:solidFill>
                <a:ea typeface="Verdana" panose="020B0604030504040204" pitchFamily="34" charset="0"/>
                <a:cs typeface="Verdana" panose="020B0604030504040204" pitchFamily="34" charset="0"/>
              </a:endParaRPr>
            </a:p>
            <a:p>
              <a:endParaRPr lang="en-CA" sz="2000" dirty="0">
                <a:solidFill>
                  <a:srgbClr val="434343"/>
                </a:solidFill>
                <a:ea typeface="Verdana" panose="020B0604030504040204" pitchFamily="34" charset="0"/>
                <a:cs typeface="Verdana" panose="020B0604030504040204" pitchFamily="34" charset="0"/>
              </a:endParaRPr>
            </a:p>
            <a:p>
              <a:r>
                <a:rPr lang="en-CA" sz="2000" dirty="0">
                  <a:solidFill>
                    <a:srgbClr val="434343"/>
                  </a:solidFill>
                  <a:ea typeface="Verdana" panose="020B0604030504040204" pitchFamily="34" charset="0"/>
                  <a:cs typeface="Verdana" panose="020B0604030504040204" pitchFamily="34" charset="0"/>
                </a:rPr>
                <a:t>SNOLAB User Meeting 2024</a:t>
              </a:r>
            </a:p>
            <a:p>
              <a:r>
                <a:rPr lang="en-CA" sz="2000" dirty="0">
                  <a:solidFill>
                    <a:srgbClr val="434343"/>
                  </a:solidFill>
                  <a:ea typeface="Verdana" panose="020B0604030504040204" pitchFamily="34" charset="0"/>
                  <a:cs typeface="Verdana" panose="020B0604030504040204" pitchFamily="34" charset="0"/>
                </a:rPr>
                <a:t>June 26-27, 2024</a:t>
              </a:r>
              <a:endParaRPr lang="en-US" sz="2000" dirty="0">
                <a:solidFill>
                  <a:srgbClr val="434343"/>
                </a:solidFill>
                <a:ea typeface="Verdana" panose="020B0604030504040204" pitchFamily="34" charset="0"/>
                <a:cs typeface="Verdana" panose="020B0604030504040204" pitchFamily="34" charset="0"/>
              </a:endParaRPr>
            </a:p>
          </p:txBody>
        </p:sp>
      </p:grpSp>
      <p:pic>
        <p:nvPicPr>
          <p:cNvPr id="2" name="Picture 1">
            <a:extLst>
              <a:ext uri="{FF2B5EF4-FFF2-40B4-BE49-F238E27FC236}">
                <a16:creationId xmlns:a16="http://schemas.microsoft.com/office/drawing/2014/main" id="{CBA956E1-197C-0112-9528-6866B350B4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298" y="129259"/>
            <a:ext cx="2784777" cy="649953"/>
          </a:xfrm>
          <a:prstGeom prst="rect">
            <a:avLst/>
          </a:prstGeom>
        </p:spPr>
      </p:pic>
      <p:grpSp>
        <p:nvGrpSpPr>
          <p:cNvPr id="14" name="Group 13">
            <a:extLst>
              <a:ext uri="{FF2B5EF4-FFF2-40B4-BE49-F238E27FC236}">
                <a16:creationId xmlns:a16="http://schemas.microsoft.com/office/drawing/2014/main" id="{2B96B1A3-27D4-9E9E-E304-29DA6172B784}"/>
              </a:ext>
            </a:extLst>
          </p:cNvPr>
          <p:cNvGrpSpPr>
            <a:grpSpLocks noChangeAspect="1"/>
          </p:cNvGrpSpPr>
          <p:nvPr/>
        </p:nvGrpSpPr>
        <p:grpSpPr>
          <a:xfrm>
            <a:off x="6518074" y="2368346"/>
            <a:ext cx="5015233" cy="3887456"/>
            <a:chOff x="6495436" y="1483122"/>
            <a:chExt cx="5511718" cy="4272294"/>
          </a:xfrm>
        </p:grpSpPr>
        <p:pic>
          <p:nvPicPr>
            <p:cNvPr id="3076" name="Picture 4" descr="Superconducting Transition Edge Sensor for Gamma-Ray Spectroscopy |  Semantic Scholar">
              <a:extLst>
                <a:ext uri="{FF2B5EF4-FFF2-40B4-BE49-F238E27FC236}">
                  <a16:creationId xmlns:a16="http://schemas.microsoft.com/office/drawing/2014/main" id="{A9655434-FA1D-B6BA-BFE4-AADDCA619D4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95436" y="1527932"/>
              <a:ext cx="5511718" cy="39873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8F777A-2FE8-0380-1B30-F36A998BEF85}"/>
                </a:ext>
              </a:extLst>
            </p:cNvPr>
            <p:cNvSpPr txBox="1"/>
            <p:nvPr/>
          </p:nvSpPr>
          <p:spPr>
            <a:xfrm>
              <a:off x="7183325" y="5501733"/>
              <a:ext cx="4135940" cy="253683"/>
            </a:xfrm>
            <a:prstGeom prst="rect">
              <a:avLst/>
            </a:prstGeom>
            <a:noFill/>
          </p:spPr>
          <p:txBody>
            <a:bodyPr wrap="square">
              <a:spAutoFit/>
            </a:bodyPr>
            <a:lstStyle/>
            <a:p>
              <a:r>
                <a:rPr lang="en-CA" sz="900" dirty="0">
                  <a:hlinkClick r:id="rId5"/>
                </a:rPr>
                <a:t>https://www.jstage.jst.go.jp/article/transele/E100.C/3/E100.C_283/_article</a:t>
              </a:r>
              <a:r>
                <a:rPr lang="en-CA" sz="900" dirty="0"/>
                <a:t> </a:t>
              </a:r>
            </a:p>
          </p:txBody>
        </p:sp>
        <p:sp>
          <p:nvSpPr>
            <p:cNvPr id="10" name="TextBox 9">
              <a:extLst>
                <a:ext uri="{FF2B5EF4-FFF2-40B4-BE49-F238E27FC236}">
                  <a16:creationId xmlns:a16="http://schemas.microsoft.com/office/drawing/2014/main" id="{8BA7B04E-B307-395F-DD53-8518EBD41EFE}"/>
                </a:ext>
              </a:extLst>
            </p:cNvPr>
            <p:cNvSpPr txBox="1"/>
            <p:nvPr/>
          </p:nvSpPr>
          <p:spPr>
            <a:xfrm>
              <a:off x="6586753" y="1483122"/>
              <a:ext cx="5329084" cy="338245"/>
            </a:xfrm>
            <a:prstGeom prst="rect">
              <a:avLst/>
            </a:prstGeom>
            <a:noFill/>
          </p:spPr>
          <p:txBody>
            <a:bodyPr wrap="square">
              <a:spAutoFit/>
            </a:bodyPr>
            <a:lstStyle/>
            <a:p>
              <a:pPr algn="ctr"/>
              <a:r>
                <a:rPr lang="en-CA" sz="1400" b="1" dirty="0"/>
                <a:t>TES Coupled with Tantalum Absorber for </a:t>
              </a:r>
              <a:r>
                <a:rPr lang="en-CA" sz="1400" b="1" dirty="0">
                  <a:latin typeface="Symbol" panose="05050102010706020507" pitchFamily="18" charset="2"/>
                </a:rPr>
                <a:t>g</a:t>
              </a:r>
              <a:r>
                <a:rPr lang="en-CA" sz="1400" b="1" dirty="0"/>
                <a:t>-ray spectroscopy</a:t>
              </a:r>
            </a:p>
          </p:txBody>
        </p:sp>
        <p:sp>
          <p:nvSpPr>
            <p:cNvPr id="13" name="TextBox 12">
              <a:extLst>
                <a:ext uri="{FF2B5EF4-FFF2-40B4-BE49-F238E27FC236}">
                  <a16:creationId xmlns:a16="http://schemas.microsoft.com/office/drawing/2014/main" id="{5386B83C-D720-8DFA-B680-9DDF532C0DE7}"/>
                </a:ext>
              </a:extLst>
            </p:cNvPr>
            <p:cNvSpPr txBox="1"/>
            <p:nvPr/>
          </p:nvSpPr>
          <p:spPr>
            <a:xfrm>
              <a:off x="6656323" y="5224734"/>
              <a:ext cx="5200157" cy="287508"/>
            </a:xfrm>
            <a:prstGeom prst="rect">
              <a:avLst/>
            </a:prstGeom>
            <a:noFill/>
          </p:spPr>
          <p:txBody>
            <a:bodyPr wrap="square">
              <a:spAutoFit/>
            </a:bodyPr>
            <a:lstStyle/>
            <a:p>
              <a:r>
                <a:rPr lang="en-CA" sz="1100" dirty="0">
                  <a:solidFill>
                    <a:schemeClr val="bg1"/>
                  </a:solidFill>
                </a:rPr>
                <a:t>Superconducting </a:t>
              </a:r>
              <a:r>
                <a:rPr lang="en-CA" sz="1100" dirty="0" err="1">
                  <a:solidFill>
                    <a:schemeClr val="bg1"/>
                  </a:solidFill>
                </a:rPr>
                <a:t>Ir</a:t>
              </a:r>
              <a:r>
                <a:rPr lang="en-CA" sz="1100" dirty="0">
                  <a:solidFill>
                    <a:schemeClr val="bg1"/>
                  </a:solidFill>
                </a:rPr>
                <a:t>/Au bilayer film is deposited on the silicon nitride membrane.</a:t>
              </a:r>
            </a:p>
          </p:txBody>
        </p:sp>
      </p:grpSp>
    </p:spTree>
    <p:extLst>
      <p:ext uri="{BB962C8B-B14F-4D97-AF65-F5344CB8AC3E}">
        <p14:creationId xmlns:p14="http://schemas.microsoft.com/office/powerpoint/2010/main" val="97497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512CEA-423F-5AC3-2C66-FB1AE2F6AD50}"/>
              </a:ext>
            </a:extLst>
          </p:cNvPr>
          <p:cNvSpPr>
            <a:spLocks noGrp="1"/>
          </p:cNvSpPr>
          <p:nvPr>
            <p:ph type="body" sz="quarter" idx="12"/>
          </p:nvPr>
        </p:nvSpPr>
        <p:spPr/>
        <p:txBody>
          <a:bodyPr>
            <a:normAutofit/>
          </a:bodyPr>
          <a:lstStyle/>
          <a:p>
            <a:r>
              <a:rPr lang="en-CA" dirty="0"/>
              <a:t>Superconducting Transition Edge Sensors (TES)</a:t>
            </a:r>
          </a:p>
        </p:txBody>
      </p:sp>
    </p:spTree>
    <p:extLst>
      <p:ext uri="{BB962C8B-B14F-4D97-AF65-F5344CB8AC3E}">
        <p14:creationId xmlns:p14="http://schemas.microsoft.com/office/powerpoint/2010/main" val="7767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Nuclear detection for safety and security</a:t>
            </a:r>
          </a:p>
        </p:txBody>
      </p:sp>
      <p:sp>
        <p:nvSpPr>
          <p:cNvPr id="4" name="Rectangle 3"/>
          <p:cNvSpPr/>
          <p:nvPr/>
        </p:nvSpPr>
        <p:spPr>
          <a:xfrm>
            <a:off x="389514" y="1039820"/>
            <a:ext cx="4546099" cy="5062924"/>
          </a:xfrm>
          <a:prstGeom prst="rect">
            <a:avLst/>
          </a:prstGeom>
        </p:spPr>
        <p:txBody>
          <a:bodyPr wrap="square">
            <a:spAutoFit/>
          </a:bodyPr>
          <a:lstStyle/>
          <a:p>
            <a:pPr>
              <a:spcAft>
                <a:spcPts val="600"/>
              </a:spcAft>
            </a:pPr>
            <a:r>
              <a:rPr lang="en-CA" sz="2400" b="1" dirty="0">
                <a:latin typeface="Calibri" panose="020F0502020204030204" pitchFamily="34" charset="0"/>
                <a:ea typeface="Times New Roman" panose="02020603050405020304" pitchFamily="18" charset="0"/>
              </a:rPr>
              <a:t>Areas of importance for nuclear detection</a:t>
            </a:r>
            <a:r>
              <a:rPr lang="en-CA" sz="2400" dirty="0">
                <a:latin typeface="Calibri" panose="020F0502020204030204" pitchFamily="34" charset="0"/>
                <a:ea typeface="Times New Roman" panose="02020603050405020304" pitchFamily="18" charset="0"/>
              </a:rPr>
              <a:t>:</a:t>
            </a:r>
          </a:p>
          <a:p>
            <a:pPr marL="800100" lvl="1" indent="-342900">
              <a:spcAft>
                <a:spcPts val="600"/>
              </a:spcAft>
              <a:buFont typeface="Wingdings" panose="05000000000000000000" pitchFamily="2" charset="2"/>
              <a:buChar char="ü"/>
            </a:pPr>
            <a:r>
              <a:rPr lang="en-CA" sz="2400" dirty="0">
                <a:latin typeface="Calibri" panose="020F0502020204030204" pitchFamily="34" charset="0"/>
                <a:ea typeface="Times New Roman" panose="02020603050405020304" pitchFamily="18" charset="0"/>
              </a:rPr>
              <a:t>Defence,</a:t>
            </a:r>
          </a:p>
          <a:p>
            <a:pPr marL="800100" lvl="1" indent="-342900">
              <a:spcAft>
                <a:spcPts val="600"/>
              </a:spcAft>
              <a:buFont typeface="Wingdings" panose="05000000000000000000" pitchFamily="2" charset="2"/>
              <a:buChar char="ü"/>
            </a:pPr>
            <a:r>
              <a:rPr lang="en-CA" sz="2400" dirty="0">
                <a:latin typeface="Calibri" panose="020F0502020204030204" pitchFamily="34" charset="0"/>
                <a:ea typeface="Times New Roman" panose="02020603050405020304" pitchFamily="18" charset="0"/>
              </a:rPr>
              <a:t>National security, </a:t>
            </a:r>
          </a:p>
          <a:p>
            <a:pPr marL="800100" lvl="1" indent="-342900">
              <a:spcAft>
                <a:spcPts val="600"/>
              </a:spcAft>
              <a:buFont typeface="Wingdings" panose="05000000000000000000" pitchFamily="2" charset="2"/>
              <a:buChar char="ü"/>
            </a:pPr>
            <a:r>
              <a:rPr lang="en-CA" sz="2400" dirty="0">
                <a:latin typeface="Calibri" panose="020F0502020204030204" pitchFamily="34" charset="0"/>
                <a:ea typeface="Times New Roman" panose="02020603050405020304" pitchFamily="18" charset="0"/>
              </a:rPr>
              <a:t>Nuclear proliferation.</a:t>
            </a:r>
          </a:p>
          <a:p>
            <a:pPr marL="800100" lvl="1" indent="-342900">
              <a:spcAft>
                <a:spcPts val="600"/>
              </a:spcAft>
              <a:buFont typeface="Wingdings" panose="05000000000000000000" pitchFamily="2" charset="2"/>
              <a:buChar char="ü"/>
            </a:pPr>
            <a:endParaRPr lang="en-CA" sz="2400" dirty="0">
              <a:latin typeface="Calibri" panose="020F0502020204030204" pitchFamily="34" charset="0"/>
              <a:ea typeface="Times New Roman" panose="02020603050405020304" pitchFamily="18" charset="0"/>
            </a:endParaRPr>
          </a:p>
          <a:p>
            <a:pPr>
              <a:spcAft>
                <a:spcPts val="600"/>
              </a:spcAft>
            </a:pPr>
            <a:r>
              <a:rPr lang="en-CA" sz="2400" b="1" dirty="0">
                <a:latin typeface="Calibri" panose="020F0502020204030204" pitchFamily="34" charset="0"/>
                <a:ea typeface="Times New Roman" panose="02020603050405020304" pitchFamily="18" charset="0"/>
              </a:rPr>
              <a:t>In a variety of settings:</a:t>
            </a:r>
          </a:p>
          <a:p>
            <a:pPr marL="800100" lvl="1" indent="-342900">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Cargo, trucks, cars, boxes, mail/letters, …, </a:t>
            </a:r>
          </a:p>
          <a:p>
            <a:pPr marL="800100" lvl="1" indent="-342900">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Emergencies / incidents and conflict situations (i.e., theatres of war).</a:t>
            </a:r>
          </a:p>
        </p:txBody>
      </p:sp>
      <p:pic>
        <p:nvPicPr>
          <p:cNvPr id="5" name="Picture 4"/>
          <p:cNvPicPr>
            <a:picLocks noChangeAspect="1"/>
          </p:cNvPicPr>
          <p:nvPr/>
        </p:nvPicPr>
        <p:blipFill>
          <a:blip r:embed="rId3"/>
          <a:stretch>
            <a:fillRect/>
          </a:stretch>
        </p:blipFill>
        <p:spPr>
          <a:xfrm>
            <a:off x="7410376" y="1202329"/>
            <a:ext cx="1758674" cy="2261152"/>
          </a:xfrm>
          <a:prstGeom prst="rect">
            <a:avLst/>
          </a:prstGeom>
        </p:spPr>
      </p:pic>
      <p:pic>
        <p:nvPicPr>
          <p:cNvPr id="6" name="Picture 16" descr="About Containers | Container Technology, Inc"/>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227808" y="916860"/>
            <a:ext cx="2727254" cy="16164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590598" y="855154"/>
            <a:ext cx="1448038" cy="369332"/>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C-Container </a:t>
            </a:r>
          </a:p>
        </p:txBody>
      </p: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27808" y="2727460"/>
            <a:ext cx="2770533" cy="1418108"/>
          </a:xfrm>
          <a:prstGeom prst="rect">
            <a:avLst/>
          </a:prstGeom>
        </p:spPr>
      </p:pic>
      <p:sp>
        <p:nvSpPr>
          <p:cNvPr id="10" name="Rectangle 9"/>
          <p:cNvSpPr/>
          <p:nvPr/>
        </p:nvSpPr>
        <p:spPr>
          <a:xfrm>
            <a:off x="11055038" y="2667195"/>
            <a:ext cx="943303" cy="369332"/>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Trucks</a:t>
            </a:r>
          </a:p>
        </p:txBody>
      </p:sp>
      <p:sp>
        <p:nvSpPr>
          <p:cNvPr id="11" name="Rectangle 10"/>
          <p:cNvSpPr/>
          <p:nvPr/>
        </p:nvSpPr>
        <p:spPr>
          <a:xfrm>
            <a:off x="7658408" y="1513194"/>
            <a:ext cx="1184192" cy="64633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Palletized Cargo</a:t>
            </a:r>
          </a:p>
        </p:txBody>
      </p:sp>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46324" y="4225533"/>
            <a:ext cx="1828015" cy="2211442"/>
          </a:xfrm>
          <a:prstGeom prst="rect">
            <a:avLst/>
          </a:prstGeom>
        </p:spPr>
      </p:pic>
      <p:sp>
        <p:nvSpPr>
          <p:cNvPr id="13" name="Rectangle 12"/>
          <p:cNvSpPr/>
          <p:nvPr/>
        </p:nvSpPr>
        <p:spPr>
          <a:xfrm>
            <a:off x="8446324" y="4435221"/>
            <a:ext cx="855764" cy="64633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Large boxes</a:t>
            </a:r>
          </a:p>
        </p:txBody>
      </p:sp>
      <p:pic>
        <p:nvPicPr>
          <p:cNvPr id="14" name="Picture 4" descr="Myths About Crossing Over to the U.S. - Pardon Applications of Canada"/>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329963" y="4265929"/>
            <a:ext cx="1668378" cy="19031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950348" y="4251355"/>
            <a:ext cx="670836" cy="369332"/>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Cars</a:t>
            </a:r>
          </a:p>
        </p:txBody>
      </p:sp>
      <p:pic>
        <p:nvPicPr>
          <p:cNvPr id="16" name="Picture 12" descr="How to make sure your suitcase comes out first at airport | Daily ..."/>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384886" y="3670828"/>
            <a:ext cx="1980516" cy="16808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040168" y="4886612"/>
            <a:ext cx="1221644" cy="369332"/>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Luggage</a:t>
            </a:r>
          </a:p>
        </p:txBody>
      </p:sp>
      <p:pic>
        <p:nvPicPr>
          <p:cNvPr id="18" name="Picture 14" descr="The intricate delivery route of some Canadian packages and who ..."/>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28131" y="1558773"/>
            <a:ext cx="2432077" cy="16489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611991" y="2330547"/>
            <a:ext cx="756807" cy="369332"/>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Mail</a:t>
            </a:r>
          </a:p>
        </p:txBody>
      </p:sp>
      <p:pic>
        <p:nvPicPr>
          <p:cNvPr id="20" name="Picture 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30683" y="3619589"/>
            <a:ext cx="1498579" cy="2549470"/>
          </a:xfrm>
          <a:prstGeom prst="rect">
            <a:avLst/>
          </a:prstGeom>
        </p:spPr>
      </p:pic>
      <p:sp>
        <p:nvSpPr>
          <p:cNvPr id="21" name="Rectangle 20"/>
          <p:cNvSpPr/>
          <p:nvPr/>
        </p:nvSpPr>
        <p:spPr>
          <a:xfrm>
            <a:off x="4789520" y="5139001"/>
            <a:ext cx="1622872" cy="369332"/>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C00000"/>
                </a:solidFill>
                <a:effectLst/>
                <a:uLnTx/>
                <a:uFillTx/>
              </a:rPr>
              <a:t>Field/portable</a:t>
            </a:r>
          </a:p>
        </p:txBody>
      </p:sp>
    </p:spTree>
    <p:extLst>
      <p:ext uri="{BB962C8B-B14F-4D97-AF65-F5344CB8AC3E}">
        <p14:creationId xmlns:p14="http://schemas.microsoft.com/office/powerpoint/2010/main" val="180033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B8CF1B90-5055-F511-9370-4D40ECEDC175}"/>
              </a:ext>
            </a:extLst>
          </p:cNvPr>
          <p:cNvSpPr/>
          <p:nvPr/>
        </p:nvSpPr>
        <p:spPr>
          <a:xfrm>
            <a:off x="7003372" y="4408031"/>
            <a:ext cx="5097745" cy="1903187"/>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Goals of nuclear detection</a:t>
            </a:r>
            <a:r>
              <a:rPr lang="en-CA" sz="1600" dirty="0">
                <a:solidFill>
                  <a:schemeClr val="bg1"/>
                </a:solidFill>
              </a:rPr>
              <a:t>: </a:t>
            </a:r>
          </a:p>
          <a:p>
            <a:pPr marL="285750" indent="-285750">
              <a:buFont typeface="Wingdings" panose="05000000000000000000" pitchFamily="2" charset="2"/>
              <a:buChar char="ü"/>
            </a:pPr>
            <a:r>
              <a:rPr lang="en-CA" sz="1600" dirty="0">
                <a:solidFill>
                  <a:schemeClr val="bg1"/>
                </a:solidFill>
              </a:rPr>
              <a:t>Rapid and effective detection,</a:t>
            </a:r>
          </a:p>
          <a:p>
            <a:pPr marL="285750" indent="-285750">
              <a:buFont typeface="Wingdings" panose="05000000000000000000" pitchFamily="2" charset="2"/>
              <a:buChar char="ü"/>
            </a:pPr>
            <a:r>
              <a:rPr lang="en-CA" sz="1600" dirty="0">
                <a:solidFill>
                  <a:schemeClr val="bg1"/>
                </a:solidFill>
              </a:rPr>
              <a:t>Precise identification, characterization, and imaging of nuclear materials and devices,</a:t>
            </a:r>
          </a:p>
          <a:p>
            <a:pPr marL="285750" indent="-285750">
              <a:buFont typeface="Wingdings" panose="05000000000000000000" pitchFamily="2" charset="2"/>
              <a:buChar char="ü"/>
            </a:pPr>
            <a:r>
              <a:rPr lang="en-CA" sz="1600" dirty="0">
                <a:solidFill>
                  <a:schemeClr val="bg1"/>
                </a:solidFill>
              </a:rPr>
              <a:t>Detection of distant, shielded, or weak nuclear signatures,</a:t>
            </a:r>
          </a:p>
          <a:p>
            <a:pPr marL="285750" indent="-285750">
              <a:buFont typeface="Wingdings" panose="05000000000000000000" pitchFamily="2" charset="2"/>
              <a:buChar char="ü"/>
            </a:pPr>
            <a:r>
              <a:rPr lang="en-CA" sz="1600" dirty="0">
                <a:solidFill>
                  <a:schemeClr val="bg1"/>
                </a:solidFill>
              </a:rPr>
              <a:t>In a variety of operational conditions (temperature, ruggedness, power limitation, etc.).</a:t>
            </a:r>
          </a:p>
        </p:txBody>
      </p:sp>
      <p:sp>
        <p:nvSpPr>
          <p:cNvPr id="2" name="Title 1"/>
          <p:cNvSpPr>
            <a:spLocks noGrp="1"/>
          </p:cNvSpPr>
          <p:nvPr>
            <p:ph type="title"/>
          </p:nvPr>
        </p:nvSpPr>
        <p:spPr/>
        <p:txBody>
          <a:bodyPr>
            <a:normAutofit/>
          </a:bodyPr>
          <a:lstStyle/>
          <a:p>
            <a:r>
              <a:rPr lang="en-CA" dirty="0"/>
              <a:t>Nuclear detection: current technologies</a:t>
            </a:r>
          </a:p>
        </p:txBody>
      </p:sp>
      <p:sp>
        <p:nvSpPr>
          <p:cNvPr id="39" name="TextBox 38">
            <a:extLst>
              <a:ext uri="{FF2B5EF4-FFF2-40B4-BE49-F238E27FC236}">
                <a16:creationId xmlns:a16="http://schemas.microsoft.com/office/drawing/2014/main" id="{D0D9947B-4982-488E-B098-1C949175AD2A}"/>
              </a:ext>
            </a:extLst>
          </p:cNvPr>
          <p:cNvSpPr txBox="1"/>
          <p:nvPr/>
        </p:nvSpPr>
        <p:spPr>
          <a:xfrm>
            <a:off x="380495" y="874867"/>
            <a:ext cx="6712345" cy="5350183"/>
          </a:xfrm>
          <a:prstGeom prst="rect">
            <a:avLst/>
          </a:prstGeom>
          <a:noFill/>
        </p:spPr>
        <p:txBody>
          <a:bodyPr wrap="square">
            <a:spAutoFit/>
          </a:bodyPr>
          <a:lstStyle/>
          <a:p>
            <a:pPr>
              <a:spcAft>
                <a:spcPts val="200"/>
              </a:spcAft>
            </a:pPr>
            <a:r>
              <a:rPr lang="en-CA" sz="2200" b="1" dirty="0"/>
              <a:t>Radiation relevant to nuclear safety and security</a:t>
            </a:r>
            <a:r>
              <a:rPr lang="en-CA" sz="2200" dirty="0"/>
              <a:t>:</a:t>
            </a:r>
          </a:p>
          <a:p>
            <a:pPr marL="742950" lvl="1" indent="-285750">
              <a:spcAft>
                <a:spcPts val="200"/>
              </a:spcAft>
              <a:buFont typeface="Wingdings" panose="05000000000000000000" pitchFamily="2" charset="2"/>
              <a:buChar char="Ø"/>
            </a:pPr>
            <a:r>
              <a:rPr lang="en-CA" sz="2200" dirty="0"/>
              <a:t>Charged particles: </a:t>
            </a:r>
            <a:r>
              <a:rPr lang="en-CA" sz="2200" dirty="0">
                <a:latin typeface="Symbol" panose="05050102010706020507" pitchFamily="18" charset="2"/>
              </a:rPr>
              <a:t>a</a:t>
            </a:r>
            <a:r>
              <a:rPr lang="en-CA" sz="2200" dirty="0"/>
              <a:t>-, </a:t>
            </a:r>
            <a:r>
              <a:rPr lang="en-CA" sz="2200" dirty="0">
                <a:latin typeface="Symbol" panose="05050102010706020507" pitchFamily="18" charset="2"/>
              </a:rPr>
              <a:t>b</a:t>
            </a:r>
            <a:r>
              <a:rPr lang="en-CA" sz="2200" dirty="0"/>
              <a:t>-particles,</a:t>
            </a:r>
          </a:p>
          <a:p>
            <a:pPr marL="742950" lvl="1" indent="-285750">
              <a:spcAft>
                <a:spcPts val="200"/>
              </a:spcAft>
              <a:buFont typeface="Wingdings" panose="05000000000000000000" pitchFamily="2" charset="2"/>
              <a:buChar char="Ø"/>
            </a:pPr>
            <a:r>
              <a:rPr lang="en-CA" sz="2200" dirty="0"/>
              <a:t>Photons: </a:t>
            </a:r>
            <a:r>
              <a:rPr lang="en-CA" sz="2200" dirty="0">
                <a:latin typeface="Symbol" panose="05050102010706020507" pitchFamily="18" charset="2"/>
              </a:rPr>
              <a:t>g</a:t>
            </a:r>
            <a:r>
              <a:rPr lang="en-CA" sz="2200" dirty="0"/>
              <a:t>-rays, X-rays,</a:t>
            </a:r>
          </a:p>
          <a:p>
            <a:pPr marL="742950" lvl="1" indent="-285750">
              <a:spcAft>
                <a:spcPts val="200"/>
              </a:spcAft>
              <a:buFont typeface="Wingdings" panose="05000000000000000000" pitchFamily="2" charset="2"/>
              <a:buChar char="Ø"/>
            </a:pPr>
            <a:r>
              <a:rPr lang="en-CA" sz="2200" dirty="0"/>
              <a:t>Neutrons: uncharged (not directly ionizing, scattering, nuclear interactions and activation).</a:t>
            </a:r>
          </a:p>
          <a:p>
            <a:pPr>
              <a:spcAft>
                <a:spcPts val="200"/>
              </a:spcAft>
            </a:pPr>
            <a:r>
              <a:rPr lang="en-CA" sz="2200" b="1" dirty="0"/>
              <a:t>Detection technologies</a:t>
            </a:r>
            <a:r>
              <a:rPr lang="en-CA" sz="2200" dirty="0"/>
              <a:t>: </a:t>
            </a:r>
          </a:p>
          <a:p>
            <a:pPr marL="742950" lvl="1" indent="-285750">
              <a:spcAft>
                <a:spcPts val="200"/>
              </a:spcAft>
              <a:buFont typeface="Wingdings" panose="05000000000000000000" pitchFamily="2" charset="2"/>
              <a:buChar char="Ø"/>
            </a:pPr>
            <a:r>
              <a:rPr lang="en-CA" sz="2200" dirty="0"/>
              <a:t>Physical/chemical change in materials: track recording, cloud/bubble chambers, and imaging,</a:t>
            </a:r>
          </a:p>
          <a:p>
            <a:pPr marL="742950" lvl="1" indent="-285750">
              <a:spcAft>
                <a:spcPts val="200"/>
              </a:spcAft>
              <a:buFont typeface="Wingdings" panose="05000000000000000000" pitchFamily="2" charset="2"/>
              <a:buChar char="Ø"/>
            </a:pPr>
            <a:r>
              <a:rPr lang="en-CA" sz="2200" dirty="0"/>
              <a:t>Charge collection: gas filled detectors, ion chamber, proportional counters, semiconductor solid state, Si-based for charged particles, high purity germanium (HPGe) detectors for photons,</a:t>
            </a:r>
          </a:p>
          <a:p>
            <a:pPr marL="742950" lvl="1" indent="-285750">
              <a:spcAft>
                <a:spcPts val="200"/>
              </a:spcAft>
              <a:buFont typeface="Wingdings" panose="05000000000000000000" pitchFamily="2" charset="2"/>
              <a:buChar char="Ø"/>
            </a:pPr>
            <a:r>
              <a:rPr lang="en-CA" sz="2200" dirty="0"/>
              <a:t>Collection of scintillation light: inorganic scintillators (</a:t>
            </a:r>
            <a:r>
              <a:rPr lang="en-CA" sz="2200" dirty="0" err="1"/>
              <a:t>NaI</a:t>
            </a:r>
            <a:r>
              <a:rPr lang="en-CA" sz="2200" dirty="0"/>
              <a:t>(Tl)), organic scintillators (anthracene, C14H10).</a:t>
            </a:r>
          </a:p>
        </p:txBody>
      </p:sp>
      <p:grpSp>
        <p:nvGrpSpPr>
          <p:cNvPr id="1036" name="Group 1035">
            <a:extLst>
              <a:ext uri="{FF2B5EF4-FFF2-40B4-BE49-F238E27FC236}">
                <a16:creationId xmlns:a16="http://schemas.microsoft.com/office/drawing/2014/main" id="{23C70DDB-9F25-7E4F-1A8A-EFF51189677C}"/>
              </a:ext>
            </a:extLst>
          </p:cNvPr>
          <p:cNvGrpSpPr/>
          <p:nvPr/>
        </p:nvGrpSpPr>
        <p:grpSpPr>
          <a:xfrm>
            <a:off x="6893328" y="747793"/>
            <a:ext cx="2487690" cy="3585040"/>
            <a:chOff x="9613428" y="735146"/>
            <a:chExt cx="2487690" cy="3585040"/>
          </a:xfrm>
        </p:grpSpPr>
        <p:pic>
          <p:nvPicPr>
            <p:cNvPr id="1027" name="Picture 4">
              <a:extLst>
                <a:ext uri="{FF2B5EF4-FFF2-40B4-BE49-F238E27FC236}">
                  <a16:creationId xmlns:a16="http://schemas.microsoft.com/office/drawing/2014/main" id="{48EB03A3-6DCB-25BB-821D-FBBB552981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23473" y="1056412"/>
              <a:ext cx="2267600" cy="3018809"/>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8149CA01-AE4B-7B11-3791-6C1DCCE0BB82}"/>
                </a:ext>
              </a:extLst>
            </p:cNvPr>
            <p:cNvSpPr txBox="1"/>
            <p:nvPr/>
          </p:nvSpPr>
          <p:spPr>
            <a:xfrm>
              <a:off x="9884923" y="735146"/>
              <a:ext cx="1944700" cy="369332"/>
            </a:xfrm>
            <a:prstGeom prst="rect">
              <a:avLst/>
            </a:prstGeom>
            <a:noFill/>
          </p:spPr>
          <p:txBody>
            <a:bodyPr wrap="square">
              <a:spAutoFit/>
            </a:bodyPr>
            <a:lstStyle/>
            <a:p>
              <a:pPr algn="ctr"/>
              <a:r>
                <a:rPr lang="en-CA" dirty="0"/>
                <a:t>LN2-cooled HPGe</a:t>
              </a:r>
            </a:p>
          </p:txBody>
        </p:sp>
        <p:sp>
          <p:nvSpPr>
            <p:cNvPr id="1032" name="TextBox 1031">
              <a:extLst>
                <a:ext uri="{FF2B5EF4-FFF2-40B4-BE49-F238E27FC236}">
                  <a16:creationId xmlns:a16="http://schemas.microsoft.com/office/drawing/2014/main" id="{13543B4D-53A3-FC7C-176D-AC73CE0FF18E}"/>
                </a:ext>
              </a:extLst>
            </p:cNvPr>
            <p:cNvSpPr txBox="1"/>
            <p:nvPr/>
          </p:nvSpPr>
          <p:spPr>
            <a:xfrm>
              <a:off x="9613428" y="4043187"/>
              <a:ext cx="2487690" cy="276999"/>
            </a:xfrm>
            <a:prstGeom prst="rect">
              <a:avLst/>
            </a:prstGeom>
            <a:noFill/>
          </p:spPr>
          <p:txBody>
            <a:bodyPr wrap="square">
              <a:spAutoFit/>
            </a:bodyPr>
            <a:lstStyle/>
            <a:p>
              <a:r>
                <a:rPr lang="en-CA" sz="600" dirty="0">
                  <a:hlinkClick r:id="rId4"/>
                </a:rPr>
                <a:t>http://www.nuclearphysicslab.com/npl/npl-home/spectroscopy/gamma-ray-spectroscopy/gamma-ray-spectroscopy-education/</a:t>
              </a:r>
              <a:r>
                <a:rPr lang="en-CA" sz="600" dirty="0"/>
                <a:t> </a:t>
              </a:r>
            </a:p>
          </p:txBody>
        </p:sp>
      </p:grpSp>
      <p:sp>
        <p:nvSpPr>
          <p:cNvPr id="1034" name="TextBox 1033">
            <a:extLst>
              <a:ext uri="{FF2B5EF4-FFF2-40B4-BE49-F238E27FC236}">
                <a16:creationId xmlns:a16="http://schemas.microsoft.com/office/drawing/2014/main" id="{A0CD0AE0-64CA-B733-79F7-33C0A2CA0F1D}"/>
              </a:ext>
            </a:extLst>
          </p:cNvPr>
          <p:cNvSpPr txBox="1"/>
          <p:nvPr/>
        </p:nvSpPr>
        <p:spPr>
          <a:xfrm>
            <a:off x="10700776" y="4007220"/>
            <a:ext cx="1482006" cy="369332"/>
          </a:xfrm>
          <a:prstGeom prst="rect">
            <a:avLst/>
          </a:prstGeom>
          <a:noFill/>
        </p:spPr>
        <p:txBody>
          <a:bodyPr wrap="square">
            <a:spAutoFit/>
          </a:bodyPr>
          <a:lstStyle/>
          <a:p>
            <a:r>
              <a:rPr lang="en-CA" sz="600" dirty="0">
                <a:hlinkClick r:id="rId5"/>
              </a:rPr>
              <a:t>https://bsi.lv/en/products/hpge-detectors-spectrometers/hpge-mobile-spectrometer/</a:t>
            </a:r>
            <a:r>
              <a:rPr lang="en-CA" sz="600" dirty="0"/>
              <a:t> </a:t>
            </a:r>
          </a:p>
        </p:txBody>
      </p:sp>
      <p:grpSp>
        <p:nvGrpSpPr>
          <p:cNvPr id="1037" name="Group 1036">
            <a:extLst>
              <a:ext uri="{FF2B5EF4-FFF2-40B4-BE49-F238E27FC236}">
                <a16:creationId xmlns:a16="http://schemas.microsoft.com/office/drawing/2014/main" id="{39458C56-F7FD-AF54-E138-AAA7EE0D7B44}"/>
              </a:ext>
            </a:extLst>
          </p:cNvPr>
          <p:cNvGrpSpPr/>
          <p:nvPr/>
        </p:nvGrpSpPr>
        <p:grpSpPr>
          <a:xfrm>
            <a:off x="9281471" y="476375"/>
            <a:ext cx="2897599" cy="3808091"/>
            <a:chOff x="9281471" y="476375"/>
            <a:chExt cx="2897599" cy="3808091"/>
          </a:xfrm>
        </p:grpSpPr>
        <p:pic>
          <p:nvPicPr>
            <p:cNvPr id="1033" name="Picture 6">
              <a:extLst>
                <a:ext uri="{FF2B5EF4-FFF2-40B4-BE49-F238E27FC236}">
                  <a16:creationId xmlns:a16="http://schemas.microsoft.com/office/drawing/2014/main" id="{607CF418-3956-C2BE-6ED5-A6ECCAB686E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281471" y="676111"/>
              <a:ext cx="2897599" cy="3608355"/>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1034">
              <a:extLst>
                <a:ext uri="{FF2B5EF4-FFF2-40B4-BE49-F238E27FC236}">
                  <a16:creationId xmlns:a16="http://schemas.microsoft.com/office/drawing/2014/main" id="{4365C9B4-54D2-4F98-9200-DF4A0B1168C9}"/>
                </a:ext>
              </a:extLst>
            </p:cNvPr>
            <p:cNvSpPr txBox="1"/>
            <p:nvPr/>
          </p:nvSpPr>
          <p:spPr>
            <a:xfrm>
              <a:off x="10353368" y="476375"/>
              <a:ext cx="1747750" cy="830997"/>
            </a:xfrm>
            <a:prstGeom prst="rect">
              <a:avLst/>
            </a:prstGeom>
            <a:noFill/>
          </p:spPr>
          <p:txBody>
            <a:bodyPr wrap="square">
              <a:spAutoFit/>
            </a:bodyPr>
            <a:lstStyle/>
            <a:p>
              <a:pPr algn="r"/>
              <a:r>
                <a:rPr lang="en-CA" sz="1600" dirty="0"/>
                <a:t>HPGe Mobile Spectrometer (electric cooling)</a:t>
              </a:r>
            </a:p>
          </p:txBody>
        </p:sp>
      </p:grpSp>
    </p:spTree>
    <p:extLst>
      <p:ext uri="{BB962C8B-B14F-4D97-AF65-F5344CB8AC3E}">
        <p14:creationId xmlns:p14="http://schemas.microsoft.com/office/powerpoint/2010/main" val="407322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Nuclear isotope detection: </a:t>
            </a:r>
            <a:r>
              <a:rPr lang="en-CA" dirty="0">
                <a:latin typeface="Symbol" panose="05050102010706020507" pitchFamily="18" charset="2"/>
                <a:ea typeface="Times New Roman" panose="02020603050405020304" pitchFamily="18" charset="0"/>
              </a:rPr>
              <a:t>g</a:t>
            </a:r>
            <a:r>
              <a:rPr lang="en-CA" dirty="0">
                <a:latin typeface="Calibri" panose="020F0502020204030204" pitchFamily="34" charset="0"/>
                <a:ea typeface="Times New Roman" panose="02020603050405020304" pitchFamily="18" charset="0"/>
              </a:rPr>
              <a:t>-spectroscopy</a:t>
            </a:r>
            <a:endParaRPr lang="en-CA" dirty="0"/>
          </a:p>
        </p:txBody>
      </p:sp>
      <p:sp>
        <p:nvSpPr>
          <p:cNvPr id="4" name="Rectangle 3"/>
          <p:cNvSpPr/>
          <p:nvPr/>
        </p:nvSpPr>
        <p:spPr>
          <a:xfrm>
            <a:off x="388039" y="1227484"/>
            <a:ext cx="5861759" cy="3354765"/>
          </a:xfrm>
          <a:prstGeom prst="rect">
            <a:avLst/>
          </a:prstGeom>
        </p:spPr>
        <p:txBody>
          <a:bodyPr wrap="square">
            <a:spAutoFit/>
          </a:bodyPr>
          <a:lstStyle/>
          <a:p>
            <a:pPr>
              <a:spcAft>
                <a:spcPts val="600"/>
              </a:spcAft>
            </a:pPr>
            <a:r>
              <a:rPr lang="en-CA" sz="2400" b="1" dirty="0">
                <a:latin typeface="Calibri" panose="020F0502020204030204" pitchFamily="34" charset="0"/>
                <a:ea typeface="Times New Roman" panose="02020603050405020304" pitchFamily="18" charset="0"/>
              </a:rPr>
              <a:t>Analysis of nuclear materials</a:t>
            </a:r>
            <a:r>
              <a:rPr lang="en-CA" sz="2400" dirty="0">
                <a:latin typeface="Calibri" panose="020F0502020204030204" pitchFamily="34" charset="0"/>
                <a:ea typeface="Times New Roman" panose="02020603050405020304" pitchFamily="18" charset="0"/>
              </a:rPr>
              <a:t>:</a:t>
            </a:r>
          </a:p>
          <a:p>
            <a:pPr marL="800100" lvl="1" indent="-342900">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Example: Uranium samples generally contain U-238, </a:t>
            </a:r>
            <a:r>
              <a:rPr lang="en-CA" sz="2400" b="1" dirty="0">
                <a:latin typeface="Calibri" panose="020F0502020204030204" pitchFamily="34" charset="0"/>
                <a:ea typeface="Times New Roman" panose="02020603050405020304" pitchFamily="18" charset="0"/>
              </a:rPr>
              <a:t>U-235</a:t>
            </a:r>
            <a:r>
              <a:rPr lang="en-CA" sz="2400" dirty="0">
                <a:latin typeface="Calibri" panose="020F0502020204030204" pitchFamily="34" charset="0"/>
                <a:ea typeface="Times New Roman" panose="02020603050405020304" pitchFamily="18" charset="0"/>
              </a:rPr>
              <a:t>, U-239 (&amp; decay products), </a:t>
            </a:r>
          </a:p>
          <a:p>
            <a:pPr marL="800100" lvl="1" indent="-342900">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Current non-destructive techniques to determine isotopic composition: </a:t>
            </a:r>
          </a:p>
          <a:p>
            <a:pPr marL="1714500" lvl="3" indent="-342900">
              <a:spcAft>
                <a:spcPts val="600"/>
              </a:spcAft>
              <a:buFont typeface="Arial" panose="020B0604020202020204" pitchFamily="34" charset="0"/>
              <a:buChar char="•"/>
            </a:pPr>
            <a:r>
              <a:rPr lang="en-CA" sz="2400" dirty="0">
                <a:latin typeface="Symbol" panose="05050102010706020507" pitchFamily="18" charset="2"/>
                <a:ea typeface="Times New Roman" panose="02020603050405020304" pitchFamily="18" charset="0"/>
              </a:rPr>
              <a:t>g</a:t>
            </a:r>
            <a:r>
              <a:rPr lang="en-CA" sz="2400" dirty="0">
                <a:latin typeface="Calibri" panose="020F0502020204030204" pitchFamily="34" charset="0"/>
                <a:ea typeface="Times New Roman" panose="02020603050405020304" pitchFamily="18" charset="0"/>
              </a:rPr>
              <a:t>-ray spectroscopy,</a:t>
            </a:r>
          </a:p>
          <a:p>
            <a:pPr marL="1714500" lvl="3" indent="-342900">
              <a:spcAft>
                <a:spcPts val="600"/>
              </a:spcAft>
              <a:buFont typeface="Arial" panose="020B0604020202020204" pitchFamily="34" charset="0"/>
              <a:buChar char="•"/>
            </a:pPr>
            <a:r>
              <a:rPr lang="en-CA" sz="2400" dirty="0">
                <a:latin typeface="Symbol" panose="05050102010706020507" pitchFamily="18" charset="2"/>
                <a:ea typeface="Times New Roman" panose="02020603050405020304" pitchFamily="18" charset="0"/>
              </a:rPr>
              <a:t>a</a:t>
            </a:r>
            <a:r>
              <a:rPr lang="en-CA" sz="2400" dirty="0">
                <a:latin typeface="Calibri" panose="020F0502020204030204" pitchFamily="34" charset="0"/>
                <a:ea typeface="Times New Roman" panose="02020603050405020304" pitchFamily="18" charset="0"/>
              </a:rPr>
              <a:t>-particle spectroscopy. </a:t>
            </a:r>
          </a:p>
        </p:txBody>
      </p:sp>
      <p:sp>
        <p:nvSpPr>
          <p:cNvPr id="26" name="TextBox 25">
            <a:extLst>
              <a:ext uri="{FF2B5EF4-FFF2-40B4-BE49-F238E27FC236}">
                <a16:creationId xmlns:a16="http://schemas.microsoft.com/office/drawing/2014/main" id="{4521A863-FAC8-2A02-510D-D9A650D4E6F7}"/>
              </a:ext>
            </a:extLst>
          </p:cNvPr>
          <p:cNvSpPr txBox="1"/>
          <p:nvPr/>
        </p:nvSpPr>
        <p:spPr>
          <a:xfrm>
            <a:off x="841520" y="4823328"/>
            <a:ext cx="10816555" cy="1200329"/>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Superconducting </a:t>
            </a:r>
            <a:r>
              <a:rPr lang="en-CA" sz="2400" b="1" dirty="0">
                <a:solidFill>
                  <a:srgbClr val="FF0000"/>
                </a:solidFill>
                <a:latin typeface="Calibri" panose="020F0502020204030204" pitchFamily="34" charset="0"/>
                <a:ea typeface="Times New Roman" panose="02020603050405020304" pitchFamily="18" charset="0"/>
              </a:rPr>
              <a:t>transition-edge sensor (TES)</a:t>
            </a:r>
            <a:r>
              <a:rPr lang="en-CA" sz="2400" dirty="0">
                <a:latin typeface="Calibri" panose="020F0502020204030204" pitchFamily="34" charset="0"/>
                <a:ea typeface="Times New Roman" panose="02020603050405020304" pitchFamily="18" charset="0"/>
              </a:rPr>
              <a:t> with Superconducting Quantum Interferometer Device (SQUID) readout </a:t>
            </a:r>
            <a:r>
              <a:rPr lang="en-CA" sz="2400" b="1" dirty="0">
                <a:solidFill>
                  <a:srgbClr val="FF0000"/>
                </a:solidFill>
                <a:latin typeface="Calibri" panose="020F0502020204030204" pitchFamily="34" charset="0"/>
                <a:ea typeface="Times New Roman" panose="02020603050405020304" pitchFamily="18" charset="0"/>
              </a:rPr>
              <a:t>outperforms</a:t>
            </a:r>
            <a:r>
              <a:rPr lang="en-CA" sz="2400" dirty="0">
                <a:latin typeface="Calibri" panose="020F0502020204030204" pitchFamily="34" charset="0"/>
                <a:ea typeface="Times New Roman" panose="02020603050405020304" pitchFamily="18" charset="0"/>
              </a:rPr>
              <a:t> the best scintillator-based detectors and High Purity Germanium (HPGe) detectors.</a:t>
            </a:r>
            <a:endParaRPr lang="en-CA" sz="2400" dirty="0">
              <a:solidFill>
                <a:schemeClr val="bg1">
                  <a:lumMod val="65000"/>
                </a:schemeClr>
              </a:solidFill>
              <a:latin typeface="Calibri" panose="020F0502020204030204" pitchFamily="34" charset="0"/>
              <a:ea typeface="Times New Roman" panose="02020603050405020304" pitchFamily="18" charset="0"/>
            </a:endParaRPr>
          </a:p>
        </p:txBody>
      </p:sp>
      <p:grpSp>
        <p:nvGrpSpPr>
          <p:cNvPr id="48" name="Group 47">
            <a:extLst>
              <a:ext uri="{FF2B5EF4-FFF2-40B4-BE49-F238E27FC236}">
                <a16:creationId xmlns:a16="http://schemas.microsoft.com/office/drawing/2014/main" id="{D620F2E2-EA9D-5F2B-3B07-5CC9E5E6A471}"/>
              </a:ext>
            </a:extLst>
          </p:cNvPr>
          <p:cNvGrpSpPr/>
          <p:nvPr/>
        </p:nvGrpSpPr>
        <p:grpSpPr>
          <a:xfrm>
            <a:off x="6138745" y="1145517"/>
            <a:ext cx="5874011" cy="3595642"/>
            <a:chOff x="6138745" y="1145517"/>
            <a:chExt cx="5874011" cy="3595642"/>
          </a:xfrm>
        </p:grpSpPr>
        <p:grpSp>
          <p:nvGrpSpPr>
            <p:cNvPr id="43" name="Group 42">
              <a:extLst>
                <a:ext uri="{FF2B5EF4-FFF2-40B4-BE49-F238E27FC236}">
                  <a16:creationId xmlns:a16="http://schemas.microsoft.com/office/drawing/2014/main" id="{8A25E85E-2632-78AF-381E-A722B303DA3E}"/>
                </a:ext>
              </a:extLst>
            </p:cNvPr>
            <p:cNvGrpSpPr/>
            <p:nvPr/>
          </p:nvGrpSpPr>
          <p:grpSpPr>
            <a:xfrm>
              <a:off x="6138745" y="1145517"/>
              <a:ext cx="5874011" cy="3595642"/>
              <a:chOff x="6138745" y="1159318"/>
              <a:chExt cx="5874011" cy="3595642"/>
            </a:xfrm>
          </p:grpSpPr>
          <p:grpSp>
            <p:nvGrpSpPr>
              <p:cNvPr id="37" name="Group 36">
                <a:extLst>
                  <a:ext uri="{FF2B5EF4-FFF2-40B4-BE49-F238E27FC236}">
                    <a16:creationId xmlns:a16="http://schemas.microsoft.com/office/drawing/2014/main" id="{F0CE7834-4E6C-60FE-27F3-F8E6B42F43FB}"/>
                  </a:ext>
                </a:extLst>
              </p:cNvPr>
              <p:cNvGrpSpPr>
                <a:grpSpLocks noChangeAspect="1"/>
              </p:cNvGrpSpPr>
              <p:nvPr/>
            </p:nvGrpSpPr>
            <p:grpSpPr>
              <a:xfrm>
                <a:off x="6138745" y="1159318"/>
                <a:ext cx="5783252" cy="3431709"/>
                <a:chOff x="5505988" y="-367977"/>
                <a:chExt cx="6652079" cy="3947260"/>
              </a:xfrm>
            </p:grpSpPr>
            <p:pic>
              <p:nvPicPr>
                <p:cNvPr id="34" name="Picture 33">
                  <a:extLst>
                    <a:ext uri="{FF2B5EF4-FFF2-40B4-BE49-F238E27FC236}">
                      <a16:creationId xmlns:a16="http://schemas.microsoft.com/office/drawing/2014/main" id="{5105C531-91A6-548A-626B-65DB476E11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5988" y="-367977"/>
                  <a:ext cx="6652079" cy="3947260"/>
                </a:xfrm>
                <a:prstGeom prst="rect">
                  <a:avLst/>
                </a:prstGeom>
              </p:spPr>
            </p:pic>
            <p:cxnSp>
              <p:nvCxnSpPr>
                <p:cNvPr id="35" name="Straight Connector 34">
                  <a:extLst>
                    <a:ext uri="{FF2B5EF4-FFF2-40B4-BE49-F238E27FC236}">
                      <a16:creationId xmlns:a16="http://schemas.microsoft.com/office/drawing/2014/main" id="{E89398B7-C8BA-3551-035F-7F42256597E3}"/>
                    </a:ext>
                  </a:extLst>
                </p:cNvPr>
                <p:cNvCxnSpPr>
                  <a:cxnSpLocks noChangeAspect="1"/>
                </p:cNvCxnSpPr>
                <p:nvPr/>
              </p:nvCxnSpPr>
              <p:spPr>
                <a:xfrm>
                  <a:off x="10327182" y="3122505"/>
                  <a:ext cx="0" cy="370251"/>
                </a:xfrm>
                <a:prstGeom prst="line">
                  <a:avLst/>
                </a:prstGeom>
                <a:ln w="22225">
                  <a:solidFill>
                    <a:srgbClr val="9900CC">
                      <a:alpha val="6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712D0CC-E54D-3634-46E0-F3F54C08B292}"/>
                    </a:ext>
                  </a:extLst>
                </p:cNvPr>
                <p:cNvCxnSpPr>
                  <a:cxnSpLocks noChangeAspect="1"/>
                </p:cNvCxnSpPr>
                <p:nvPr/>
              </p:nvCxnSpPr>
              <p:spPr>
                <a:xfrm flipH="1">
                  <a:off x="10579189" y="3125460"/>
                  <a:ext cx="3191" cy="370251"/>
                </a:xfrm>
                <a:prstGeom prst="line">
                  <a:avLst/>
                </a:prstGeom>
                <a:ln w="22225">
                  <a:solidFill>
                    <a:srgbClr val="9900CC">
                      <a:alpha val="68000"/>
                    </a:srgbClr>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E85CF904-C876-833E-32B5-DB8F5161B7DA}"/>
                  </a:ext>
                </a:extLst>
              </p:cNvPr>
              <p:cNvSpPr txBox="1"/>
              <p:nvPr/>
            </p:nvSpPr>
            <p:spPr>
              <a:xfrm>
                <a:off x="6531877" y="1286211"/>
                <a:ext cx="3417465" cy="646331"/>
              </a:xfrm>
              <a:prstGeom prst="rect">
                <a:avLst/>
              </a:prstGeom>
              <a:noFill/>
            </p:spPr>
            <p:txBody>
              <a:bodyPr wrap="square">
                <a:spAutoFit/>
              </a:bodyPr>
              <a:lstStyle/>
              <a:p>
                <a:r>
                  <a:rPr lang="en-CA" dirty="0"/>
                  <a:t>Various </a:t>
                </a:r>
                <a:r>
                  <a:rPr lang="en-CA" dirty="0">
                    <a:latin typeface="Symbol" panose="05050102010706020507" pitchFamily="18" charset="2"/>
                  </a:rPr>
                  <a:t>g</a:t>
                </a:r>
                <a:r>
                  <a:rPr lang="en-CA" dirty="0"/>
                  <a:t>-ray spectrometers for verifying uranium enrichment</a:t>
                </a:r>
              </a:p>
            </p:txBody>
          </p:sp>
          <p:sp>
            <p:nvSpPr>
              <p:cNvPr id="40" name="Rectangle 39">
                <a:extLst>
                  <a:ext uri="{FF2B5EF4-FFF2-40B4-BE49-F238E27FC236}">
                    <a16:creationId xmlns:a16="http://schemas.microsoft.com/office/drawing/2014/main" id="{7871B607-DD91-C0EF-8B84-B07954C55A15}"/>
                  </a:ext>
                </a:extLst>
              </p:cNvPr>
              <p:cNvSpPr/>
              <p:nvPr/>
            </p:nvSpPr>
            <p:spPr>
              <a:xfrm>
                <a:off x="9030371" y="4539516"/>
                <a:ext cx="2982385" cy="215444"/>
              </a:xfrm>
              <a:prstGeom prst="rect">
                <a:avLst/>
              </a:prstGeom>
            </p:spPr>
            <p:txBody>
              <a:bodyPr wrap="square">
                <a:spAutoFit/>
              </a:bodyPr>
              <a:lstStyle/>
              <a:p>
                <a:r>
                  <a:rPr lang="en-CA" sz="800" dirty="0">
                    <a:hlinkClick r:id="rId4"/>
                  </a:rPr>
                  <a:t>https://www-pub.iaea.org/MTCD/Publications/PDF/nvs1_web.pdf</a:t>
                </a:r>
                <a:r>
                  <a:rPr lang="en-CA" sz="800" dirty="0"/>
                  <a:t> </a:t>
                </a:r>
              </a:p>
            </p:txBody>
          </p:sp>
        </p:grpSp>
        <p:sp>
          <p:nvSpPr>
            <p:cNvPr id="45" name="TextBox 44">
              <a:extLst>
                <a:ext uri="{FF2B5EF4-FFF2-40B4-BE49-F238E27FC236}">
                  <a16:creationId xmlns:a16="http://schemas.microsoft.com/office/drawing/2014/main" id="{1424650E-651F-7447-49DA-0A99D5237589}"/>
                </a:ext>
              </a:extLst>
            </p:cNvPr>
            <p:cNvSpPr txBox="1"/>
            <p:nvPr/>
          </p:nvSpPr>
          <p:spPr>
            <a:xfrm>
              <a:off x="10631807" y="1346907"/>
              <a:ext cx="1116976" cy="461665"/>
            </a:xfrm>
            <a:prstGeom prst="rect">
              <a:avLst/>
            </a:prstGeom>
            <a:noFill/>
          </p:spPr>
          <p:txBody>
            <a:bodyPr wrap="square">
              <a:spAutoFit/>
            </a:bodyPr>
            <a:lstStyle/>
            <a:p>
              <a:r>
                <a:rPr lang="da-DK" sz="1200" dirty="0"/>
                <a:t>U-235 </a:t>
              </a:r>
              <a:r>
                <a:rPr lang="da-DK" sz="1200" dirty="0">
                  <a:latin typeface="Symbol" panose="05050102010706020507" pitchFamily="18" charset="2"/>
                </a:rPr>
                <a:t>g</a:t>
              </a:r>
              <a:r>
                <a:rPr lang="da-DK" sz="1200" dirty="0"/>
                <a:t>-ray at 186 keV</a:t>
              </a:r>
              <a:endParaRPr lang="en-CA" sz="1200" dirty="0"/>
            </a:p>
          </p:txBody>
        </p:sp>
        <p:cxnSp>
          <p:nvCxnSpPr>
            <p:cNvPr id="47" name="Straight Arrow Connector 46">
              <a:extLst>
                <a:ext uri="{FF2B5EF4-FFF2-40B4-BE49-F238E27FC236}">
                  <a16:creationId xmlns:a16="http://schemas.microsoft.com/office/drawing/2014/main" id="{086EEB0F-ED12-9E98-3F77-0BC68BE4EF45}"/>
                </a:ext>
              </a:extLst>
            </p:cNvPr>
            <p:cNvCxnSpPr/>
            <p:nvPr/>
          </p:nvCxnSpPr>
          <p:spPr>
            <a:xfrm flipH="1">
              <a:off x="10691769" y="1778466"/>
              <a:ext cx="381699" cy="29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618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7A0D8FE-988C-BC40-61E2-3B8A04BB2ACE}"/>
              </a:ext>
            </a:extLst>
          </p:cNvPr>
          <p:cNvGrpSpPr/>
          <p:nvPr/>
        </p:nvGrpSpPr>
        <p:grpSpPr>
          <a:xfrm>
            <a:off x="6024694" y="983098"/>
            <a:ext cx="6094204" cy="5134032"/>
            <a:chOff x="5793996" y="983098"/>
            <a:chExt cx="6094204" cy="5134032"/>
          </a:xfrm>
        </p:grpSpPr>
        <p:grpSp>
          <p:nvGrpSpPr>
            <p:cNvPr id="28" name="Group 27">
              <a:extLst>
                <a:ext uri="{FF2B5EF4-FFF2-40B4-BE49-F238E27FC236}">
                  <a16:creationId xmlns:a16="http://schemas.microsoft.com/office/drawing/2014/main" id="{81FDC38B-F090-E459-3988-F6BCD14B27B5}"/>
                </a:ext>
              </a:extLst>
            </p:cNvPr>
            <p:cNvGrpSpPr>
              <a:grpSpLocks noChangeAspect="1"/>
            </p:cNvGrpSpPr>
            <p:nvPr/>
          </p:nvGrpSpPr>
          <p:grpSpPr>
            <a:xfrm>
              <a:off x="5793996" y="983098"/>
              <a:ext cx="6094204" cy="5134032"/>
              <a:chOff x="6096000" y="989788"/>
              <a:chExt cx="5790792" cy="4878424"/>
            </a:xfrm>
          </p:grpSpPr>
          <p:grpSp>
            <p:nvGrpSpPr>
              <p:cNvPr id="20" name="Group 19">
                <a:extLst>
                  <a:ext uri="{FF2B5EF4-FFF2-40B4-BE49-F238E27FC236}">
                    <a16:creationId xmlns:a16="http://schemas.microsoft.com/office/drawing/2014/main" id="{C8C71CBC-14BC-12CE-FD27-1912C14436F9}"/>
                  </a:ext>
                </a:extLst>
              </p:cNvPr>
              <p:cNvGrpSpPr>
                <a:grpSpLocks noChangeAspect="1"/>
              </p:cNvGrpSpPr>
              <p:nvPr/>
            </p:nvGrpSpPr>
            <p:grpSpPr>
              <a:xfrm>
                <a:off x="6096000" y="989788"/>
                <a:ext cx="5790792" cy="4878424"/>
                <a:chOff x="7139031" y="994983"/>
                <a:chExt cx="4825660" cy="4065353"/>
              </a:xfrm>
            </p:grpSpPr>
            <p:pic>
              <p:nvPicPr>
                <p:cNvPr id="9" name="Picture 8">
                  <a:extLst>
                    <a:ext uri="{FF2B5EF4-FFF2-40B4-BE49-F238E27FC236}">
                      <a16:creationId xmlns:a16="http://schemas.microsoft.com/office/drawing/2014/main" id="{27A72263-741F-FE5D-7FF0-4FBC408FB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39031" y="994983"/>
                  <a:ext cx="4825660" cy="3955409"/>
                </a:xfrm>
                <a:prstGeom prst="rect">
                  <a:avLst/>
                </a:prstGeom>
              </p:spPr>
            </p:pic>
            <p:sp>
              <p:nvSpPr>
                <p:cNvPr id="18" name="TextBox 17">
                  <a:extLst>
                    <a:ext uri="{FF2B5EF4-FFF2-40B4-BE49-F238E27FC236}">
                      <a16:creationId xmlns:a16="http://schemas.microsoft.com/office/drawing/2014/main" id="{4F0A83FD-7523-E35F-14D3-8A15C11F1EE8}"/>
                    </a:ext>
                  </a:extLst>
                </p:cNvPr>
                <p:cNvSpPr txBox="1"/>
                <p:nvPr/>
              </p:nvSpPr>
              <p:spPr>
                <a:xfrm>
                  <a:off x="8824062" y="4875670"/>
                  <a:ext cx="3140629" cy="184666"/>
                </a:xfrm>
                <a:prstGeom prst="rect">
                  <a:avLst/>
                </a:prstGeom>
                <a:noFill/>
              </p:spPr>
              <p:txBody>
                <a:bodyPr wrap="square">
                  <a:spAutoFit/>
                </a:bodyPr>
                <a:lstStyle/>
                <a:p>
                  <a:pPr algn="r"/>
                  <a:r>
                    <a:rPr lang="en-CA" sz="600" dirty="0">
                      <a:hlinkClick r:id="rId4"/>
                    </a:rPr>
                    <a:t>https://www.phenix.bnl.gov/WWW/publish/mxliu/talks/LANL-V/P-25-Hoover.pdf</a:t>
                  </a:r>
                  <a:r>
                    <a:rPr lang="en-CA" sz="600" dirty="0"/>
                    <a:t> </a:t>
                  </a:r>
                </a:p>
              </p:txBody>
            </p:sp>
          </p:grpSp>
          <p:sp>
            <p:nvSpPr>
              <p:cNvPr id="22" name="TextBox 21">
                <a:extLst>
                  <a:ext uri="{FF2B5EF4-FFF2-40B4-BE49-F238E27FC236}">
                    <a16:creationId xmlns:a16="http://schemas.microsoft.com/office/drawing/2014/main" id="{4A773160-2608-E6E8-B406-DB7B71BC32D6}"/>
                  </a:ext>
                </a:extLst>
              </p:cNvPr>
              <p:cNvSpPr txBox="1"/>
              <p:nvPr/>
            </p:nvSpPr>
            <p:spPr>
              <a:xfrm>
                <a:off x="9090461" y="1274521"/>
                <a:ext cx="2358306" cy="369332"/>
              </a:xfrm>
              <a:prstGeom prst="rect">
                <a:avLst/>
              </a:prstGeom>
              <a:noFill/>
            </p:spPr>
            <p:txBody>
              <a:bodyPr wrap="square">
                <a:spAutoFit/>
              </a:bodyPr>
              <a:lstStyle/>
              <a:p>
                <a:pPr>
                  <a:spcAft>
                    <a:spcPts val="600"/>
                  </a:spcAft>
                </a:pPr>
                <a:r>
                  <a:rPr lang="en-CA" sz="900" dirty="0">
                    <a:latin typeface="Calibri" panose="020F0502020204030204" pitchFamily="34" charset="0"/>
                    <a:ea typeface="Times New Roman" panose="02020603050405020304" pitchFamily="18" charset="0"/>
                  </a:rPr>
                  <a:t>Plutonium samples generally contain Pu-238, </a:t>
                </a:r>
                <a:r>
                  <a:rPr lang="en-CA" sz="900" b="1" dirty="0">
                    <a:latin typeface="Calibri" panose="020F0502020204030204" pitchFamily="34" charset="0"/>
                    <a:ea typeface="Times New Roman" panose="02020603050405020304" pitchFamily="18" charset="0"/>
                  </a:rPr>
                  <a:t>Pu-239</a:t>
                </a:r>
                <a:r>
                  <a:rPr lang="en-CA" sz="900" dirty="0">
                    <a:latin typeface="Calibri" panose="020F0502020204030204" pitchFamily="34" charset="0"/>
                    <a:ea typeface="Times New Roman" panose="02020603050405020304" pitchFamily="18" charset="0"/>
                  </a:rPr>
                  <a:t>, Pu-240, Pu-241 (&amp; decay products). </a:t>
                </a:r>
              </a:p>
            </p:txBody>
          </p:sp>
        </p:grpSp>
        <p:sp>
          <p:nvSpPr>
            <p:cNvPr id="25" name="TextBox 24">
              <a:extLst>
                <a:ext uri="{FF2B5EF4-FFF2-40B4-BE49-F238E27FC236}">
                  <a16:creationId xmlns:a16="http://schemas.microsoft.com/office/drawing/2014/main" id="{63021505-4D28-1616-AC8B-496B49B8B346}"/>
                </a:ext>
              </a:extLst>
            </p:cNvPr>
            <p:cNvSpPr txBox="1"/>
            <p:nvPr/>
          </p:nvSpPr>
          <p:spPr>
            <a:xfrm>
              <a:off x="9415069" y="4598047"/>
              <a:ext cx="439374" cy="300082"/>
            </a:xfrm>
            <a:prstGeom prst="rect">
              <a:avLst/>
            </a:prstGeom>
            <a:solidFill>
              <a:schemeClr val="bg1"/>
            </a:solidFill>
          </p:spPr>
          <p:txBody>
            <a:bodyPr wrap="square">
              <a:spAutoFit/>
            </a:bodyPr>
            <a:lstStyle/>
            <a:p>
              <a:r>
                <a:rPr lang="en-CA" sz="1350" b="1" dirty="0">
                  <a:solidFill>
                    <a:schemeClr val="accent1">
                      <a:lumMod val="50000"/>
                    </a:schemeClr>
                  </a:solidFill>
                  <a:latin typeface="Calibri" panose="020F0502020204030204" pitchFamily="34" charset="0"/>
                  <a:ea typeface="Times New Roman" panose="02020603050405020304" pitchFamily="18" charset="0"/>
                </a:rPr>
                <a:t>TES</a:t>
              </a:r>
              <a:endParaRPr lang="en-CA" sz="1350" b="1" dirty="0">
                <a:solidFill>
                  <a:schemeClr val="accent1">
                    <a:lumMod val="50000"/>
                  </a:schemeClr>
                </a:solidFill>
              </a:endParaRPr>
            </a:p>
          </p:txBody>
        </p:sp>
        <p:cxnSp>
          <p:nvCxnSpPr>
            <p:cNvPr id="27" name="Straight Arrow Connector 26">
              <a:extLst>
                <a:ext uri="{FF2B5EF4-FFF2-40B4-BE49-F238E27FC236}">
                  <a16:creationId xmlns:a16="http://schemas.microsoft.com/office/drawing/2014/main" id="{E2409685-16C4-514C-F5D5-C11AE137BA4F}"/>
                </a:ext>
              </a:extLst>
            </p:cNvPr>
            <p:cNvCxnSpPr/>
            <p:nvPr/>
          </p:nvCxnSpPr>
          <p:spPr>
            <a:xfrm flipH="1">
              <a:off x="9527271" y="4818435"/>
              <a:ext cx="146807" cy="142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CA" dirty="0"/>
              <a:t>Nuclear isotope detection: </a:t>
            </a:r>
            <a:r>
              <a:rPr lang="en-CA" dirty="0">
                <a:latin typeface="Symbol" panose="05050102010706020507" pitchFamily="18" charset="2"/>
                <a:ea typeface="Times New Roman" panose="02020603050405020304" pitchFamily="18" charset="0"/>
              </a:rPr>
              <a:t>g</a:t>
            </a:r>
            <a:r>
              <a:rPr lang="en-CA" dirty="0">
                <a:latin typeface="Calibri" panose="020F0502020204030204" pitchFamily="34" charset="0"/>
                <a:ea typeface="Times New Roman" panose="02020603050405020304" pitchFamily="18" charset="0"/>
              </a:rPr>
              <a:t>-spectroscopy</a:t>
            </a:r>
            <a:endParaRPr lang="en-CA" dirty="0"/>
          </a:p>
        </p:txBody>
      </p:sp>
      <p:sp>
        <p:nvSpPr>
          <p:cNvPr id="4" name="Rectangle 3"/>
          <p:cNvSpPr/>
          <p:nvPr/>
        </p:nvSpPr>
        <p:spPr>
          <a:xfrm>
            <a:off x="388039" y="983098"/>
            <a:ext cx="6188929" cy="5355312"/>
          </a:xfrm>
          <a:prstGeom prst="rect">
            <a:avLst/>
          </a:prstGeom>
        </p:spPr>
        <p:txBody>
          <a:bodyPr wrap="square">
            <a:spAutoFit/>
          </a:bodyPr>
          <a:lstStyle/>
          <a:p>
            <a:pPr>
              <a:spcAft>
                <a:spcPts val="600"/>
              </a:spcAft>
            </a:pPr>
            <a:r>
              <a:rPr lang="en-CA" sz="2400" b="1" dirty="0">
                <a:latin typeface="Calibri" panose="020F0502020204030204" pitchFamily="34" charset="0"/>
                <a:ea typeface="Times New Roman" panose="02020603050405020304" pitchFamily="18" charset="0"/>
              </a:rPr>
              <a:t>Analysis of nuclear materials</a:t>
            </a:r>
            <a:r>
              <a:rPr lang="en-CA" sz="2400" dirty="0">
                <a:latin typeface="Calibri" panose="020F0502020204030204" pitchFamily="34" charset="0"/>
                <a:ea typeface="Times New Roman" panose="02020603050405020304" pitchFamily="18" charset="0"/>
              </a:rPr>
              <a:t>:</a:t>
            </a:r>
          </a:p>
          <a:p>
            <a:pPr marL="342900" indent="-342900">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TES detector offers superior resolution compared to conventional semiconductor technology,	</a:t>
            </a:r>
          </a:p>
          <a:p>
            <a:pPr marL="342900" indent="-342900">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This is advantageous when assessing samples with a high peak density and overlap.</a:t>
            </a:r>
          </a:p>
          <a:p>
            <a:pPr marL="342900" indent="-342900">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Low noise (very low operating temperatures).</a:t>
            </a:r>
          </a:p>
          <a:p>
            <a:pPr marL="342900" indent="-342900">
              <a:spcAft>
                <a:spcPts val="600"/>
              </a:spcAft>
              <a:buFont typeface="Arial" panose="020B0604020202020204" pitchFamily="34" charset="0"/>
              <a:buChar char="•"/>
            </a:pPr>
            <a:endParaRPr lang="en-CA" sz="2400" dirty="0">
              <a:latin typeface="Calibri" panose="020F0502020204030204" pitchFamily="34" charset="0"/>
              <a:ea typeface="Times New Roman" panose="02020603050405020304" pitchFamily="18" charset="0"/>
            </a:endParaRPr>
          </a:p>
          <a:p>
            <a:pPr marL="342900" indent="-342900">
              <a:spcAft>
                <a:spcPts val="600"/>
              </a:spcAft>
              <a:buFont typeface="Arial" panose="020B0604020202020204" pitchFamily="34" charset="0"/>
              <a:buChar char="•"/>
            </a:pPr>
            <a:endParaRPr lang="en-CA" sz="2400" dirty="0">
              <a:latin typeface="Calibri" panose="020F0502020204030204" pitchFamily="34" charset="0"/>
              <a:ea typeface="Times New Roman" panose="02020603050405020304" pitchFamily="18" charset="0"/>
            </a:endParaRPr>
          </a:p>
          <a:p>
            <a:pPr marL="342900" indent="-342900">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Similarly, Si-based </a:t>
            </a:r>
            <a:r>
              <a:rPr lang="en-CA" sz="2400" dirty="0">
                <a:latin typeface="Symbol" panose="05050102010706020507" pitchFamily="18" charset="2"/>
                <a:ea typeface="Times New Roman" panose="02020603050405020304" pitchFamily="18" charset="0"/>
              </a:rPr>
              <a:t>a</a:t>
            </a:r>
            <a:r>
              <a:rPr lang="en-CA" sz="2400" dirty="0">
                <a:latin typeface="Calibri" panose="020F0502020204030204" pitchFamily="34" charset="0"/>
                <a:ea typeface="Times New Roman" panose="02020603050405020304" pitchFamily="18" charset="0"/>
              </a:rPr>
              <a:t>-detectors with 10 keV resolution cannot resolve 240Pu:239Pu, 238Pu:241Am peaks, also 10 times better resolution for TES-based detectors.</a:t>
            </a:r>
          </a:p>
        </p:txBody>
      </p:sp>
      <p:sp>
        <p:nvSpPr>
          <p:cNvPr id="30" name="TextBox 29">
            <a:extLst>
              <a:ext uri="{FF2B5EF4-FFF2-40B4-BE49-F238E27FC236}">
                <a16:creationId xmlns:a16="http://schemas.microsoft.com/office/drawing/2014/main" id="{51921117-E441-7751-26F0-EC9549CF8ECD}"/>
              </a:ext>
            </a:extLst>
          </p:cNvPr>
          <p:cNvSpPr txBox="1"/>
          <p:nvPr/>
        </p:nvSpPr>
        <p:spPr>
          <a:xfrm>
            <a:off x="388041" y="3957998"/>
            <a:ext cx="5707959" cy="70788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indent="-342900">
              <a:spcAft>
                <a:spcPts val="600"/>
              </a:spcAft>
              <a:buFont typeface="Arial" panose="020B0604020202020204" pitchFamily="34" charset="0"/>
              <a:buChar char="•"/>
            </a:pPr>
            <a:r>
              <a:rPr lang="en-CA" sz="2000" dirty="0">
                <a:latin typeface="Calibri" panose="020F0502020204030204" pitchFamily="34" charset="0"/>
                <a:ea typeface="Times New Roman" panose="02020603050405020304" pitchFamily="18" charset="0"/>
              </a:rPr>
              <a:t>TES-based detectors have 10 times greater energy resolution than HPGe detectors! </a:t>
            </a:r>
          </a:p>
        </p:txBody>
      </p:sp>
      <p:cxnSp>
        <p:nvCxnSpPr>
          <p:cNvPr id="33" name="Straight Arrow Connector 32">
            <a:extLst>
              <a:ext uri="{FF2B5EF4-FFF2-40B4-BE49-F238E27FC236}">
                <a16:creationId xmlns:a16="http://schemas.microsoft.com/office/drawing/2014/main" id="{9D79E894-9CC2-F428-BEBC-70CA3FE1800E}"/>
              </a:ext>
            </a:extLst>
          </p:cNvPr>
          <p:cNvCxnSpPr>
            <a:cxnSpLocks/>
          </p:cNvCxnSpPr>
          <p:nvPr/>
        </p:nvCxnSpPr>
        <p:spPr>
          <a:xfrm>
            <a:off x="6096000" y="4135772"/>
            <a:ext cx="2435604" cy="125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0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Nuclear applications of TES detectors</a:t>
            </a:r>
            <a:endParaRPr lang="en-CA" dirty="0"/>
          </a:p>
        </p:txBody>
      </p:sp>
      <p:sp>
        <p:nvSpPr>
          <p:cNvPr id="4" name="Rectangle 3"/>
          <p:cNvSpPr/>
          <p:nvPr/>
        </p:nvSpPr>
        <p:spPr>
          <a:xfrm>
            <a:off x="388040" y="994983"/>
            <a:ext cx="7512641" cy="5078313"/>
          </a:xfrm>
          <a:prstGeom prst="rect">
            <a:avLst/>
          </a:prstGeom>
        </p:spPr>
        <p:txBody>
          <a:bodyPr wrap="square">
            <a:spAutoFit/>
          </a:bodyPr>
          <a:lstStyle/>
          <a:p>
            <a:pPr marR="0" lvl="0">
              <a:spcBef>
                <a:spcPts val="600"/>
              </a:spcBef>
              <a:spcAft>
                <a:spcPts val="600"/>
              </a:spcAft>
            </a:pPr>
            <a:r>
              <a:rPr lang="en-CA" sz="2400" b="1" dirty="0">
                <a:ea typeface="Times New Roman" panose="02020603050405020304" pitchFamily="18" charset="0"/>
              </a:rPr>
              <a:t>TES-based</a:t>
            </a:r>
            <a:r>
              <a:rPr lang="en-CA" sz="2400" b="1" dirty="0">
                <a:latin typeface="Symbol" panose="05050102010706020507" pitchFamily="18" charset="2"/>
                <a:ea typeface="Times New Roman" panose="02020603050405020304" pitchFamily="18" charset="0"/>
              </a:rPr>
              <a:t> g</a:t>
            </a:r>
            <a:r>
              <a:rPr lang="en-CA" sz="2400" b="1" dirty="0">
                <a:latin typeface="Calibri" panose="020F0502020204030204" pitchFamily="34" charset="0"/>
                <a:ea typeface="Times New Roman" panose="02020603050405020304" pitchFamily="18" charset="0"/>
              </a:rPr>
              <a:t>-ray, </a:t>
            </a:r>
            <a:r>
              <a:rPr lang="en-CA" sz="2400" b="1" dirty="0">
                <a:latin typeface="Symbol" panose="05050102010706020507" pitchFamily="18" charset="2"/>
                <a:ea typeface="Times New Roman" panose="02020603050405020304" pitchFamily="18" charset="0"/>
              </a:rPr>
              <a:t>a</a:t>
            </a:r>
            <a:r>
              <a:rPr lang="en-CA" sz="2400" b="1" dirty="0">
                <a:latin typeface="Calibri" panose="020F0502020204030204" pitchFamily="34" charset="0"/>
                <a:ea typeface="Times New Roman" panose="02020603050405020304" pitchFamily="18" charset="0"/>
              </a:rPr>
              <a:t>-particle spectroscopy, </a:t>
            </a:r>
            <a:r>
              <a:rPr lang="en-CA" sz="2400" b="1" dirty="0">
                <a:solidFill>
                  <a:srgbClr val="00B0F0"/>
                </a:solidFill>
                <a:latin typeface="Calibri" panose="020F0502020204030204" pitchFamily="34" charset="0"/>
                <a:ea typeface="Times New Roman" panose="02020603050405020304" pitchFamily="18" charset="0"/>
              </a:rPr>
              <a:t>Coherent-Elastic Neutrino-Nucleus Scattering,</a:t>
            </a:r>
            <a:r>
              <a:rPr lang="en-CA" sz="2400" b="1" dirty="0">
                <a:latin typeface="Calibri" panose="020F0502020204030204" pitchFamily="34" charset="0"/>
                <a:ea typeface="Times New Roman" panose="02020603050405020304" pitchFamily="18" charset="0"/>
              </a:rPr>
              <a:t> (&amp; neutron detectors?):</a:t>
            </a:r>
          </a:p>
          <a:p>
            <a:pPr marL="914400" lvl="1" indent="-457200">
              <a:spcBef>
                <a:spcPts val="600"/>
              </a:spcBef>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Isotopic analysis, </a:t>
            </a:r>
          </a:p>
          <a:p>
            <a:pPr marL="914400" lvl="1" indent="-457200">
              <a:spcBef>
                <a:spcPts val="600"/>
              </a:spcBef>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Elemental analysis,</a:t>
            </a:r>
          </a:p>
          <a:p>
            <a:pPr marL="914400" lvl="1" indent="-457200">
              <a:spcBef>
                <a:spcPts val="600"/>
              </a:spcBef>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Characterizing spent nuclear fuel (treaty verification),</a:t>
            </a:r>
          </a:p>
          <a:p>
            <a:pPr marL="914400" lvl="1" indent="-457200">
              <a:spcBef>
                <a:spcPts val="600"/>
              </a:spcBef>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Distinguishing nuclear materials from natural backgrounds (border security),</a:t>
            </a:r>
          </a:p>
          <a:p>
            <a:pPr marL="914400" lvl="1" indent="-457200">
              <a:spcBef>
                <a:spcPts val="600"/>
              </a:spcBef>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Nuclear forensics,</a:t>
            </a:r>
          </a:p>
          <a:p>
            <a:pPr marL="914400" lvl="1" indent="-457200">
              <a:spcBef>
                <a:spcPts val="600"/>
              </a:spcBef>
              <a:spcAft>
                <a:spcPts val="600"/>
              </a:spcAft>
              <a:buFont typeface="Wingdings" panose="05000000000000000000" pitchFamily="2" charset="2"/>
              <a:buChar char="Ø"/>
            </a:pPr>
            <a:r>
              <a:rPr lang="en-CA" sz="2400" b="1" dirty="0">
                <a:solidFill>
                  <a:srgbClr val="00B0F0"/>
                </a:solidFill>
                <a:latin typeface="Calibri" panose="020F0502020204030204" pitchFamily="34" charset="0"/>
                <a:ea typeface="Times New Roman" panose="02020603050405020304" pitchFamily="18" charset="0"/>
              </a:rPr>
              <a:t>Spent fuel and reactor monitoring (antineutrino detection).</a:t>
            </a:r>
          </a:p>
        </p:txBody>
      </p:sp>
      <p:grpSp>
        <p:nvGrpSpPr>
          <p:cNvPr id="37" name="Group 36">
            <a:extLst>
              <a:ext uri="{FF2B5EF4-FFF2-40B4-BE49-F238E27FC236}">
                <a16:creationId xmlns:a16="http://schemas.microsoft.com/office/drawing/2014/main" id="{FD5AF885-6AF3-30E4-2EEB-DE49DE769590}"/>
              </a:ext>
            </a:extLst>
          </p:cNvPr>
          <p:cNvGrpSpPr/>
          <p:nvPr/>
        </p:nvGrpSpPr>
        <p:grpSpPr>
          <a:xfrm>
            <a:off x="6977637" y="1679034"/>
            <a:ext cx="5064534" cy="3743400"/>
            <a:chOff x="6977637" y="1384252"/>
            <a:chExt cx="5064534" cy="3743400"/>
          </a:xfrm>
        </p:grpSpPr>
        <p:pic>
          <p:nvPicPr>
            <p:cNvPr id="36" name="Picture 35">
              <a:extLst>
                <a:ext uri="{FF2B5EF4-FFF2-40B4-BE49-F238E27FC236}">
                  <a16:creationId xmlns:a16="http://schemas.microsoft.com/office/drawing/2014/main" id="{FCA5B2AE-887B-AD0D-61DB-70427B3803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7637" y="1824335"/>
              <a:ext cx="5064534" cy="2992210"/>
            </a:xfrm>
            <a:prstGeom prst="rect">
              <a:avLst/>
            </a:prstGeom>
          </p:spPr>
        </p:pic>
        <p:sp>
          <p:nvSpPr>
            <p:cNvPr id="12" name="TextBox 11">
              <a:extLst>
                <a:ext uri="{FF2B5EF4-FFF2-40B4-BE49-F238E27FC236}">
                  <a16:creationId xmlns:a16="http://schemas.microsoft.com/office/drawing/2014/main" id="{CA54FFEB-C911-5C6E-088D-6A5057F8F7E4}"/>
                </a:ext>
              </a:extLst>
            </p:cNvPr>
            <p:cNvSpPr txBox="1"/>
            <p:nvPr/>
          </p:nvSpPr>
          <p:spPr>
            <a:xfrm>
              <a:off x="8437567" y="1384252"/>
              <a:ext cx="2511126" cy="461665"/>
            </a:xfrm>
            <a:prstGeom prst="rect">
              <a:avLst/>
            </a:prstGeom>
            <a:noFill/>
          </p:spPr>
          <p:txBody>
            <a:bodyPr wrap="square">
              <a:spAutoFit/>
            </a:bodyPr>
            <a:lstStyle/>
            <a:p>
              <a:pPr algn="ctr"/>
              <a:r>
                <a:rPr lang="en-CA" sz="2400" b="1" dirty="0">
                  <a:solidFill>
                    <a:srgbClr val="C00000"/>
                  </a:solidFill>
                  <a:latin typeface="Symbol" panose="05050102010706020507" pitchFamily="18" charset="2"/>
                </a:rPr>
                <a:t>a</a:t>
              </a:r>
              <a:r>
                <a:rPr lang="en-CA" sz="2400" b="1" dirty="0">
                  <a:solidFill>
                    <a:srgbClr val="C00000"/>
                  </a:solidFill>
                  <a:latin typeface="F37 Ginger Pro" pitchFamily="2" charset="0"/>
                </a:rPr>
                <a:t>-spectroscopy</a:t>
              </a:r>
            </a:p>
          </p:txBody>
        </p:sp>
        <p:sp>
          <p:nvSpPr>
            <p:cNvPr id="9" name="Rectangle 8">
              <a:extLst>
                <a:ext uri="{FF2B5EF4-FFF2-40B4-BE49-F238E27FC236}">
                  <a16:creationId xmlns:a16="http://schemas.microsoft.com/office/drawing/2014/main" id="{A96D2E03-227E-BAC5-D6FC-76452120A8A9}"/>
                </a:ext>
              </a:extLst>
            </p:cNvPr>
            <p:cNvSpPr/>
            <p:nvPr/>
          </p:nvSpPr>
          <p:spPr>
            <a:xfrm>
              <a:off x="7717692" y="4816545"/>
              <a:ext cx="3950876" cy="311107"/>
            </a:xfrm>
            <a:prstGeom prst="rect">
              <a:avLst/>
            </a:prstGeom>
          </p:spPr>
          <p:txBody>
            <a:bodyPr wrap="square">
              <a:spAutoFit/>
            </a:bodyPr>
            <a:lstStyle/>
            <a:p>
              <a:r>
                <a:rPr lang="en-CA" sz="900" dirty="0"/>
                <a:t>IEEE Trans. on Applied Superconductivity, vol. 21, p. 207, 2011.</a:t>
              </a:r>
            </a:p>
          </p:txBody>
        </p:sp>
        <p:sp>
          <p:nvSpPr>
            <p:cNvPr id="19" name="TextBox 18">
              <a:extLst>
                <a:ext uri="{FF2B5EF4-FFF2-40B4-BE49-F238E27FC236}">
                  <a16:creationId xmlns:a16="http://schemas.microsoft.com/office/drawing/2014/main" id="{902B79C2-23CA-B68A-FA1C-9AACF7F245ED}"/>
                </a:ext>
              </a:extLst>
            </p:cNvPr>
            <p:cNvSpPr txBox="1"/>
            <p:nvPr/>
          </p:nvSpPr>
          <p:spPr>
            <a:xfrm>
              <a:off x="9234162" y="2527757"/>
              <a:ext cx="1374015" cy="738664"/>
            </a:xfrm>
            <a:prstGeom prst="rect">
              <a:avLst/>
            </a:prstGeom>
            <a:noFill/>
          </p:spPr>
          <p:txBody>
            <a:bodyPr wrap="square">
              <a:spAutoFit/>
            </a:bodyPr>
            <a:lstStyle/>
            <a:p>
              <a:r>
                <a:rPr lang="en-CA" sz="1400" b="1" dirty="0"/>
                <a:t>TES  (blue)</a:t>
              </a:r>
            </a:p>
            <a:p>
              <a:endParaRPr lang="en-CA" sz="1400" b="1" dirty="0"/>
            </a:p>
            <a:p>
              <a:r>
                <a:rPr lang="en-CA" sz="1400" b="1" dirty="0">
                  <a:solidFill>
                    <a:srgbClr val="C00000"/>
                  </a:solidFill>
                </a:rPr>
                <a:t>Pure Si (red)</a:t>
              </a:r>
            </a:p>
          </p:txBody>
        </p:sp>
        <p:cxnSp>
          <p:nvCxnSpPr>
            <p:cNvPr id="21" name="Straight Arrow Connector 20">
              <a:extLst>
                <a:ext uri="{FF2B5EF4-FFF2-40B4-BE49-F238E27FC236}">
                  <a16:creationId xmlns:a16="http://schemas.microsoft.com/office/drawing/2014/main" id="{6129847F-66B3-668F-4305-F8482C64960A}"/>
                </a:ext>
              </a:extLst>
            </p:cNvPr>
            <p:cNvCxnSpPr>
              <a:cxnSpLocks/>
            </p:cNvCxnSpPr>
            <p:nvPr/>
          </p:nvCxnSpPr>
          <p:spPr>
            <a:xfrm>
              <a:off x="10045023" y="3184371"/>
              <a:ext cx="281578" cy="26849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D583635-9C13-F36C-67E4-266FA8FB4644}"/>
                </a:ext>
              </a:extLst>
            </p:cNvPr>
            <p:cNvCxnSpPr>
              <a:cxnSpLocks/>
            </p:cNvCxnSpPr>
            <p:nvPr/>
          </p:nvCxnSpPr>
          <p:spPr>
            <a:xfrm>
              <a:off x="10045023" y="2821388"/>
              <a:ext cx="663667" cy="445033"/>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425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TES detectors: principles and operation</a:t>
            </a:r>
          </a:p>
        </p:txBody>
      </p:sp>
      <p:sp>
        <p:nvSpPr>
          <p:cNvPr id="4" name="Rectangle 3"/>
          <p:cNvSpPr/>
          <p:nvPr/>
        </p:nvSpPr>
        <p:spPr>
          <a:xfrm>
            <a:off x="388038" y="980867"/>
            <a:ext cx="7747172" cy="461665"/>
          </a:xfrm>
          <a:prstGeom prst="rect">
            <a:avLst/>
          </a:prstGeom>
        </p:spPr>
        <p:txBody>
          <a:bodyPr wrap="square">
            <a:spAutoFit/>
          </a:bodyPr>
          <a:lstStyle/>
          <a:p>
            <a:pPr marR="0" lvl="0">
              <a:spcBef>
                <a:spcPts val="600"/>
              </a:spcBef>
              <a:spcAft>
                <a:spcPts val="1200"/>
              </a:spcAft>
            </a:pPr>
            <a:r>
              <a:rPr lang="en-CA" sz="2400" dirty="0">
                <a:ea typeface="Times New Roman" panose="02020603050405020304" pitchFamily="18" charset="0"/>
              </a:rPr>
              <a:t>Temperature change determines energy (power) absorption!</a:t>
            </a:r>
            <a:endParaRPr lang="en-CA" sz="2400" dirty="0">
              <a:latin typeface="Calibri" panose="020F0502020204030204" pitchFamily="34" charset="0"/>
              <a:ea typeface="Times New Roman" panose="02020603050405020304" pitchFamily="18" charset="0"/>
            </a:endParaRPr>
          </a:p>
        </p:txBody>
      </p:sp>
      <p:grpSp>
        <p:nvGrpSpPr>
          <p:cNvPr id="326" name="Group 325">
            <a:extLst>
              <a:ext uri="{FF2B5EF4-FFF2-40B4-BE49-F238E27FC236}">
                <a16:creationId xmlns:a16="http://schemas.microsoft.com/office/drawing/2014/main" id="{63979587-D9D9-43CF-7931-9A4B427C6ADB}"/>
              </a:ext>
            </a:extLst>
          </p:cNvPr>
          <p:cNvGrpSpPr/>
          <p:nvPr/>
        </p:nvGrpSpPr>
        <p:grpSpPr>
          <a:xfrm>
            <a:off x="8135210" y="658312"/>
            <a:ext cx="3668751" cy="5691521"/>
            <a:chOff x="8135210" y="658312"/>
            <a:chExt cx="3668751" cy="5691521"/>
          </a:xfrm>
        </p:grpSpPr>
        <p:pic>
          <p:nvPicPr>
            <p:cNvPr id="277" name="Picture 276">
              <a:extLst>
                <a:ext uri="{FF2B5EF4-FFF2-40B4-BE49-F238E27FC236}">
                  <a16:creationId xmlns:a16="http://schemas.microsoft.com/office/drawing/2014/main" id="{74332E09-9926-D1EE-ECF4-906AFCAA7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5210" y="658312"/>
              <a:ext cx="3615659" cy="2939080"/>
            </a:xfrm>
            <a:prstGeom prst="rect">
              <a:avLst/>
            </a:prstGeom>
          </p:spPr>
        </p:pic>
        <p:pic>
          <p:nvPicPr>
            <p:cNvPr id="319" name="Picture 318">
              <a:extLst>
                <a:ext uri="{FF2B5EF4-FFF2-40B4-BE49-F238E27FC236}">
                  <a16:creationId xmlns:a16="http://schemas.microsoft.com/office/drawing/2014/main" id="{96F3EFC2-BEA2-0B2A-2F86-7A4EC4AFA3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19"/>
            <a:stretch/>
          </p:blipFill>
          <p:spPr>
            <a:xfrm>
              <a:off x="8188302" y="3532499"/>
              <a:ext cx="3615659" cy="2817334"/>
            </a:xfrm>
            <a:prstGeom prst="rect">
              <a:avLst/>
            </a:prstGeom>
          </p:spPr>
        </p:pic>
      </p:grpSp>
      <p:pic>
        <p:nvPicPr>
          <p:cNvPr id="325" name="Picture 324">
            <a:extLst>
              <a:ext uri="{FF2B5EF4-FFF2-40B4-BE49-F238E27FC236}">
                <a16:creationId xmlns:a16="http://schemas.microsoft.com/office/drawing/2014/main" id="{E4BE3030-59F4-7E3E-440A-E7E29217D1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8039" y="1847874"/>
            <a:ext cx="6430213" cy="4212139"/>
          </a:xfrm>
          <a:prstGeom prst="rect">
            <a:avLst/>
          </a:prstGeom>
        </p:spPr>
      </p:pic>
      <p:sp>
        <p:nvSpPr>
          <p:cNvPr id="330" name="TextBox 329">
            <a:extLst>
              <a:ext uri="{FF2B5EF4-FFF2-40B4-BE49-F238E27FC236}">
                <a16:creationId xmlns:a16="http://schemas.microsoft.com/office/drawing/2014/main" id="{874B39A5-9819-8927-E93D-A070B888EB38}"/>
              </a:ext>
            </a:extLst>
          </p:cNvPr>
          <p:cNvSpPr txBox="1"/>
          <p:nvPr/>
        </p:nvSpPr>
        <p:spPr>
          <a:xfrm>
            <a:off x="4937055" y="1847874"/>
            <a:ext cx="2991677" cy="127727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spcAft>
                <a:spcPts val="600"/>
              </a:spcAft>
              <a:buFont typeface="Wingdings" panose="05000000000000000000" pitchFamily="2" charset="2"/>
              <a:buChar char="Ø"/>
            </a:pPr>
            <a:r>
              <a:rPr lang="en-CA" dirty="0"/>
              <a:t>Sharpness of </a:t>
            </a:r>
            <a:r>
              <a:rPr lang="en-CA" dirty="0">
                <a:latin typeface="Symbol" panose="05050102010706020507" pitchFamily="18" charset="2"/>
              </a:rPr>
              <a:t>r</a:t>
            </a:r>
            <a:r>
              <a:rPr lang="en-CA" dirty="0"/>
              <a:t>(T) of the superconductor close to Tc</a:t>
            </a:r>
          </a:p>
          <a:p>
            <a:pPr marL="285750" indent="-285750">
              <a:spcAft>
                <a:spcPts val="600"/>
              </a:spcAft>
              <a:buFont typeface="Wingdings" panose="05000000000000000000" pitchFamily="2" charset="2"/>
              <a:buChar char="Ø"/>
            </a:pPr>
            <a:r>
              <a:rPr lang="en-CA" dirty="0"/>
              <a:t>Energy (E) deposit leads to </a:t>
            </a:r>
            <a:r>
              <a:rPr lang="en-CA" dirty="0">
                <a:latin typeface="Symbol" panose="05050102010706020507" pitchFamily="18" charset="2"/>
              </a:rPr>
              <a:t>D</a:t>
            </a:r>
            <a:r>
              <a:rPr lang="en-CA" dirty="0"/>
              <a:t>T~ E/C</a:t>
            </a:r>
          </a:p>
        </p:txBody>
      </p:sp>
    </p:spTree>
    <p:extLst>
      <p:ext uri="{BB962C8B-B14F-4D97-AF65-F5344CB8AC3E}">
        <p14:creationId xmlns:p14="http://schemas.microsoft.com/office/powerpoint/2010/main" val="310221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TES applications we are considering</a:t>
            </a:r>
          </a:p>
        </p:txBody>
      </p:sp>
      <p:sp>
        <p:nvSpPr>
          <p:cNvPr id="4" name="Rectangle 3"/>
          <p:cNvSpPr/>
          <p:nvPr/>
        </p:nvSpPr>
        <p:spPr>
          <a:xfrm>
            <a:off x="388041" y="994983"/>
            <a:ext cx="6186688" cy="4985980"/>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Ø"/>
            </a:pPr>
            <a:r>
              <a:rPr lang="en-CA" sz="2400" b="1" dirty="0">
                <a:latin typeface="Symbol" panose="05050102010706020507" pitchFamily="18" charset="2"/>
                <a:ea typeface="Times New Roman" panose="02020603050405020304" pitchFamily="18" charset="0"/>
              </a:rPr>
              <a:t>g</a:t>
            </a:r>
            <a:r>
              <a:rPr lang="en-CA" sz="2400" b="1" dirty="0">
                <a:latin typeface="Calibri" panose="020F0502020204030204" pitchFamily="34" charset="0"/>
                <a:ea typeface="Times New Roman" panose="02020603050405020304" pitchFamily="18" charset="0"/>
              </a:rPr>
              <a:t>-ray </a:t>
            </a:r>
            <a:r>
              <a:rPr lang="en-CA" sz="2400" b="1" dirty="0">
                <a:ea typeface="Times New Roman" panose="02020603050405020304" pitchFamily="18" charset="0"/>
              </a:rPr>
              <a:t>spectroscopy</a:t>
            </a:r>
            <a:r>
              <a:rPr lang="en-CA" sz="2400" dirty="0">
                <a:latin typeface="Calibri" panose="020F0502020204030204" pitchFamily="34" charset="0"/>
                <a:ea typeface="Times New Roman" panose="02020603050405020304" pitchFamily="18" charset="0"/>
              </a:rPr>
              <a:t>: measure </a:t>
            </a:r>
            <a:r>
              <a:rPr lang="en-CA" sz="2400" dirty="0">
                <a:ea typeface="Times New Roman" panose="02020603050405020304" pitchFamily="18" charset="0"/>
              </a:rPr>
              <a:t>several </a:t>
            </a:r>
            <a:r>
              <a:rPr lang="en-CA" sz="2400" dirty="0">
                <a:latin typeface="Symbol" panose="05050102010706020507" pitchFamily="18" charset="2"/>
                <a:ea typeface="Times New Roman" panose="02020603050405020304" pitchFamily="18" charset="0"/>
              </a:rPr>
              <a:t>g-</a:t>
            </a:r>
            <a:r>
              <a:rPr lang="en-CA" sz="2400" dirty="0">
                <a:ea typeface="Times New Roman" panose="02020603050405020304" pitchFamily="18" charset="0"/>
              </a:rPr>
              <a:t> energies for a given isotope (favourable for high peak density and overlap samples), </a:t>
            </a:r>
            <a:r>
              <a:rPr lang="en-CA" sz="2400" dirty="0">
                <a:latin typeface="Calibri" panose="020F0502020204030204" pitchFamily="34" charset="0"/>
                <a:ea typeface="Times New Roman" panose="02020603050405020304" pitchFamily="18" charset="0"/>
              </a:rPr>
              <a:t>	  </a:t>
            </a:r>
          </a:p>
          <a:p>
            <a:pPr marL="342900" indent="-342900">
              <a:spcBef>
                <a:spcPts val="600"/>
              </a:spcBef>
              <a:spcAft>
                <a:spcPts val="600"/>
              </a:spcAft>
              <a:buFont typeface="Wingdings" panose="05000000000000000000" pitchFamily="2" charset="2"/>
              <a:buChar char="Ø"/>
            </a:pPr>
            <a:r>
              <a:rPr lang="en-CA" sz="2400" b="1" dirty="0">
                <a:latin typeface="Calibri" panose="020F0502020204030204" pitchFamily="34" charset="0"/>
                <a:ea typeface="Times New Roman" panose="02020603050405020304" pitchFamily="18" charset="0"/>
              </a:rPr>
              <a:t>Q-spectroscopy</a:t>
            </a:r>
            <a:r>
              <a:rPr lang="en-CA" sz="2400" dirty="0">
                <a:latin typeface="Calibri" panose="020F0502020204030204" pitchFamily="34" charset="0"/>
                <a:ea typeface="Times New Roman" panose="02020603050405020304" pitchFamily="18" charset="0"/>
              </a:rPr>
              <a:t>: embed sample in absorber to measure combined energy of all decay products (</a:t>
            </a:r>
            <a:r>
              <a:rPr lang="en-CA" sz="2400" dirty="0">
                <a:latin typeface="Symbol" panose="05050102010706020507" pitchFamily="18" charset="2"/>
                <a:ea typeface="Times New Roman" panose="02020603050405020304" pitchFamily="18" charset="0"/>
              </a:rPr>
              <a:t>a</a:t>
            </a:r>
            <a:r>
              <a:rPr lang="en-CA" sz="2400" dirty="0">
                <a:latin typeface="Calibri" panose="020F0502020204030204" pitchFamily="34" charset="0"/>
                <a:ea typeface="Times New Roman" panose="02020603050405020304" pitchFamily="18" charset="0"/>
              </a:rPr>
              <a:t>, recoil nucleus, X-rays, </a:t>
            </a:r>
            <a:r>
              <a:rPr lang="en-CA" sz="2400" dirty="0">
                <a:latin typeface="Symbol" panose="05050102010706020507" pitchFamily="18" charset="2"/>
                <a:ea typeface="Times New Roman" panose="02020603050405020304" pitchFamily="18" charset="0"/>
              </a:rPr>
              <a:t>g</a:t>
            </a:r>
            <a:r>
              <a:rPr lang="en-CA" sz="2400" dirty="0">
                <a:latin typeface="Calibri" panose="020F0502020204030204" pitchFamily="34" charset="0"/>
                <a:ea typeface="Times New Roman" panose="02020603050405020304" pitchFamily="18" charset="0"/>
              </a:rPr>
              <a:t>-rays, e</a:t>
            </a:r>
            <a:r>
              <a:rPr lang="en-CA" sz="2400" baseline="30000" dirty="0">
                <a:latin typeface="Calibri" panose="020F0502020204030204" pitchFamily="34" charset="0"/>
                <a:ea typeface="Times New Roman" panose="02020603050405020304" pitchFamily="18" charset="0"/>
              </a:rPr>
              <a:t>-</a:t>
            </a:r>
            <a:r>
              <a:rPr lang="en-CA" sz="2400" dirty="0">
                <a:latin typeface="Calibri" panose="020F0502020204030204" pitchFamily="34" charset="0"/>
                <a:ea typeface="Times New Roman" panose="02020603050405020304" pitchFamily="18" charset="0"/>
              </a:rPr>
              <a:t>) a single energy peak at Q-value (total energy release) for each isotope, </a:t>
            </a:r>
          </a:p>
          <a:p>
            <a:pPr marL="342900" indent="-342900">
              <a:spcBef>
                <a:spcPts val="600"/>
              </a:spcBef>
              <a:spcAft>
                <a:spcPts val="600"/>
              </a:spcAft>
              <a:buFont typeface="Wingdings" panose="05000000000000000000" pitchFamily="2" charset="2"/>
              <a:buChar char="Ø"/>
            </a:pPr>
            <a:r>
              <a:rPr lang="en-CA" sz="2400" dirty="0">
                <a:latin typeface="Symbol" panose="05050102010706020507" pitchFamily="18" charset="2"/>
                <a:ea typeface="Times New Roman" panose="02020603050405020304" pitchFamily="18" charset="0"/>
              </a:rPr>
              <a:t>a</a:t>
            </a:r>
            <a:r>
              <a:rPr lang="en-CA" sz="2400" dirty="0">
                <a:latin typeface="Calibri" panose="020F0502020204030204" pitchFamily="34" charset="0"/>
                <a:ea typeface="Times New Roman" panose="02020603050405020304" pitchFamily="18" charset="0"/>
              </a:rPr>
              <a:t>-particle s</a:t>
            </a:r>
            <a:r>
              <a:rPr lang="en-CA" sz="2400" dirty="0">
                <a:ea typeface="Times New Roman" panose="02020603050405020304" pitchFamily="18" charset="0"/>
              </a:rPr>
              <a:t>pectroscopy: measure several </a:t>
            </a:r>
            <a:r>
              <a:rPr lang="en-CA" sz="2400" dirty="0">
                <a:latin typeface="Symbol" panose="05050102010706020507" pitchFamily="18" charset="2"/>
                <a:ea typeface="Times New Roman" panose="02020603050405020304" pitchFamily="18" charset="0"/>
              </a:rPr>
              <a:t>a-</a:t>
            </a:r>
            <a:r>
              <a:rPr lang="en-CA" sz="2400" dirty="0">
                <a:ea typeface="Times New Roman" panose="02020603050405020304" pitchFamily="18" charset="0"/>
              </a:rPr>
              <a:t> energies for a given isotope (sample preparation is a challenge)</a:t>
            </a:r>
            <a:r>
              <a:rPr lang="en-CA" sz="2400" dirty="0">
                <a:latin typeface="Calibri" panose="020F0502020204030204" pitchFamily="34" charset="0"/>
                <a:ea typeface="Times New Roman" panose="02020603050405020304" pitchFamily="18" charset="0"/>
              </a:rPr>
              <a:t>,</a:t>
            </a:r>
          </a:p>
          <a:p>
            <a:pPr marL="342900" indent="-342900">
              <a:spcBef>
                <a:spcPts val="600"/>
              </a:spcBef>
              <a:spcAft>
                <a:spcPts val="600"/>
              </a:spcAft>
              <a:buFont typeface="Wingdings" panose="05000000000000000000" pitchFamily="2" charset="2"/>
              <a:buChar char="Ø"/>
            </a:pPr>
            <a:r>
              <a:rPr lang="en-CA" sz="2400" b="1" dirty="0">
                <a:latin typeface="Calibri" panose="020F0502020204030204" pitchFamily="34" charset="0"/>
                <a:ea typeface="Times New Roman" panose="02020603050405020304" pitchFamily="18" charset="0"/>
              </a:rPr>
              <a:t>Neutrons</a:t>
            </a:r>
            <a:r>
              <a:rPr lang="en-CA" sz="2400" dirty="0">
                <a:latin typeface="Calibri" panose="020F0502020204030204" pitchFamily="34" charset="0"/>
                <a:ea typeface="Times New Roman" panose="02020603050405020304" pitchFamily="18" charset="0"/>
              </a:rPr>
              <a:t>: neutron detection/spectroscopy?</a:t>
            </a:r>
          </a:p>
        </p:txBody>
      </p:sp>
      <p:grpSp>
        <p:nvGrpSpPr>
          <p:cNvPr id="49" name="Group 48">
            <a:extLst>
              <a:ext uri="{FF2B5EF4-FFF2-40B4-BE49-F238E27FC236}">
                <a16:creationId xmlns:a16="http://schemas.microsoft.com/office/drawing/2014/main" id="{01A31C87-877F-E6FE-85DF-E24202769A6E}"/>
              </a:ext>
            </a:extLst>
          </p:cNvPr>
          <p:cNvGrpSpPr/>
          <p:nvPr/>
        </p:nvGrpSpPr>
        <p:grpSpPr>
          <a:xfrm>
            <a:off x="3962400" y="500173"/>
            <a:ext cx="8145178" cy="5899649"/>
            <a:chOff x="3962400" y="500173"/>
            <a:chExt cx="8145178" cy="5899649"/>
          </a:xfrm>
        </p:grpSpPr>
        <p:grpSp>
          <p:nvGrpSpPr>
            <p:cNvPr id="47" name="Group 46">
              <a:extLst>
                <a:ext uri="{FF2B5EF4-FFF2-40B4-BE49-F238E27FC236}">
                  <a16:creationId xmlns:a16="http://schemas.microsoft.com/office/drawing/2014/main" id="{B19EEAE6-27CC-25C9-F19B-FA1DB1AD46A9}"/>
                </a:ext>
              </a:extLst>
            </p:cNvPr>
            <p:cNvGrpSpPr/>
            <p:nvPr/>
          </p:nvGrpSpPr>
          <p:grpSpPr>
            <a:xfrm>
              <a:off x="6486239" y="3112368"/>
              <a:ext cx="5621339" cy="3287454"/>
              <a:chOff x="6548285" y="3112368"/>
              <a:chExt cx="5621339" cy="3287454"/>
            </a:xfrm>
          </p:grpSpPr>
          <p:pic>
            <p:nvPicPr>
              <p:cNvPr id="10" name="Picture 9">
                <a:extLst>
                  <a:ext uri="{FF2B5EF4-FFF2-40B4-BE49-F238E27FC236}">
                    <a16:creationId xmlns:a16="http://schemas.microsoft.com/office/drawing/2014/main" id="{5FC26094-8DF3-E30C-B7A5-1CE8341CED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0736" y="3206416"/>
                <a:ext cx="4648691" cy="1997849"/>
              </a:xfrm>
              <a:prstGeom prst="rect">
                <a:avLst/>
              </a:prstGeom>
            </p:spPr>
          </p:pic>
          <p:sp>
            <p:nvSpPr>
              <p:cNvPr id="8" name="TextBox 7">
                <a:extLst>
                  <a:ext uri="{FF2B5EF4-FFF2-40B4-BE49-F238E27FC236}">
                    <a16:creationId xmlns:a16="http://schemas.microsoft.com/office/drawing/2014/main" id="{D7503FBB-77BA-A0D8-4FC0-56D4529E43BB}"/>
                  </a:ext>
                </a:extLst>
              </p:cNvPr>
              <p:cNvSpPr txBox="1"/>
              <p:nvPr/>
            </p:nvSpPr>
            <p:spPr>
              <a:xfrm>
                <a:off x="6548285" y="5199493"/>
                <a:ext cx="5486399" cy="1200329"/>
              </a:xfrm>
              <a:prstGeom prst="rect">
                <a:avLst/>
              </a:prstGeom>
              <a:noFill/>
            </p:spPr>
            <p:txBody>
              <a:bodyPr wrap="square">
                <a:spAutoFit/>
              </a:bodyPr>
              <a:lstStyle/>
              <a:p>
                <a:pPr algn="ctr">
                  <a:spcBef>
                    <a:spcPts val="600"/>
                  </a:spcBef>
                  <a:spcAft>
                    <a:spcPts val="1200"/>
                  </a:spcAft>
                </a:pPr>
                <a:r>
                  <a:rPr lang="en-CA" sz="2400" dirty="0">
                    <a:latin typeface="Calibri" panose="020F0502020204030204" pitchFamily="34" charset="0"/>
                    <a:ea typeface="Times New Roman" panose="02020603050405020304" pitchFamily="18" charset="0"/>
                  </a:rPr>
                  <a:t>Nuclear spent fuel and reactor monitoring: detect </a:t>
                </a:r>
                <a:r>
                  <a:rPr lang="en-CA" sz="2400" b="1" dirty="0">
                    <a:solidFill>
                      <a:srgbClr val="1692FE"/>
                    </a:solidFill>
                    <a:latin typeface="Calibri" panose="020F0502020204030204" pitchFamily="34" charset="0"/>
                    <a:ea typeface="Times New Roman" panose="02020603050405020304" pitchFamily="18" charset="0"/>
                  </a:rPr>
                  <a:t>coherent-elastic neutrino-nucleus scattering (nuclear recoil).</a:t>
                </a:r>
              </a:p>
            </p:txBody>
          </p:sp>
          <p:sp>
            <p:nvSpPr>
              <p:cNvPr id="16" name="TextBox 15">
                <a:extLst>
                  <a:ext uri="{FF2B5EF4-FFF2-40B4-BE49-F238E27FC236}">
                    <a16:creationId xmlns:a16="http://schemas.microsoft.com/office/drawing/2014/main" id="{5D11AF07-FB95-5C7E-6AEB-4E9D24E68984}"/>
                  </a:ext>
                </a:extLst>
              </p:cNvPr>
              <p:cNvSpPr txBox="1"/>
              <p:nvPr/>
            </p:nvSpPr>
            <p:spPr>
              <a:xfrm>
                <a:off x="6614824" y="3112368"/>
                <a:ext cx="5554800" cy="3231654"/>
              </a:xfrm>
              <a:prstGeom prst="rect">
                <a:avLst/>
              </a:prstGeom>
              <a:solidFill>
                <a:srgbClr val="F7CAAC">
                  <a:alpha val="31000"/>
                </a:srgbClr>
              </a:solidFill>
            </p:spPr>
            <p:txBody>
              <a:bodyPr wrap="square">
                <a:spAutoFit/>
              </a:bodyPr>
              <a:lstStyle/>
              <a:p>
                <a:pPr algn="r"/>
                <a:endParaRPr lang="en-CA" sz="1200" dirty="0"/>
              </a:p>
              <a:p>
                <a:pPr algn="r"/>
                <a:r>
                  <a:rPr lang="en-CA" sz="1200" dirty="0"/>
                  <a:t>Spent Fuel Dry Storage at GENTILLY 2 NGS</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p:txBody>
          </p:sp>
          <p:sp>
            <p:nvSpPr>
              <p:cNvPr id="25" name="TextBox 24">
                <a:extLst>
                  <a:ext uri="{FF2B5EF4-FFF2-40B4-BE49-F238E27FC236}">
                    <a16:creationId xmlns:a16="http://schemas.microsoft.com/office/drawing/2014/main" id="{04ABB7F6-4755-6287-4FF1-229B3B54B73A}"/>
                  </a:ext>
                </a:extLst>
              </p:cNvPr>
              <p:cNvSpPr txBox="1"/>
              <p:nvPr/>
            </p:nvSpPr>
            <p:spPr>
              <a:xfrm>
                <a:off x="9167597" y="5137947"/>
                <a:ext cx="2825791" cy="184666"/>
              </a:xfrm>
              <a:prstGeom prst="rect">
                <a:avLst/>
              </a:prstGeom>
              <a:noFill/>
            </p:spPr>
            <p:txBody>
              <a:bodyPr wrap="square">
                <a:spAutoFit/>
              </a:bodyPr>
              <a:lstStyle/>
              <a:p>
                <a:pPr algn="r"/>
                <a:r>
                  <a:rPr lang="en-CA" sz="600" dirty="0">
                    <a:hlinkClick r:id="rId4"/>
                  </a:rPr>
                  <a:t>https://inis.iaea.org/collection/NCLCollectionStore/_Public/31/006/31006110.pdf</a:t>
                </a:r>
                <a:r>
                  <a:rPr lang="en-CA" sz="600" dirty="0"/>
                  <a:t> </a:t>
                </a:r>
              </a:p>
            </p:txBody>
          </p:sp>
        </p:grpSp>
        <p:grpSp>
          <p:nvGrpSpPr>
            <p:cNvPr id="48" name="Group 47">
              <a:extLst>
                <a:ext uri="{FF2B5EF4-FFF2-40B4-BE49-F238E27FC236}">
                  <a16:creationId xmlns:a16="http://schemas.microsoft.com/office/drawing/2014/main" id="{B6CBBF6E-1B40-9255-4D66-2BC45B8E85B0}"/>
                </a:ext>
              </a:extLst>
            </p:cNvPr>
            <p:cNvGrpSpPr/>
            <p:nvPr/>
          </p:nvGrpSpPr>
          <p:grpSpPr>
            <a:xfrm>
              <a:off x="6552778" y="500173"/>
              <a:ext cx="5547152" cy="2556395"/>
              <a:chOff x="6552778" y="376927"/>
              <a:chExt cx="5547152" cy="2556395"/>
            </a:xfrm>
          </p:grpSpPr>
          <p:grpSp>
            <p:nvGrpSpPr>
              <p:cNvPr id="35" name="Group 34">
                <a:extLst>
                  <a:ext uri="{FF2B5EF4-FFF2-40B4-BE49-F238E27FC236}">
                    <a16:creationId xmlns:a16="http://schemas.microsoft.com/office/drawing/2014/main" id="{821AB257-06C9-7251-6518-483878273B82}"/>
                  </a:ext>
                </a:extLst>
              </p:cNvPr>
              <p:cNvGrpSpPr/>
              <p:nvPr/>
            </p:nvGrpSpPr>
            <p:grpSpPr>
              <a:xfrm>
                <a:off x="9330178" y="376927"/>
                <a:ext cx="2769752" cy="2554545"/>
                <a:chOff x="9253480" y="376927"/>
                <a:chExt cx="2769752" cy="2554545"/>
              </a:xfrm>
            </p:grpSpPr>
            <p:pic>
              <p:nvPicPr>
                <p:cNvPr id="21" name="Picture 20">
                  <a:extLst>
                    <a:ext uri="{FF2B5EF4-FFF2-40B4-BE49-F238E27FC236}">
                      <a16:creationId xmlns:a16="http://schemas.microsoft.com/office/drawing/2014/main" id="{2043E26F-D2BB-29C1-E607-546653E150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3480" y="712765"/>
                  <a:ext cx="2739908" cy="2097307"/>
                </a:xfrm>
                <a:prstGeom prst="rect">
                  <a:avLst/>
                </a:prstGeom>
              </p:spPr>
            </p:pic>
            <p:sp>
              <p:nvSpPr>
                <p:cNvPr id="23" name="TextBox 22">
                  <a:extLst>
                    <a:ext uri="{FF2B5EF4-FFF2-40B4-BE49-F238E27FC236}">
                      <a16:creationId xmlns:a16="http://schemas.microsoft.com/office/drawing/2014/main" id="{DF727E39-8475-85B6-42B4-72E47C2BEE50}"/>
                    </a:ext>
                  </a:extLst>
                </p:cNvPr>
                <p:cNvSpPr txBox="1"/>
                <p:nvPr/>
              </p:nvSpPr>
              <p:spPr>
                <a:xfrm>
                  <a:off x="9287232" y="376927"/>
                  <a:ext cx="2736000" cy="2554545"/>
                </a:xfrm>
                <a:prstGeom prst="rect">
                  <a:avLst/>
                </a:prstGeom>
                <a:solidFill>
                  <a:schemeClr val="accent2">
                    <a:lumMod val="60000"/>
                    <a:lumOff val="40000"/>
                    <a:alpha val="41000"/>
                  </a:schemeClr>
                </a:solidFill>
              </p:spPr>
              <p:txBody>
                <a:bodyPr wrap="square">
                  <a:spAutoFit/>
                </a:bodyPr>
                <a:lstStyle/>
                <a:p>
                  <a:pPr algn="ctr"/>
                  <a:r>
                    <a:rPr lang="en-CA" sz="1600" b="1" dirty="0"/>
                    <a:t>Q-spectroscopy</a:t>
                  </a: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r"/>
                  <a:r>
                    <a:rPr lang="en-CA" sz="600" dirty="0">
                      <a:hlinkClick r:id="rId6"/>
                    </a:rPr>
                    <a:t>https://www.sciencedirect.com/science/article/pii/S0168900214015149</a:t>
                  </a:r>
                  <a:r>
                    <a:rPr lang="en-CA" sz="800" dirty="0"/>
                    <a:t> </a:t>
                  </a:r>
                </a:p>
              </p:txBody>
            </p:sp>
            <p:sp>
              <p:nvSpPr>
                <p:cNvPr id="28" name="TextBox 27">
                  <a:extLst>
                    <a:ext uri="{FF2B5EF4-FFF2-40B4-BE49-F238E27FC236}">
                      <a16:creationId xmlns:a16="http://schemas.microsoft.com/office/drawing/2014/main" id="{B3E11F6A-DA2F-9DC0-3DA3-9101D7C87333}"/>
                    </a:ext>
                  </a:extLst>
                </p:cNvPr>
                <p:cNvSpPr txBox="1"/>
                <p:nvPr/>
              </p:nvSpPr>
              <p:spPr>
                <a:xfrm>
                  <a:off x="11078989" y="1209363"/>
                  <a:ext cx="914400" cy="800219"/>
                </a:xfrm>
                <a:prstGeom prst="rect">
                  <a:avLst/>
                </a:prstGeom>
                <a:solidFill>
                  <a:schemeClr val="bg2">
                    <a:alpha val="31000"/>
                  </a:schemeClr>
                </a:solidFill>
              </p:spPr>
              <p:txBody>
                <a:bodyPr wrap="square">
                  <a:spAutoFit/>
                </a:bodyPr>
                <a:lstStyle/>
                <a:p>
                  <a:r>
                    <a:rPr lang="en-CA" sz="1150" dirty="0"/>
                    <a:t>Absorber embedded with Pu-241 and Am-241</a:t>
                  </a:r>
                </a:p>
              </p:txBody>
            </p:sp>
            <p:sp>
              <p:nvSpPr>
                <p:cNvPr id="30" name="TextBox 29">
                  <a:extLst>
                    <a:ext uri="{FF2B5EF4-FFF2-40B4-BE49-F238E27FC236}">
                      <a16:creationId xmlns:a16="http://schemas.microsoft.com/office/drawing/2014/main" id="{D7B04F2B-9C5B-EEC1-EF12-2A26558983AE}"/>
                    </a:ext>
                  </a:extLst>
                </p:cNvPr>
                <p:cNvSpPr txBox="1"/>
                <p:nvPr/>
              </p:nvSpPr>
              <p:spPr>
                <a:xfrm>
                  <a:off x="10241279" y="860767"/>
                  <a:ext cx="678426" cy="369332"/>
                </a:xfrm>
                <a:prstGeom prst="rect">
                  <a:avLst/>
                </a:prstGeom>
                <a:noFill/>
              </p:spPr>
              <p:txBody>
                <a:bodyPr wrap="square">
                  <a:spAutoFit/>
                </a:bodyPr>
                <a:lstStyle/>
                <a:p>
                  <a:pPr algn="ctr"/>
                  <a:r>
                    <a:rPr lang="en-CA" sz="1800" dirty="0"/>
                    <a:t>TES</a:t>
                  </a:r>
                  <a:endParaRPr lang="en-CA" dirty="0"/>
                </a:p>
              </p:txBody>
            </p:sp>
            <p:cxnSp>
              <p:nvCxnSpPr>
                <p:cNvPr id="31" name="Straight Arrow Connector 30">
                  <a:extLst>
                    <a:ext uri="{FF2B5EF4-FFF2-40B4-BE49-F238E27FC236}">
                      <a16:creationId xmlns:a16="http://schemas.microsoft.com/office/drawing/2014/main" id="{7EF32AAA-4C61-F560-0A81-BDA16FA6CC0D}"/>
                    </a:ext>
                  </a:extLst>
                </p:cNvPr>
                <p:cNvCxnSpPr>
                  <a:cxnSpLocks/>
                </p:cNvCxnSpPr>
                <p:nvPr/>
              </p:nvCxnSpPr>
              <p:spPr>
                <a:xfrm flipH="1">
                  <a:off x="10762437" y="1479329"/>
                  <a:ext cx="410941" cy="3693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E6DA1C3-E398-029E-3D23-82968DF67B82}"/>
                  </a:ext>
                </a:extLst>
              </p:cNvPr>
              <p:cNvGrpSpPr/>
              <p:nvPr/>
            </p:nvGrpSpPr>
            <p:grpSpPr>
              <a:xfrm>
                <a:off x="6552778" y="377322"/>
                <a:ext cx="2736000" cy="2556000"/>
                <a:chOff x="6632041" y="377322"/>
                <a:chExt cx="2736000" cy="2556000"/>
              </a:xfrm>
            </p:grpSpPr>
            <p:pic>
              <p:nvPicPr>
                <p:cNvPr id="2050" name="Picture 2" descr="Fig. 2">
                  <a:extLst>
                    <a:ext uri="{FF2B5EF4-FFF2-40B4-BE49-F238E27FC236}">
                      <a16:creationId xmlns:a16="http://schemas.microsoft.com/office/drawing/2014/main" id="{2D9FFFF6-768F-E21A-9069-D47DFEB45AA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38298" y="709556"/>
                  <a:ext cx="1596924" cy="208176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8F703D1A-9562-FBE3-E0B5-948AF383BF0C}"/>
                    </a:ext>
                  </a:extLst>
                </p:cNvPr>
                <p:cNvSpPr txBox="1"/>
                <p:nvPr/>
              </p:nvSpPr>
              <p:spPr>
                <a:xfrm>
                  <a:off x="6632041" y="377322"/>
                  <a:ext cx="2736000" cy="2556000"/>
                </a:xfrm>
                <a:prstGeom prst="rect">
                  <a:avLst/>
                </a:prstGeom>
                <a:solidFill>
                  <a:schemeClr val="accent1">
                    <a:lumMod val="40000"/>
                    <a:lumOff val="60000"/>
                    <a:alpha val="41000"/>
                  </a:schemeClr>
                </a:solidFill>
              </p:spPr>
              <p:txBody>
                <a:bodyPr wrap="square">
                  <a:spAutoFit/>
                </a:bodyPr>
                <a:lstStyle/>
                <a:p>
                  <a:pPr algn="ctr"/>
                  <a:r>
                    <a:rPr lang="en-CA" sz="1600" b="1" dirty="0">
                      <a:latin typeface="Symbol" panose="05050102010706020507" pitchFamily="18" charset="2"/>
                    </a:rPr>
                    <a:t>g</a:t>
                  </a:r>
                  <a:r>
                    <a:rPr lang="en-CA" sz="1600" b="1" dirty="0"/>
                    <a:t>-ray spectroscopy</a:t>
                  </a: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r"/>
                  <a:r>
                    <a:rPr lang="en-CA" sz="600" dirty="0">
                      <a:hlinkClick r:id="rId8"/>
                    </a:rPr>
                    <a:t>https://link.springer.com/article/10.1007/s41365-022-01071-5</a:t>
                  </a:r>
                  <a:r>
                    <a:rPr lang="en-CA" sz="600" dirty="0"/>
                    <a:t> </a:t>
                  </a:r>
                  <a:endParaRPr lang="en-CA" sz="800" dirty="0"/>
                </a:p>
              </p:txBody>
            </p:sp>
          </p:grpSp>
        </p:grpSp>
        <p:grpSp>
          <p:nvGrpSpPr>
            <p:cNvPr id="44" name="Group 43">
              <a:extLst>
                <a:ext uri="{FF2B5EF4-FFF2-40B4-BE49-F238E27FC236}">
                  <a16:creationId xmlns:a16="http://schemas.microsoft.com/office/drawing/2014/main" id="{D4A02DB7-400C-02EF-F3FB-E29E1CE8748D}"/>
                </a:ext>
              </a:extLst>
            </p:cNvPr>
            <p:cNvGrpSpPr/>
            <p:nvPr/>
          </p:nvGrpSpPr>
          <p:grpSpPr>
            <a:xfrm>
              <a:off x="3962400" y="5929180"/>
              <a:ext cx="3600573" cy="461665"/>
              <a:chOff x="3962400" y="5929180"/>
              <a:chExt cx="3600573" cy="461665"/>
            </a:xfrm>
          </p:grpSpPr>
          <p:sp>
            <p:nvSpPr>
              <p:cNvPr id="41" name="TextBox 40">
                <a:extLst>
                  <a:ext uri="{FF2B5EF4-FFF2-40B4-BE49-F238E27FC236}">
                    <a16:creationId xmlns:a16="http://schemas.microsoft.com/office/drawing/2014/main" id="{44611310-F294-03FB-D351-12C1051B970C}"/>
                  </a:ext>
                </a:extLst>
              </p:cNvPr>
              <p:cNvSpPr txBox="1"/>
              <p:nvPr/>
            </p:nvSpPr>
            <p:spPr>
              <a:xfrm>
                <a:off x="3962400" y="5929180"/>
                <a:ext cx="3378200" cy="461665"/>
              </a:xfrm>
              <a:prstGeom prst="rect">
                <a:avLst/>
              </a:prstGeom>
              <a:noFill/>
            </p:spPr>
            <p:txBody>
              <a:bodyPr wrap="square">
                <a:spAutoFit/>
              </a:bodyPr>
              <a:lstStyle/>
              <a:p>
                <a:pPr algn="ctr"/>
                <a:r>
                  <a:rPr lang="en-CA" sz="1200" dirty="0">
                    <a:solidFill>
                      <a:schemeClr val="tx1"/>
                    </a:solidFill>
                  </a:rPr>
                  <a:t>M. Stringer, A. Erlandson, V. Anghel, and Z. Yamani</a:t>
                </a:r>
              </a:p>
              <a:p>
                <a:pPr algn="ctr"/>
                <a:r>
                  <a:rPr lang="en-CA" sz="1200" dirty="0">
                    <a:solidFill>
                      <a:schemeClr val="tx1"/>
                    </a:solidFill>
                  </a:rPr>
                  <a:t>Phys. Rev. D 109, 096038 – Published 28 May 2024</a:t>
                </a:r>
              </a:p>
            </p:txBody>
          </p:sp>
          <p:cxnSp>
            <p:nvCxnSpPr>
              <p:cNvPr id="43" name="Straight Arrow Connector 42">
                <a:extLst>
                  <a:ext uri="{FF2B5EF4-FFF2-40B4-BE49-F238E27FC236}">
                    <a16:creationId xmlns:a16="http://schemas.microsoft.com/office/drawing/2014/main" id="{BE369BA1-9500-1571-11DA-6EF3D24A44E2}"/>
                  </a:ext>
                </a:extLst>
              </p:cNvPr>
              <p:cNvCxnSpPr>
                <a:cxnSpLocks/>
              </p:cNvCxnSpPr>
              <p:nvPr/>
            </p:nvCxnSpPr>
            <p:spPr>
              <a:xfrm>
                <a:off x="6772459" y="6172692"/>
                <a:ext cx="7905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4532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Monitoring CANDU spent fuel using TES: a GEANT4 simulation study</a:t>
            </a:r>
          </a:p>
        </p:txBody>
      </p:sp>
      <p:sp>
        <p:nvSpPr>
          <p:cNvPr id="4" name="Rectangle 3"/>
          <p:cNvSpPr/>
          <p:nvPr/>
        </p:nvSpPr>
        <p:spPr>
          <a:xfrm>
            <a:off x="388039" y="882930"/>
            <a:ext cx="11728885" cy="877163"/>
          </a:xfrm>
          <a:prstGeom prst="rect">
            <a:avLst/>
          </a:prstGeom>
        </p:spPr>
        <p:txBody>
          <a:bodyPr wrap="square">
            <a:spAutoFit/>
          </a:bodyPr>
          <a:lstStyle/>
          <a:p>
            <a:pPr marL="342900" indent="-342900">
              <a:spcAft>
                <a:spcPts val="600"/>
              </a:spcAft>
              <a:buFont typeface="Wingdings" panose="05000000000000000000" pitchFamily="2" charset="2"/>
              <a:buChar char="Ø"/>
            </a:pPr>
            <a:r>
              <a:rPr lang="en-CA" sz="2300" dirty="0">
                <a:ea typeface="Times New Roman" panose="02020603050405020304" pitchFamily="18" charset="0"/>
              </a:rPr>
              <a:t>Monitoring spent nuclear fuel: crucial to prevent unauthorized spread of nuclear materials.</a:t>
            </a:r>
          </a:p>
          <a:p>
            <a:pPr marL="342900" indent="-342900">
              <a:spcAft>
                <a:spcPts val="600"/>
              </a:spcAft>
              <a:buFont typeface="Wingdings" panose="05000000000000000000" pitchFamily="2" charset="2"/>
              <a:buChar char="Ø"/>
            </a:pPr>
            <a:r>
              <a:rPr lang="en-CA" sz="2300" dirty="0">
                <a:ea typeface="Times New Roman" panose="02020603050405020304" pitchFamily="18" charset="0"/>
              </a:rPr>
              <a:t>Feasibility of using TES-based detectors for monitoring spent CANDU fuel for two scenarios:</a:t>
            </a:r>
          </a:p>
        </p:txBody>
      </p:sp>
      <p:grpSp>
        <p:nvGrpSpPr>
          <p:cNvPr id="2057" name="Group 2056">
            <a:extLst>
              <a:ext uri="{FF2B5EF4-FFF2-40B4-BE49-F238E27FC236}">
                <a16:creationId xmlns:a16="http://schemas.microsoft.com/office/drawing/2014/main" id="{8201FB2A-3632-ACD7-A9C3-1DE75870F729}"/>
              </a:ext>
            </a:extLst>
          </p:cNvPr>
          <p:cNvGrpSpPr/>
          <p:nvPr/>
        </p:nvGrpSpPr>
        <p:grpSpPr>
          <a:xfrm>
            <a:off x="7320926" y="1861789"/>
            <a:ext cx="4088094" cy="4367425"/>
            <a:chOff x="7320926" y="1861789"/>
            <a:chExt cx="4088094" cy="4367425"/>
          </a:xfrm>
        </p:grpSpPr>
        <p:sp>
          <p:nvSpPr>
            <p:cNvPr id="11" name="TextBox 10">
              <a:extLst>
                <a:ext uri="{FF2B5EF4-FFF2-40B4-BE49-F238E27FC236}">
                  <a16:creationId xmlns:a16="http://schemas.microsoft.com/office/drawing/2014/main" id="{5DF6203A-C99B-89ED-817F-283B7AD87C34}"/>
                </a:ext>
              </a:extLst>
            </p:cNvPr>
            <p:cNvSpPr txBox="1"/>
            <p:nvPr/>
          </p:nvSpPr>
          <p:spPr>
            <a:xfrm>
              <a:off x="7791227" y="1861789"/>
              <a:ext cx="3147493" cy="461665"/>
            </a:xfrm>
            <a:prstGeom prst="rect">
              <a:avLst/>
            </a:prstGeom>
            <a:noFill/>
          </p:spPr>
          <p:txBody>
            <a:bodyPr wrap="square">
              <a:spAutoFit/>
            </a:bodyPr>
            <a:lstStyle/>
            <a:p>
              <a:r>
                <a:rPr lang="en-CA" sz="1200" b="1" dirty="0"/>
                <a:t>Scenario B</a:t>
              </a:r>
              <a:r>
                <a:rPr lang="en-CA" sz="1200" dirty="0"/>
                <a:t>: A Dry Storage Container (DSC) contains approximately 7.4 tonnes of spent fuel  </a:t>
              </a:r>
            </a:p>
          </p:txBody>
        </p:sp>
        <p:grpSp>
          <p:nvGrpSpPr>
            <p:cNvPr id="45" name="Group 44">
              <a:extLst>
                <a:ext uri="{FF2B5EF4-FFF2-40B4-BE49-F238E27FC236}">
                  <a16:creationId xmlns:a16="http://schemas.microsoft.com/office/drawing/2014/main" id="{705B65A4-AEF7-8C94-BAE1-466D3E1DBDFE}"/>
                </a:ext>
              </a:extLst>
            </p:cNvPr>
            <p:cNvGrpSpPr/>
            <p:nvPr/>
          </p:nvGrpSpPr>
          <p:grpSpPr>
            <a:xfrm>
              <a:off x="7550978" y="2315974"/>
              <a:ext cx="3627990" cy="3913240"/>
              <a:chOff x="7971797" y="902702"/>
              <a:chExt cx="3627990" cy="3913240"/>
            </a:xfrm>
          </p:grpSpPr>
          <p:pic>
            <p:nvPicPr>
              <p:cNvPr id="24" name="Picture 23">
                <a:extLst>
                  <a:ext uri="{FF2B5EF4-FFF2-40B4-BE49-F238E27FC236}">
                    <a16:creationId xmlns:a16="http://schemas.microsoft.com/office/drawing/2014/main" id="{00DB5766-87DC-E6C4-E229-BB860486F8CF}"/>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7971797" y="902702"/>
                <a:ext cx="3627990" cy="3913240"/>
              </a:xfrm>
              <a:prstGeom prst="rect">
                <a:avLst/>
              </a:prstGeom>
            </p:spPr>
          </p:pic>
          <p:sp>
            <p:nvSpPr>
              <p:cNvPr id="26" name="TextBox 25">
                <a:extLst>
                  <a:ext uri="{FF2B5EF4-FFF2-40B4-BE49-F238E27FC236}">
                    <a16:creationId xmlns:a16="http://schemas.microsoft.com/office/drawing/2014/main" id="{7097376C-CF63-1629-5E04-F5C95658DCFC}"/>
                  </a:ext>
                </a:extLst>
              </p:cNvPr>
              <p:cNvSpPr txBox="1"/>
              <p:nvPr/>
            </p:nvSpPr>
            <p:spPr>
              <a:xfrm>
                <a:off x="10546404" y="914869"/>
                <a:ext cx="988713" cy="184666"/>
              </a:xfrm>
              <a:prstGeom prst="rect">
                <a:avLst/>
              </a:prstGeom>
              <a:noFill/>
            </p:spPr>
            <p:txBody>
              <a:bodyPr wrap="square">
                <a:spAutoFit/>
              </a:bodyPr>
              <a:lstStyle/>
              <a:p>
                <a:r>
                  <a:rPr lang="en-CA" sz="600" dirty="0">
                    <a:hlinkClick r:id="rId5"/>
                  </a:rPr>
                  <a:t>https://archive.opg.com/</a:t>
                </a:r>
                <a:r>
                  <a:rPr lang="en-CA" sz="600" dirty="0"/>
                  <a:t> </a:t>
                </a:r>
              </a:p>
            </p:txBody>
          </p:sp>
        </p:grpSp>
        <p:sp>
          <p:nvSpPr>
            <p:cNvPr id="50" name="TextBox 49">
              <a:extLst>
                <a:ext uri="{FF2B5EF4-FFF2-40B4-BE49-F238E27FC236}">
                  <a16:creationId xmlns:a16="http://schemas.microsoft.com/office/drawing/2014/main" id="{B2D8C2CE-9132-63C6-DBB8-A4260268934B}"/>
                </a:ext>
              </a:extLst>
            </p:cNvPr>
            <p:cNvSpPr txBox="1"/>
            <p:nvPr/>
          </p:nvSpPr>
          <p:spPr>
            <a:xfrm>
              <a:off x="7320926" y="1898091"/>
              <a:ext cx="4088094" cy="4320000"/>
            </a:xfrm>
            <a:prstGeom prst="rect">
              <a:avLst/>
            </a:prstGeom>
            <a:solidFill>
              <a:schemeClr val="accent1">
                <a:lumMod val="40000"/>
                <a:lumOff val="60000"/>
                <a:alpha val="17000"/>
              </a:schemeClr>
            </a:solidFill>
          </p:spPr>
          <p:txBody>
            <a:bodyPr wrap="square">
              <a:spAutoFit/>
            </a:bodyPr>
            <a:lstStyle/>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a:p>
              <a:pPr algn="ctr"/>
              <a:endParaRPr lang="en-CA" sz="800" dirty="0"/>
            </a:p>
          </p:txBody>
        </p:sp>
      </p:grpSp>
      <p:grpSp>
        <p:nvGrpSpPr>
          <p:cNvPr id="2056" name="Group 2055">
            <a:extLst>
              <a:ext uri="{FF2B5EF4-FFF2-40B4-BE49-F238E27FC236}">
                <a16:creationId xmlns:a16="http://schemas.microsoft.com/office/drawing/2014/main" id="{DE060B2C-CCAE-CBE0-CDB8-41644F999BED}"/>
              </a:ext>
            </a:extLst>
          </p:cNvPr>
          <p:cNvGrpSpPr/>
          <p:nvPr/>
        </p:nvGrpSpPr>
        <p:grpSpPr>
          <a:xfrm>
            <a:off x="1481728" y="1836931"/>
            <a:ext cx="4537425" cy="3103154"/>
            <a:chOff x="944592" y="1191341"/>
            <a:chExt cx="4537425" cy="3103154"/>
          </a:xfrm>
        </p:grpSpPr>
        <p:sp>
          <p:nvSpPr>
            <p:cNvPr id="6" name="TextBox 5">
              <a:extLst>
                <a:ext uri="{FF2B5EF4-FFF2-40B4-BE49-F238E27FC236}">
                  <a16:creationId xmlns:a16="http://schemas.microsoft.com/office/drawing/2014/main" id="{4CE0BEF9-D05C-DF0B-9F3F-B341DB6453DF}"/>
                </a:ext>
              </a:extLst>
            </p:cNvPr>
            <p:cNvSpPr txBox="1"/>
            <p:nvPr/>
          </p:nvSpPr>
          <p:spPr>
            <a:xfrm>
              <a:off x="1197371" y="1191341"/>
              <a:ext cx="4031868" cy="646331"/>
            </a:xfrm>
            <a:prstGeom prst="rect">
              <a:avLst/>
            </a:prstGeom>
            <a:noFill/>
          </p:spPr>
          <p:txBody>
            <a:bodyPr wrap="square">
              <a:spAutoFit/>
            </a:bodyPr>
            <a:lstStyle/>
            <a:p>
              <a:r>
                <a:rPr lang="en-CA" sz="1200" b="1" dirty="0"/>
                <a:t>Scenario A: </a:t>
              </a:r>
              <a:r>
                <a:rPr lang="en-CA" sz="1200" dirty="0"/>
                <a:t>CANSTOR – Fuel Stored in Baskets inside Tubes (Spent Fuel Dry Storage at GENTILLY 2 NGS): One basket holds 1.2 tonnes of spent fuel while one tube 12 tonnes.</a:t>
              </a:r>
            </a:p>
          </p:txBody>
        </p:sp>
        <p:grpSp>
          <p:nvGrpSpPr>
            <p:cNvPr id="61" name="Group 60">
              <a:extLst>
                <a:ext uri="{FF2B5EF4-FFF2-40B4-BE49-F238E27FC236}">
                  <a16:creationId xmlns:a16="http://schemas.microsoft.com/office/drawing/2014/main" id="{24F900DE-4FB8-BF25-662A-058FB58802B9}"/>
                </a:ext>
              </a:extLst>
            </p:cNvPr>
            <p:cNvGrpSpPr/>
            <p:nvPr/>
          </p:nvGrpSpPr>
          <p:grpSpPr>
            <a:xfrm>
              <a:off x="981359" y="1788955"/>
              <a:ext cx="4463893" cy="2505540"/>
              <a:chOff x="1060155" y="1899067"/>
              <a:chExt cx="4463893" cy="2505540"/>
            </a:xfrm>
          </p:grpSpPr>
          <p:pic>
            <p:nvPicPr>
              <p:cNvPr id="19" name="Picture 18" descr="A diagram of a storage cylinder&#10;&#10;Description automatically generated">
                <a:extLst>
                  <a:ext uri="{FF2B5EF4-FFF2-40B4-BE49-F238E27FC236}">
                    <a16:creationId xmlns:a16="http://schemas.microsoft.com/office/drawing/2014/main" id="{6A385491-06D2-EB15-BE7A-2719C336F3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0155" y="1899067"/>
                <a:ext cx="4463893" cy="2505540"/>
              </a:xfrm>
              <a:prstGeom prst="rect">
                <a:avLst/>
              </a:prstGeom>
            </p:spPr>
          </p:pic>
          <p:sp>
            <p:nvSpPr>
              <p:cNvPr id="60" name="TextBox 59">
                <a:extLst>
                  <a:ext uri="{FF2B5EF4-FFF2-40B4-BE49-F238E27FC236}">
                    <a16:creationId xmlns:a16="http://schemas.microsoft.com/office/drawing/2014/main" id="{367A911F-B7E8-28CB-CA75-457134EE098A}"/>
                  </a:ext>
                </a:extLst>
              </p:cNvPr>
              <p:cNvSpPr txBox="1"/>
              <p:nvPr/>
            </p:nvSpPr>
            <p:spPr>
              <a:xfrm>
                <a:off x="1261242" y="1976646"/>
                <a:ext cx="837825" cy="184666"/>
              </a:xfrm>
              <a:prstGeom prst="rect">
                <a:avLst/>
              </a:prstGeom>
              <a:noFill/>
            </p:spPr>
            <p:txBody>
              <a:bodyPr wrap="square">
                <a:spAutoFit/>
              </a:bodyPr>
              <a:lstStyle/>
              <a:p>
                <a:r>
                  <a:rPr lang="en-CA" sz="600" dirty="0">
                    <a:hlinkClick r:id="rId7"/>
                  </a:rPr>
                  <a:t>https://unene.ca/</a:t>
                </a:r>
                <a:r>
                  <a:rPr lang="en-CA" sz="600" dirty="0"/>
                  <a:t> </a:t>
                </a:r>
              </a:p>
            </p:txBody>
          </p:sp>
        </p:grpSp>
        <p:sp>
          <p:nvSpPr>
            <p:cNvPr id="62" name="TextBox 61">
              <a:extLst>
                <a:ext uri="{FF2B5EF4-FFF2-40B4-BE49-F238E27FC236}">
                  <a16:creationId xmlns:a16="http://schemas.microsoft.com/office/drawing/2014/main" id="{7D7F4D59-ABFB-D7FE-3416-D7F05C095E8C}"/>
                </a:ext>
              </a:extLst>
            </p:cNvPr>
            <p:cNvSpPr txBox="1"/>
            <p:nvPr/>
          </p:nvSpPr>
          <p:spPr>
            <a:xfrm>
              <a:off x="944592" y="1251452"/>
              <a:ext cx="4537425" cy="3024000"/>
            </a:xfrm>
            <a:prstGeom prst="rect">
              <a:avLst/>
            </a:prstGeom>
            <a:solidFill>
              <a:srgbClr val="F7CAAC">
                <a:alpha val="14000"/>
              </a:srgbClr>
            </a:solidFill>
          </p:spPr>
          <p:txBody>
            <a:bodyPr wrap="square">
              <a:spAutoFit/>
            </a:bodyPr>
            <a:lstStyle/>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p:txBody>
        </p:sp>
      </p:grpSp>
      <p:sp>
        <p:nvSpPr>
          <p:cNvPr id="2059" name="TextBox 2058">
            <a:extLst>
              <a:ext uri="{FF2B5EF4-FFF2-40B4-BE49-F238E27FC236}">
                <a16:creationId xmlns:a16="http://schemas.microsoft.com/office/drawing/2014/main" id="{19007EFB-039F-347D-83FB-ACFA95FA59A5}"/>
              </a:ext>
            </a:extLst>
          </p:cNvPr>
          <p:cNvSpPr txBox="1"/>
          <p:nvPr/>
        </p:nvSpPr>
        <p:spPr>
          <a:xfrm>
            <a:off x="388039" y="5191943"/>
            <a:ext cx="6608003" cy="954107"/>
          </a:xfrm>
          <a:prstGeom prst="rect">
            <a:avLst/>
          </a:prstGeom>
          <a:noFill/>
        </p:spPr>
        <p:txBody>
          <a:bodyPr wrap="square">
            <a:spAutoFit/>
          </a:bodyPr>
          <a:lstStyle/>
          <a:p>
            <a:r>
              <a:rPr lang="en-CA" sz="1400" i="1" dirty="0"/>
              <a:t>Neutrino-based safeguards of CANDU spent fuel using superconducting detectors and the </a:t>
            </a:r>
            <a:r>
              <a:rPr lang="en-CA" sz="1400" i="1" dirty="0" err="1"/>
              <a:t>CEνNS</a:t>
            </a:r>
            <a:r>
              <a:rPr lang="en-CA" sz="1400" i="1" dirty="0"/>
              <a:t> interaction</a:t>
            </a:r>
            <a:r>
              <a:rPr lang="en-CA" sz="1400" dirty="0"/>
              <a:t> </a:t>
            </a:r>
          </a:p>
          <a:p>
            <a:r>
              <a:rPr lang="en-CA" sz="1400" dirty="0"/>
              <a:t>M. Stringer, A. Erlandson, V. Anghel , and Z. Yamani, Phys. Rev. D 109, 096038 (2024); </a:t>
            </a:r>
            <a:r>
              <a:rPr lang="en-CA" sz="1400" dirty="0">
                <a:hlinkClick r:id="rId8"/>
              </a:rPr>
              <a:t>https://journals.aps.org/prd/pdf/10.1103/PhysRevD.109.096038</a:t>
            </a:r>
            <a:r>
              <a:rPr lang="en-CA" sz="1400" dirty="0"/>
              <a:t> </a:t>
            </a:r>
          </a:p>
        </p:txBody>
      </p:sp>
    </p:spTree>
    <p:extLst>
      <p:ext uri="{BB962C8B-B14F-4D97-AF65-F5344CB8AC3E}">
        <p14:creationId xmlns:p14="http://schemas.microsoft.com/office/powerpoint/2010/main" val="421420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039" y="882930"/>
            <a:ext cx="5957196" cy="5670783"/>
          </a:xfrm>
          <a:prstGeom prst="rect">
            <a:avLst/>
          </a:prstGeom>
        </p:spPr>
        <p:txBody>
          <a:bodyPr wrap="square">
            <a:spAutoFit/>
          </a:bodyPr>
          <a:lstStyle/>
          <a:p>
            <a:pPr marL="342900" indent="-342900">
              <a:spcAft>
                <a:spcPts val="300"/>
              </a:spcAft>
              <a:buFont typeface="Wingdings" panose="05000000000000000000" pitchFamily="2" charset="2"/>
              <a:buChar char="Ø"/>
            </a:pPr>
            <a:r>
              <a:rPr lang="en-CA" dirty="0">
                <a:ea typeface="Times New Roman" panose="02020603050405020304" pitchFamily="18" charset="0"/>
              </a:rPr>
              <a:t>Spent fuel isotopic composition is coupled with isotope neutrino spectra to calculate neutrino emission rates.</a:t>
            </a:r>
          </a:p>
          <a:p>
            <a:pPr marL="342900" indent="-342900">
              <a:spcAft>
                <a:spcPts val="300"/>
              </a:spcAft>
              <a:buFont typeface="Wingdings" panose="05000000000000000000" pitchFamily="2" charset="2"/>
              <a:buChar char="Ø"/>
            </a:pPr>
            <a:r>
              <a:rPr kumimoji="0" lang="en-US" altLang="en-US" b="0" i="0" u="none" strike="noStrike" cap="none" normalizeH="0" baseline="0" dirty="0">
                <a:ln>
                  <a:noFill/>
                </a:ln>
                <a:solidFill>
                  <a:schemeClr val="tx1"/>
                </a:solidFill>
                <a:effectLst/>
              </a:rPr>
              <a:t>High activity and energy allow </a:t>
            </a:r>
            <a:r>
              <a:rPr kumimoji="0" lang="en-US" altLang="en-US" b="0" i="0" u="none" strike="noStrike" cap="none" normalizeH="0" baseline="0" dirty="0" err="1">
                <a:ln>
                  <a:noFill/>
                </a:ln>
                <a:solidFill>
                  <a:schemeClr val="tx1"/>
                </a:solidFill>
                <a:effectLst/>
              </a:rPr>
              <a:t>CEvNS</a:t>
            </a:r>
            <a:r>
              <a:rPr kumimoji="0" lang="en-US" altLang="en-US" b="0" i="0" u="none" strike="noStrike" cap="none" normalizeH="0" baseline="0" dirty="0">
                <a:ln>
                  <a:noFill/>
                </a:ln>
                <a:solidFill>
                  <a:schemeClr val="tx1"/>
                </a:solidFill>
                <a:effectLst/>
              </a:rPr>
              <a:t> signal detection for Y-90 isotope.</a:t>
            </a:r>
          </a:p>
          <a:p>
            <a:pPr marL="342900" indent="-342900">
              <a:spcAft>
                <a:spcPts val="300"/>
              </a:spcAft>
              <a:buFont typeface="Wingdings" panose="05000000000000000000" pitchFamily="2" charset="2"/>
              <a:buChar char="Ø"/>
            </a:pPr>
            <a:endParaRPr lang="en-US" altLang="en-US" dirty="0"/>
          </a:p>
          <a:p>
            <a:pPr marL="342900" indent="-342900">
              <a:spcAft>
                <a:spcPts val="300"/>
              </a:spcAft>
              <a:buFont typeface="Wingdings" panose="05000000000000000000" pitchFamily="2" charset="2"/>
              <a:buChar char="Ø"/>
            </a:pPr>
            <a:endParaRPr kumimoji="0" lang="en-US" altLang="en-US" b="0" i="0" u="none" strike="noStrike" cap="none" normalizeH="0" baseline="0" dirty="0">
              <a:ln>
                <a:noFill/>
              </a:ln>
              <a:solidFill>
                <a:schemeClr val="tx1"/>
              </a:solidFill>
              <a:effectLst/>
            </a:endParaRPr>
          </a:p>
          <a:p>
            <a:pPr marL="342900" indent="-342900">
              <a:spcAft>
                <a:spcPts val="300"/>
              </a:spcAft>
              <a:buFont typeface="Wingdings" panose="05000000000000000000" pitchFamily="2" charset="2"/>
              <a:buChar char="Ø"/>
            </a:pPr>
            <a:endParaRPr lang="en-US" altLang="en-US" sz="1400" dirty="0"/>
          </a:p>
          <a:p>
            <a:pPr marL="342900" indent="-342900">
              <a:spcAft>
                <a:spcPts val="300"/>
              </a:spcAft>
              <a:buFont typeface="Wingdings" panose="05000000000000000000" pitchFamily="2" charset="2"/>
              <a:buChar char="Ø"/>
            </a:pPr>
            <a:endParaRPr kumimoji="0" lang="en-US" altLang="en-US" sz="1400" b="0" i="0" u="none" strike="noStrike" cap="none" normalizeH="0" baseline="0" dirty="0">
              <a:ln>
                <a:noFill/>
              </a:ln>
              <a:solidFill>
                <a:schemeClr val="tx1"/>
              </a:solidFill>
              <a:effectLst/>
            </a:endParaRPr>
          </a:p>
          <a:p>
            <a:pPr marL="342900" indent="-342900">
              <a:spcAft>
                <a:spcPts val="300"/>
              </a:spcAft>
              <a:buFont typeface="Wingdings" panose="05000000000000000000" pitchFamily="2" charset="2"/>
              <a:buChar char="Ø"/>
            </a:pPr>
            <a:endParaRPr lang="en-US" altLang="en-US" sz="1400" dirty="0"/>
          </a:p>
          <a:p>
            <a:pPr marL="342900" indent="-342900">
              <a:spcAft>
                <a:spcPts val="300"/>
              </a:spcAft>
              <a:buFont typeface="Wingdings" panose="05000000000000000000" pitchFamily="2" charset="2"/>
              <a:buChar char="Ø"/>
            </a:pPr>
            <a:endParaRPr kumimoji="0" lang="en-US" altLang="en-US" sz="1400" b="0" i="0" u="none" strike="noStrike" cap="none" normalizeH="0" baseline="0" dirty="0">
              <a:ln>
                <a:noFill/>
              </a:ln>
              <a:solidFill>
                <a:schemeClr val="tx1"/>
              </a:solidFill>
              <a:effectLst/>
            </a:endParaRPr>
          </a:p>
          <a:p>
            <a:pPr marL="342900" indent="-342900">
              <a:spcAft>
                <a:spcPts val="300"/>
              </a:spcAft>
              <a:buFont typeface="Wingdings" panose="05000000000000000000" pitchFamily="2" charset="2"/>
              <a:buChar char="Ø"/>
            </a:pPr>
            <a:endParaRPr lang="en-US" altLang="en-US" sz="1400" dirty="0"/>
          </a:p>
          <a:p>
            <a:pPr marL="342900" indent="-342900">
              <a:spcAft>
                <a:spcPts val="300"/>
              </a:spcAft>
              <a:buFont typeface="Wingdings" panose="05000000000000000000" pitchFamily="2" charset="2"/>
              <a:buChar char="Ø"/>
            </a:pPr>
            <a:endParaRPr lang="en-US" altLang="en-US" sz="1400" dirty="0"/>
          </a:p>
          <a:p>
            <a:pPr marL="342900" indent="-342900">
              <a:spcAft>
                <a:spcPts val="300"/>
              </a:spcAft>
              <a:buFont typeface="Wingdings" panose="05000000000000000000" pitchFamily="2" charset="2"/>
              <a:buChar char="Ø"/>
            </a:pPr>
            <a:endParaRPr kumimoji="0" lang="en-US" altLang="en-US" sz="1600" b="0" i="0" u="none" strike="noStrike" cap="none" normalizeH="0" baseline="0" dirty="0">
              <a:ln>
                <a:noFill/>
              </a:ln>
              <a:solidFill>
                <a:schemeClr val="tx1"/>
              </a:solidFill>
              <a:effectLst/>
            </a:endParaRPr>
          </a:p>
          <a:p>
            <a:pPr marL="342900" indent="-342900">
              <a:spcAft>
                <a:spcPts val="300"/>
              </a:spcAft>
              <a:buFont typeface="Wingdings" panose="05000000000000000000" pitchFamily="2" charset="2"/>
              <a:buChar char="Ø"/>
            </a:pPr>
            <a:r>
              <a:rPr lang="en-US" altLang="en-US" dirty="0"/>
              <a:t>TES-based detectors show potential for monitoring spent fuel in large containers (like CANSTOR) but impractical for smaller DSCs due to high background.</a:t>
            </a:r>
          </a:p>
          <a:p>
            <a:pPr marL="342900" indent="-342900">
              <a:spcAft>
                <a:spcPts val="300"/>
              </a:spcAft>
              <a:buFont typeface="Wingdings" panose="05000000000000000000" pitchFamily="2" charset="2"/>
              <a:buChar char="Ø"/>
            </a:pPr>
            <a:r>
              <a:rPr lang="en-CA" dirty="0">
                <a:ea typeface="Times New Roman" panose="02020603050405020304" pitchFamily="18" charset="0"/>
              </a:rPr>
              <a:t>Multiple or large array detectors to reduce measurement time and improve feasibility.</a:t>
            </a:r>
          </a:p>
          <a:p>
            <a:pPr marL="342900" indent="-342900">
              <a:spcAft>
                <a:spcPts val="300"/>
              </a:spcAft>
              <a:buFont typeface="Wingdings" panose="05000000000000000000" pitchFamily="2" charset="2"/>
              <a:buChar char="Ø"/>
            </a:pPr>
            <a:r>
              <a:rPr lang="en-CA" dirty="0">
                <a:ea typeface="Times New Roman" panose="02020603050405020304" pitchFamily="18" charset="0"/>
              </a:rPr>
              <a:t>Next: investigate SMR reactor monitoring.</a:t>
            </a:r>
          </a:p>
        </p:txBody>
      </p:sp>
      <p:pic>
        <p:nvPicPr>
          <p:cNvPr id="17" name="Picture 16">
            <a:extLst>
              <a:ext uri="{FF2B5EF4-FFF2-40B4-BE49-F238E27FC236}">
                <a16:creationId xmlns:a16="http://schemas.microsoft.com/office/drawing/2014/main" id="{773AD297-38C4-161B-AC83-CA25D88BA3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2292" y="859565"/>
            <a:ext cx="3899049" cy="2636384"/>
          </a:xfrm>
          <a:prstGeom prst="rect">
            <a:avLst/>
          </a:prstGeom>
        </p:spPr>
      </p:pic>
      <p:sp>
        <p:nvSpPr>
          <p:cNvPr id="34" name="TextBox 33">
            <a:extLst>
              <a:ext uri="{FF2B5EF4-FFF2-40B4-BE49-F238E27FC236}">
                <a16:creationId xmlns:a16="http://schemas.microsoft.com/office/drawing/2014/main" id="{3F1BA67C-CE33-D95D-6A7C-5303C5931288}"/>
              </a:ext>
            </a:extLst>
          </p:cNvPr>
          <p:cNvSpPr txBox="1"/>
          <p:nvPr/>
        </p:nvSpPr>
        <p:spPr>
          <a:xfrm>
            <a:off x="6434073" y="858550"/>
            <a:ext cx="5687268" cy="2628000"/>
          </a:xfrm>
          <a:prstGeom prst="rect">
            <a:avLst/>
          </a:prstGeom>
          <a:solidFill>
            <a:srgbClr val="F7CAAC">
              <a:alpha val="14000"/>
            </a:srgbClr>
          </a:solidFill>
        </p:spPr>
        <p:txBody>
          <a:bodyPr wrap="square">
            <a:spAutoFit/>
          </a:bodyPr>
          <a:lstStyle/>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p:txBody>
      </p:sp>
      <p:sp>
        <p:nvSpPr>
          <p:cNvPr id="2" name="Title 1"/>
          <p:cNvSpPr>
            <a:spLocks noGrp="1"/>
          </p:cNvSpPr>
          <p:nvPr>
            <p:ph type="title"/>
          </p:nvPr>
        </p:nvSpPr>
        <p:spPr/>
        <p:txBody>
          <a:bodyPr>
            <a:normAutofit fontScale="90000"/>
          </a:bodyPr>
          <a:lstStyle/>
          <a:p>
            <a:r>
              <a:rPr lang="en-CA" dirty="0"/>
              <a:t>Monitoring CANDU spent fuel using TES: a GEANT4 simulation study</a:t>
            </a:r>
          </a:p>
        </p:txBody>
      </p:sp>
      <p:sp>
        <p:nvSpPr>
          <p:cNvPr id="2059" name="TextBox 2058">
            <a:extLst>
              <a:ext uri="{FF2B5EF4-FFF2-40B4-BE49-F238E27FC236}">
                <a16:creationId xmlns:a16="http://schemas.microsoft.com/office/drawing/2014/main" id="{19007EFB-039F-347D-83FB-ACFA95FA59A5}"/>
              </a:ext>
            </a:extLst>
          </p:cNvPr>
          <p:cNvSpPr txBox="1"/>
          <p:nvPr/>
        </p:nvSpPr>
        <p:spPr>
          <a:xfrm>
            <a:off x="3643665" y="6489511"/>
            <a:ext cx="4904670" cy="307777"/>
          </a:xfrm>
          <a:prstGeom prst="rect">
            <a:avLst/>
          </a:prstGeom>
          <a:noFill/>
        </p:spPr>
        <p:txBody>
          <a:bodyPr wrap="square">
            <a:spAutoFit/>
          </a:bodyPr>
          <a:lstStyle/>
          <a:p>
            <a:pPr algn="ctr"/>
            <a:r>
              <a:rPr lang="en-CA" sz="1400" dirty="0">
                <a:hlinkClick r:id="rId4"/>
              </a:rPr>
              <a:t>https://journals.aps.org/prd/pdf/10.1103/PhysRevD.109.096038</a:t>
            </a:r>
            <a:r>
              <a:rPr lang="en-CA" sz="1400" dirty="0"/>
              <a:t> </a:t>
            </a:r>
          </a:p>
        </p:txBody>
      </p:sp>
      <p:pic>
        <p:nvPicPr>
          <p:cNvPr id="3" name="Picture 2">
            <a:extLst>
              <a:ext uri="{FF2B5EF4-FFF2-40B4-BE49-F238E27FC236}">
                <a16:creationId xmlns:a16="http://schemas.microsoft.com/office/drawing/2014/main" id="{F0E5F105-9470-6D12-5882-C525A1B58C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704"/>
          <a:stretch/>
        </p:blipFill>
        <p:spPr>
          <a:xfrm>
            <a:off x="834779" y="2128132"/>
            <a:ext cx="4212416" cy="2424783"/>
          </a:xfrm>
          <a:prstGeom prst="rect">
            <a:avLst/>
          </a:prstGeom>
        </p:spPr>
      </p:pic>
      <p:cxnSp>
        <p:nvCxnSpPr>
          <p:cNvPr id="7" name="Straight Arrow Connector 6">
            <a:extLst>
              <a:ext uri="{FF2B5EF4-FFF2-40B4-BE49-F238E27FC236}">
                <a16:creationId xmlns:a16="http://schemas.microsoft.com/office/drawing/2014/main" id="{DA074D52-BD2F-9160-CA8A-EC90C629FF3F}"/>
              </a:ext>
            </a:extLst>
          </p:cNvPr>
          <p:cNvCxnSpPr>
            <a:cxnSpLocks/>
          </p:cNvCxnSpPr>
          <p:nvPr/>
        </p:nvCxnSpPr>
        <p:spPr>
          <a:xfrm>
            <a:off x="1278005" y="2067535"/>
            <a:ext cx="271520" cy="3873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94C999-E6AA-5BE9-8139-E00F74E85594}"/>
              </a:ext>
            </a:extLst>
          </p:cNvPr>
          <p:cNvSpPr txBox="1"/>
          <p:nvPr/>
        </p:nvSpPr>
        <p:spPr>
          <a:xfrm>
            <a:off x="1915893" y="2626770"/>
            <a:ext cx="873519" cy="78483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434343"/>
                </a:solidFill>
                <a:effectLst/>
                <a:uLnTx/>
                <a:uFillTx/>
                <a:latin typeface="F37 Ginger Pro" pitchFamily="2" charset="0"/>
                <a:ea typeface="+mn-ea"/>
                <a:cs typeface="+mn-cs"/>
              </a:rPr>
              <a:t>Neutrino emissions from 30-y-old spent CANDU fuel</a:t>
            </a:r>
          </a:p>
        </p:txBody>
      </p:sp>
      <p:cxnSp>
        <p:nvCxnSpPr>
          <p:cNvPr id="15" name="Straight Arrow Connector 14">
            <a:extLst>
              <a:ext uri="{FF2B5EF4-FFF2-40B4-BE49-F238E27FC236}">
                <a16:creationId xmlns:a16="http://schemas.microsoft.com/office/drawing/2014/main" id="{E3CD72E1-A4E9-F0B1-4863-F1B7FBF44D53}"/>
              </a:ext>
            </a:extLst>
          </p:cNvPr>
          <p:cNvCxnSpPr>
            <a:cxnSpLocks/>
          </p:cNvCxnSpPr>
          <p:nvPr/>
        </p:nvCxnSpPr>
        <p:spPr>
          <a:xfrm>
            <a:off x="1419391" y="2067535"/>
            <a:ext cx="2260731" cy="8640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7C26614-951F-45B7-4397-34740417317C}"/>
              </a:ext>
            </a:extLst>
          </p:cNvPr>
          <p:cNvSpPr txBox="1"/>
          <p:nvPr/>
        </p:nvSpPr>
        <p:spPr>
          <a:xfrm>
            <a:off x="8702299" y="904000"/>
            <a:ext cx="2899634" cy="49244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dirty="0">
                <a:ln>
                  <a:noFill/>
                </a:ln>
                <a:solidFill>
                  <a:srgbClr val="434343"/>
                </a:solidFill>
                <a:effectLst/>
                <a:uLnTx/>
                <a:uFillTx/>
                <a:latin typeface="F37 Ginger Pro" pitchFamily="2" charset="0"/>
                <a:ea typeface="+mn-ea"/>
                <a:cs typeface="+mn-cs"/>
              </a:rPr>
              <a:t>Pure tungsten detector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300" dirty="0">
                <a:solidFill>
                  <a:srgbClr val="434343"/>
                </a:solidFill>
                <a:latin typeface="F37 Ginger Pro" pitchFamily="2" charset="0"/>
              </a:rPr>
              <a:t>1 kg</a:t>
            </a:r>
            <a:endParaRPr kumimoji="0" lang="en-CA" sz="1300" b="0" i="0" u="none" strike="noStrike" kern="1200" cap="none" spc="0" normalizeH="0" baseline="0" noProof="0" dirty="0">
              <a:ln>
                <a:noFill/>
              </a:ln>
              <a:solidFill>
                <a:srgbClr val="434343"/>
              </a:solidFill>
              <a:effectLst/>
              <a:uLnTx/>
              <a:uFillTx/>
              <a:latin typeface="F37 Ginger Pro" pitchFamily="2" charset="0"/>
              <a:ea typeface="+mn-ea"/>
              <a:cs typeface="+mn-cs"/>
            </a:endParaRPr>
          </a:p>
        </p:txBody>
      </p:sp>
      <p:sp>
        <p:nvSpPr>
          <p:cNvPr id="20" name="TextBox 19">
            <a:extLst>
              <a:ext uri="{FF2B5EF4-FFF2-40B4-BE49-F238E27FC236}">
                <a16:creationId xmlns:a16="http://schemas.microsoft.com/office/drawing/2014/main" id="{F47F6DAF-C618-2B72-BA6D-6BD6BD2EA1A2}"/>
              </a:ext>
            </a:extLst>
          </p:cNvPr>
          <p:cNvSpPr txBox="1"/>
          <p:nvPr/>
        </p:nvSpPr>
        <p:spPr>
          <a:xfrm>
            <a:off x="6470360" y="1023595"/>
            <a:ext cx="1856234" cy="2308324"/>
          </a:xfrm>
          <a:prstGeom prst="rect">
            <a:avLst/>
          </a:prstGeom>
        </p:spPr>
        <p:txBody>
          <a:bodyPr wrap="square" rtlCol="0">
            <a:spAutoFit/>
          </a:bodyPr>
          <a:lstStyle/>
          <a:p>
            <a:pPr>
              <a:defRPr/>
            </a:pPr>
            <a:r>
              <a:rPr kumimoji="0" lang="en-CA" b="1" i="0" u="none" strike="noStrike" kern="1200" cap="none" spc="0" normalizeH="0" baseline="0" noProof="0" dirty="0">
                <a:ln>
                  <a:noFill/>
                </a:ln>
                <a:solidFill>
                  <a:srgbClr val="434343"/>
                </a:solidFill>
                <a:effectLst/>
                <a:uLnTx/>
                <a:uFillTx/>
                <a:ea typeface="+mn-ea"/>
                <a:cs typeface="+mn-cs"/>
              </a:rPr>
              <a:t>Scenario A – CANSTOR</a:t>
            </a:r>
            <a:r>
              <a:rPr kumimoji="0" lang="en-CA" b="0" i="0" u="none" strike="noStrike" kern="1200" cap="none" spc="0" normalizeH="0" baseline="0" noProof="0" dirty="0">
                <a:ln>
                  <a:noFill/>
                </a:ln>
                <a:solidFill>
                  <a:srgbClr val="434343"/>
                </a:solidFill>
                <a:effectLst/>
                <a:uLnTx/>
                <a:uFillTx/>
                <a:ea typeface="+mn-ea"/>
                <a:cs typeface="+mn-cs"/>
              </a:rPr>
              <a:t>: </a:t>
            </a:r>
            <a:r>
              <a:rPr lang="en-CA" dirty="0">
                <a:solidFill>
                  <a:srgbClr val="434343"/>
                </a:solidFill>
              </a:rPr>
              <a:t>M</a:t>
            </a:r>
            <a:r>
              <a:rPr kumimoji="0" lang="en-CA" b="0" i="0" u="none" strike="noStrike" kern="1200" cap="none" spc="0" normalizeH="0" baseline="0" noProof="0" dirty="0" err="1">
                <a:ln>
                  <a:noFill/>
                </a:ln>
                <a:solidFill>
                  <a:srgbClr val="434343"/>
                </a:solidFill>
                <a:effectLst/>
                <a:uLnTx/>
                <a:uFillTx/>
                <a:ea typeface="+mn-ea"/>
                <a:cs typeface="+mn-cs"/>
              </a:rPr>
              <a:t>easurement</a:t>
            </a:r>
            <a:r>
              <a:rPr kumimoji="0" lang="en-CA" b="0" i="0" u="none" strike="noStrike" kern="1200" cap="none" spc="0" normalizeH="0" baseline="0" noProof="0" dirty="0">
                <a:ln>
                  <a:noFill/>
                </a:ln>
                <a:solidFill>
                  <a:srgbClr val="434343"/>
                </a:solidFill>
                <a:effectLst/>
                <a:uLnTx/>
                <a:uFillTx/>
                <a:ea typeface="+mn-ea"/>
                <a:cs typeface="+mn-cs"/>
              </a:rPr>
              <a:t> time for removal of a tube is ~3.6 years (~150 years for a single basket).</a:t>
            </a:r>
          </a:p>
        </p:txBody>
      </p:sp>
      <p:pic>
        <p:nvPicPr>
          <p:cNvPr id="28" name="Picture 27">
            <a:extLst>
              <a:ext uri="{FF2B5EF4-FFF2-40B4-BE49-F238E27FC236}">
                <a16:creationId xmlns:a16="http://schemas.microsoft.com/office/drawing/2014/main" id="{DCA9B0A2-2E20-B012-9EF4-207F4A2806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2462" y="3661544"/>
            <a:ext cx="3959308" cy="2677190"/>
          </a:xfrm>
          <a:prstGeom prst="rect">
            <a:avLst/>
          </a:prstGeom>
        </p:spPr>
      </p:pic>
      <p:sp>
        <p:nvSpPr>
          <p:cNvPr id="30" name="TextBox 29">
            <a:extLst>
              <a:ext uri="{FF2B5EF4-FFF2-40B4-BE49-F238E27FC236}">
                <a16:creationId xmlns:a16="http://schemas.microsoft.com/office/drawing/2014/main" id="{DFA28D77-A3CD-CBA0-7243-A6CBE9A8AE78}"/>
              </a:ext>
            </a:extLst>
          </p:cNvPr>
          <p:cNvSpPr txBox="1"/>
          <p:nvPr/>
        </p:nvSpPr>
        <p:spPr>
          <a:xfrm>
            <a:off x="8784769" y="3700556"/>
            <a:ext cx="3336572" cy="492443"/>
          </a:xfrm>
          <a:prstGeom prst="rect">
            <a:avLst/>
          </a:prstGeom>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dirty="0">
                <a:ln>
                  <a:noFill/>
                </a:ln>
                <a:solidFill>
                  <a:srgbClr val="434343"/>
                </a:solidFill>
                <a:effectLst/>
                <a:uLnTx/>
                <a:uFillTx/>
                <a:latin typeface="F37 Ginger Pro" pitchFamily="2" charset="0"/>
                <a:ea typeface="+mn-ea"/>
                <a:cs typeface="+mn-cs"/>
              </a:rPr>
              <a:t>Neutrino Rate from a DSC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dirty="0">
                <a:ln>
                  <a:noFill/>
                </a:ln>
                <a:solidFill>
                  <a:srgbClr val="434343"/>
                </a:solidFill>
                <a:effectLst/>
                <a:uLnTx/>
                <a:uFillTx/>
                <a:latin typeface="F37 Ginger Pro" pitchFamily="2" charset="0"/>
                <a:ea typeface="+mn-ea"/>
                <a:cs typeface="+mn-cs"/>
              </a:rPr>
              <a:t>2 m away from detector</a:t>
            </a:r>
          </a:p>
        </p:txBody>
      </p:sp>
      <p:sp>
        <p:nvSpPr>
          <p:cNvPr id="31" name="TextBox 30">
            <a:extLst>
              <a:ext uri="{FF2B5EF4-FFF2-40B4-BE49-F238E27FC236}">
                <a16:creationId xmlns:a16="http://schemas.microsoft.com/office/drawing/2014/main" id="{7364ACCC-E0D3-F26C-BF5B-CDCCDE1CF6EF}"/>
              </a:ext>
            </a:extLst>
          </p:cNvPr>
          <p:cNvSpPr txBox="1"/>
          <p:nvPr/>
        </p:nvSpPr>
        <p:spPr>
          <a:xfrm>
            <a:off x="6434073" y="3669928"/>
            <a:ext cx="5687268" cy="2628000"/>
          </a:xfrm>
          <a:prstGeom prst="rect">
            <a:avLst/>
          </a:prstGeom>
          <a:solidFill>
            <a:schemeClr val="accent1">
              <a:lumMod val="60000"/>
              <a:lumOff val="40000"/>
              <a:alpha val="14000"/>
            </a:schemeClr>
          </a:solidFill>
        </p:spPr>
        <p:txBody>
          <a:bodyPr wrap="square">
            <a:spAutoFit/>
          </a:bodyPr>
          <a:lstStyle/>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p:txBody>
      </p:sp>
      <p:sp>
        <p:nvSpPr>
          <p:cNvPr id="32" name="TextBox 31">
            <a:extLst>
              <a:ext uri="{FF2B5EF4-FFF2-40B4-BE49-F238E27FC236}">
                <a16:creationId xmlns:a16="http://schemas.microsoft.com/office/drawing/2014/main" id="{4B1574DE-85B3-C094-6DB9-89436E78871B}"/>
              </a:ext>
            </a:extLst>
          </p:cNvPr>
          <p:cNvSpPr txBox="1"/>
          <p:nvPr/>
        </p:nvSpPr>
        <p:spPr>
          <a:xfrm>
            <a:off x="6433209" y="3968545"/>
            <a:ext cx="1892521" cy="2031325"/>
          </a:xfrm>
          <a:prstGeom prst="rect">
            <a:avLst/>
          </a:prstGeom>
        </p:spPr>
        <p:txBody>
          <a:bodyPr wrap="square" rtlCol="0">
            <a:spAutoFit/>
          </a:bodyPr>
          <a:lstStyle/>
          <a:p>
            <a:pPr>
              <a:defRPr/>
            </a:pPr>
            <a:r>
              <a:rPr kumimoji="0" lang="en-CA" b="1" i="0" u="none" strike="noStrike" kern="1200" cap="none" spc="0" normalizeH="0" baseline="0" noProof="0" dirty="0">
                <a:ln>
                  <a:noFill/>
                </a:ln>
                <a:solidFill>
                  <a:srgbClr val="434343"/>
                </a:solidFill>
                <a:effectLst/>
                <a:uLnTx/>
                <a:uFillTx/>
                <a:ea typeface="+mn-ea"/>
                <a:cs typeface="+mn-cs"/>
              </a:rPr>
              <a:t>Scenario B –DSCs: </a:t>
            </a:r>
            <a:r>
              <a:rPr kumimoji="0" lang="en-CA" b="0" i="0" u="none" strike="noStrike" kern="1200" cap="none" spc="0" normalizeH="0" baseline="0" noProof="0" dirty="0">
                <a:ln>
                  <a:noFill/>
                </a:ln>
                <a:solidFill>
                  <a:srgbClr val="434343"/>
                </a:solidFill>
                <a:effectLst/>
                <a:uLnTx/>
                <a:uFillTx/>
                <a:ea typeface="+mn-ea"/>
                <a:cs typeface="+mn-cs"/>
              </a:rPr>
              <a:t> </a:t>
            </a:r>
            <a:r>
              <a:rPr lang="en-CA" dirty="0">
                <a:solidFill>
                  <a:srgbClr val="434343"/>
                </a:solidFill>
              </a:rPr>
              <a:t>Monitoring DSCs at Pickering site is difficult due to the irreducible background from reactor neutrinos.</a:t>
            </a:r>
            <a:endParaRPr kumimoji="0" lang="en-CA" b="0" i="0" u="none" strike="noStrike" kern="1200" cap="none" spc="0" normalizeH="0" baseline="0" noProof="0" dirty="0">
              <a:ln>
                <a:noFill/>
              </a:ln>
              <a:solidFill>
                <a:srgbClr val="434343"/>
              </a:solidFill>
              <a:effectLst/>
              <a:uLnTx/>
              <a:uFillTx/>
              <a:ea typeface="+mn-ea"/>
              <a:cs typeface="+mn-cs"/>
            </a:endParaRPr>
          </a:p>
        </p:txBody>
      </p:sp>
      <p:grpSp>
        <p:nvGrpSpPr>
          <p:cNvPr id="56" name="Group 55">
            <a:extLst>
              <a:ext uri="{FF2B5EF4-FFF2-40B4-BE49-F238E27FC236}">
                <a16:creationId xmlns:a16="http://schemas.microsoft.com/office/drawing/2014/main" id="{ACE0A4F1-0FB3-A4BC-1A4C-009066B5A917}"/>
              </a:ext>
            </a:extLst>
          </p:cNvPr>
          <p:cNvGrpSpPr/>
          <p:nvPr/>
        </p:nvGrpSpPr>
        <p:grpSpPr>
          <a:xfrm>
            <a:off x="6434073" y="859565"/>
            <a:ext cx="5687268" cy="4680000"/>
            <a:chOff x="5865334" y="-144370"/>
            <a:chExt cx="5687268" cy="4680000"/>
          </a:xfrm>
        </p:grpSpPr>
        <p:sp>
          <p:nvSpPr>
            <p:cNvPr id="44" name="TextBox 43">
              <a:extLst>
                <a:ext uri="{FF2B5EF4-FFF2-40B4-BE49-F238E27FC236}">
                  <a16:creationId xmlns:a16="http://schemas.microsoft.com/office/drawing/2014/main" id="{13D5F0E2-7317-583A-4A72-6F4264B674EA}"/>
                </a:ext>
              </a:extLst>
            </p:cNvPr>
            <p:cNvSpPr txBox="1"/>
            <p:nvPr/>
          </p:nvSpPr>
          <p:spPr>
            <a:xfrm>
              <a:off x="5865334" y="-144370"/>
              <a:ext cx="5687268" cy="4680000"/>
            </a:xfrm>
            <a:prstGeom prst="rect">
              <a:avLst/>
            </a:prstGeom>
            <a:solidFill>
              <a:schemeClr val="bg1"/>
            </a:solidFill>
          </p:spPr>
          <p:txBody>
            <a:bodyPr wrap="square">
              <a:spAutoFit/>
            </a:bodyPr>
            <a:lstStyle/>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p:txBody>
        </p:sp>
        <p:grpSp>
          <p:nvGrpSpPr>
            <p:cNvPr id="46" name="Group 45">
              <a:extLst>
                <a:ext uri="{FF2B5EF4-FFF2-40B4-BE49-F238E27FC236}">
                  <a16:creationId xmlns:a16="http://schemas.microsoft.com/office/drawing/2014/main" id="{63943170-33CB-6E76-31D9-57AE8A342C39}"/>
                </a:ext>
              </a:extLst>
            </p:cNvPr>
            <p:cNvGrpSpPr/>
            <p:nvPr/>
          </p:nvGrpSpPr>
          <p:grpSpPr>
            <a:xfrm>
              <a:off x="5904328" y="-48538"/>
              <a:ext cx="5609280" cy="4488336"/>
              <a:chOff x="528325" y="981129"/>
              <a:chExt cx="5609280" cy="4488336"/>
            </a:xfrm>
          </p:grpSpPr>
          <p:pic>
            <p:nvPicPr>
              <p:cNvPr id="47" name="Picture 2">
                <a:extLst>
                  <a:ext uri="{FF2B5EF4-FFF2-40B4-BE49-F238E27FC236}">
                    <a16:creationId xmlns:a16="http://schemas.microsoft.com/office/drawing/2014/main" id="{96C975A7-C725-FF59-3C95-9BC58E7B435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2098" y="1882252"/>
                <a:ext cx="4572000" cy="29337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74EAD0FF-E99C-ED94-9C82-6DBF5D953A74}"/>
                  </a:ext>
                </a:extLst>
              </p:cNvPr>
              <p:cNvSpPr txBox="1"/>
              <p:nvPr/>
            </p:nvSpPr>
            <p:spPr>
              <a:xfrm>
                <a:off x="2018926" y="4884690"/>
                <a:ext cx="4118679" cy="58477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434343"/>
                    </a:solidFill>
                    <a:effectLst/>
                    <a:uLnTx/>
                    <a:uFillTx/>
                    <a:latin typeface="F37 Ginger Pro" pitchFamily="2" charset="0"/>
                    <a:ea typeface="+mn-ea"/>
                    <a:cs typeface="+mn-cs"/>
                  </a:rPr>
                  <a:t>Additional neutrino background due to the running reactors at the site</a:t>
                </a:r>
              </a:p>
            </p:txBody>
          </p:sp>
          <p:cxnSp>
            <p:nvCxnSpPr>
              <p:cNvPr id="49" name="Straight Arrow Connector 48">
                <a:extLst>
                  <a:ext uri="{FF2B5EF4-FFF2-40B4-BE49-F238E27FC236}">
                    <a16:creationId xmlns:a16="http://schemas.microsoft.com/office/drawing/2014/main" id="{ED874B33-8CAC-C528-6666-768EA078446E}"/>
                  </a:ext>
                </a:extLst>
              </p:cNvPr>
              <p:cNvCxnSpPr>
                <a:cxnSpLocks/>
                <a:stCxn id="48" idx="0"/>
                <a:endCxn id="51" idx="4"/>
              </p:cNvCxnSpPr>
              <p:nvPr/>
            </p:nvCxnSpPr>
            <p:spPr>
              <a:xfrm flipH="1" flipV="1">
                <a:off x="3206719" y="3065736"/>
                <a:ext cx="871547" cy="18189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CD7269F7-6825-A8D4-9D2D-918447431431}"/>
                  </a:ext>
                </a:extLst>
              </p:cNvPr>
              <p:cNvSpPr/>
              <p:nvPr/>
            </p:nvSpPr>
            <p:spPr>
              <a:xfrm rot="19741978">
                <a:off x="1819085" y="2684087"/>
                <a:ext cx="2563823" cy="410936"/>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FC31C08-822B-B70D-3321-B3BA6297A74F}"/>
                  </a:ext>
                </a:extLst>
              </p:cNvPr>
              <p:cNvSpPr txBox="1"/>
              <p:nvPr/>
            </p:nvSpPr>
            <p:spPr>
              <a:xfrm>
                <a:off x="528325" y="4815952"/>
                <a:ext cx="478567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434343"/>
                    </a:solidFill>
                    <a:effectLst/>
                    <a:uLnTx/>
                    <a:uFillTx/>
                    <a:latin typeface="Calibri" panose="020F0502020204030204"/>
                    <a:ea typeface="+mn-ea"/>
                    <a:cs typeface="+mn-cs"/>
                  </a:rPr>
                  <a:t>nuclearsafety.gc.ca </a:t>
                </a:r>
              </a:p>
            </p:txBody>
          </p:sp>
          <p:sp>
            <p:nvSpPr>
              <p:cNvPr id="53" name="TextBox 52">
                <a:extLst>
                  <a:ext uri="{FF2B5EF4-FFF2-40B4-BE49-F238E27FC236}">
                    <a16:creationId xmlns:a16="http://schemas.microsoft.com/office/drawing/2014/main" id="{FE08CB49-20EE-0303-E863-5B45BC9934F7}"/>
                  </a:ext>
                </a:extLst>
              </p:cNvPr>
              <p:cNvSpPr txBox="1"/>
              <p:nvPr/>
            </p:nvSpPr>
            <p:spPr>
              <a:xfrm>
                <a:off x="2733165" y="981129"/>
                <a:ext cx="3023292" cy="58477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434343"/>
                    </a:solidFill>
                    <a:effectLst/>
                    <a:uLnTx/>
                    <a:uFillTx/>
                    <a:latin typeface="F37 Ginger Pro" pitchFamily="2" charset="0"/>
                    <a:ea typeface="+mn-ea"/>
                    <a:cs typeface="+mn-cs"/>
                  </a:rPr>
                  <a:t>Spent fuel is stored in DSCs near the reactors</a:t>
                </a:r>
              </a:p>
            </p:txBody>
          </p:sp>
          <p:sp>
            <p:nvSpPr>
              <p:cNvPr id="54" name="Oval 53">
                <a:extLst>
                  <a:ext uri="{FF2B5EF4-FFF2-40B4-BE49-F238E27FC236}">
                    <a16:creationId xmlns:a16="http://schemas.microsoft.com/office/drawing/2014/main" id="{91C34091-C266-C47E-1E19-83A69EE4651B}"/>
                  </a:ext>
                </a:extLst>
              </p:cNvPr>
              <p:cNvSpPr/>
              <p:nvPr/>
            </p:nvSpPr>
            <p:spPr>
              <a:xfrm>
                <a:off x="4181383" y="2219417"/>
                <a:ext cx="577048" cy="38174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5" name="Straight Arrow Connector 54">
                <a:extLst>
                  <a:ext uri="{FF2B5EF4-FFF2-40B4-BE49-F238E27FC236}">
                    <a16:creationId xmlns:a16="http://schemas.microsoft.com/office/drawing/2014/main" id="{5170262E-AADD-25AA-3855-F37321288437}"/>
                  </a:ext>
                </a:extLst>
              </p:cNvPr>
              <p:cNvCxnSpPr>
                <a:cxnSpLocks/>
                <a:stCxn id="53" idx="2"/>
                <a:endCxn id="54" idx="0"/>
              </p:cNvCxnSpPr>
              <p:nvPr/>
            </p:nvCxnSpPr>
            <p:spPr>
              <a:xfrm>
                <a:off x="4244811" y="1565904"/>
                <a:ext cx="225096" cy="6535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9494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Presentation outline</a:t>
            </a:r>
          </a:p>
        </p:txBody>
      </p:sp>
      <p:sp>
        <p:nvSpPr>
          <p:cNvPr id="4" name="Rectangle 3"/>
          <p:cNvSpPr/>
          <p:nvPr/>
        </p:nvSpPr>
        <p:spPr>
          <a:xfrm>
            <a:off x="388038" y="937810"/>
            <a:ext cx="7039249" cy="5262979"/>
          </a:xfrm>
          <a:prstGeom prst="rect">
            <a:avLst/>
          </a:prstGeom>
        </p:spPr>
        <p:txBody>
          <a:bodyPr wrap="square">
            <a:spAutoFit/>
          </a:bodyPr>
          <a:lstStyle/>
          <a:p>
            <a:pPr marL="457200" marR="0" lvl="0" indent="-457200">
              <a:spcBef>
                <a:spcPts val="200"/>
              </a:spcBef>
              <a:spcAft>
                <a:spcPts val="600"/>
              </a:spcAft>
              <a:buFont typeface="Arial" panose="020B0604020202020204" pitchFamily="34" charset="0"/>
              <a:buChar char="•"/>
            </a:pPr>
            <a:r>
              <a:rPr lang="en-CA" sz="2300" dirty="0">
                <a:latin typeface="Calibri" panose="020F0502020204030204" pitchFamily="34" charset="0"/>
                <a:ea typeface="Times New Roman" panose="02020603050405020304" pitchFamily="18" charset="0"/>
              </a:rPr>
              <a:t>Introduction </a:t>
            </a:r>
          </a:p>
          <a:p>
            <a:pPr marL="1371600" lvl="2" indent="-457200">
              <a:spcBef>
                <a:spcPts val="200"/>
              </a:spcBef>
              <a:spcAft>
                <a:spcPts val="600"/>
              </a:spcAft>
              <a:buFont typeface="Wingdings" panose="05000000000000000000" pitchFamily="2" charset="2"/>
              <a:buChar char="Ø"/>
            </a:pPr>
            <a:r>
              <a:rPr lang="en-CA" sz="2300" dirty="0">
                <a:latin typeface="Calibri" panose="020F0502020204030204" pitchFamily="34" charset="0"/>
                <a:ea typeface="Times New Roman" panose="02020603050405020304" pitchFamily="18" charset="0"/>
              </a:rPr>
              <a:t>Canadian Nuclear Laboratories</a:t>
            </a:r>
          </a:p>
          <a:p>
            <a:pPr marL="1371600" lvl="2" indent="-457200">
              <a:spcBef>
                <a:spcPts val="200"/>
              </a:spcBef>
              <a:spcAft>
                <a:spcPts val="600"/>
              </a:spcAft>
              <a:buFont typeface="Wingdings" panose="05000000000000000000" pitchFamily="2" charset="2"/>
              <a:buChar char="Ø"/>
            </a:pPr>
            <a:r>
              <a:rPr lang="en-CA" sz="2300" dirty="0">
                <a:latin typeface="Calibri" panose="020F0502020204030204" pitchFamily="34" charset="0"/>
                <a:ea typeface="Times New Roman" panose="02020603050405020304" pitchFamily="18" charset="0"/>
              </a:rPr>
              <a:t>Nuclear detection</a:t>
            </a:r>
          </a:p>
          <a:p>
            <a:pPr marL="1371600" lvl="2" indent="-457200">
              <a:spcBef>
                <a:spcPts val="200"/>
              </a:spcBef>
              <a:spcAft>
                <a:spcPts val="600"/>
              </a:spcAft>
              <a:buFont typeface="Wingdings" panose="05000000000000000000" pitchFamily="2" charset="2"/>
              <a:buChar char="Ø"/>
            </a:pPr>
            <a:r>
              <a:rPr lang="en-CA" sz="2300" dirty="0">
                <a:latin typeface="Calibri" panose="020F0502020204030204" pitchFamily="34" charset="0"/>
                <a:ea typeface="Times New Roman" panose="02020603050405020304" pitchFamily="18" charset="0"/>
              </a:rPr>
              <a:t>Current technologies</a:t>
            </a:r>
          </a:p>
          <a:p>
            <a:pPr marL="457200" indent="-457200">
              <a:spcAft>
                <a:spcPts val="600"/>
              </a:spcAft>
              <a:buFont typeface="Arial" panose="020B0604020202020204" pitchFamily="34" charset="0"/>
              <a:buChar char="•"/>
            </a:pPr>
            <a:r>
              <a:rPr lang="en-CA" sz="2300" dirty="0">
                <a:latin typeface="Calibri" panose="020F0502020204030204" pitchFamily="34" charset="0"/>
                <a:ea typeface="Times New Roman" panose="02020603050405020304" pitchFamily="18" charset="0"/>
              </a:rPr>
              <a:t>TES detectors</a:t>
            </a:r>
          </a:p>
          <a:p>
            <a:pPr marL="1371600" lvl="2" indent="-457200">
              <a:spcBef>
                <a:spcPts val="200"/>
              </a:spcBef>
              <a:spcAft>
                <a:spcPts val="600"/>
              </a:spcAft>
              <a:buFont typeface="Wingdings" panose="05000000000000000000" pitchFamily="2" charset="2"/>
              <a:buChar char="Ø"/>
            </a:pPr>
            <a:r>
              <a:rPr lang="en-CA" sz="2300" dirty="0">
                <a:latin typeface="Calibri" panose="020F0502020204030204" pitchFamily="34" charset="0"/>
                <a:ea typeface="Times New Roman" panose="02020603050405020304" pitchFamily="18" charset="0"/>
              </a:rPr>
              <a:t>Nuclear applications of TES detectors (</a:t>
            </a:r>
            <a:r>
              <a:rPr lang="en-CA" sz="2300" dirty="0">
                <a:latin typeface="Symbol" panose="05050102010706020507" pitchFamily="18" charset="2"/>
                <a:ea typeface="Times New Roman" panose="02020603050405020304" pitchFamily="18" charset="0"/>
              </a:rPr>
              <a:t>g</a:t>
            </a:r>
            <a:r>
              <a:rPr lang="en-CA" sz="2300" dirty="0">
                <a:latin typeface="Calibri" panose="020F0502020204030204" pitchFamily="34" charset="0"/>
                <a:ea typeface="Times New Roman" panose="02020603050405020304" pitchFamily="18" charset="0"/>
              </a:rPr>
              <a:t>-ray, </a:t>
            </a:r>
            <a:r>
              <a:rPr lang="en-CA" sz="2300" dirty="0">
                <a:latin typeface="Symbol" panose="05050102010706020507" pitchFamily="18" charset="2"/>
                <a:ea typeface="Times New Roman" panose="02020603050405020304" pitchFamily="18" charset="0"/>
              </a:rPr>
              <a:t>a</a:t>
            </a:r>
            <a:r>
              <a:rPr lang="en-CA" sz="2300" dirty="0">
                <a:latin typeface="Calibri" panose="020F0502020204030204" pitchFamily="34" charset="0"/>
                <a:ea typeface="Times New Roman" panose="02020603050405020304" pitchFamily="18" charset="0"/>
              </a:rPr>
              <a:t>-particles, neutrons, neutrinos…)</a:t>
            </a:r>
          </a:p>
          <a:p>
            <a:pPr marL="1371600" lvl="2" indent="-457200">
              <a:spcBef>
                <a:spcPts val="200"/>
              </a:spcBef>
              <a:spcAft>
                <a:spcPts val="600"/>
              </a:spcAft>
              <a:buFont typeface="Wingdings" panose="05000000000000000000" pitchFamily="2" charset="2"/>
              <a:buChar char="Ø"/>
            </a:pPr>
            <a:r>
              <a:rPr lang="en-CA" sz="2300" dirty="0">
                <a:latin typeface="Calibri" panose="020F0502020204030204" pitchFamily="34" charset="0"/>
                <a:ea typeface="Times New Roman" panose="02020603050405020304" pitchFamily="18" charset="0"/>
              </a:rPr>
              <a:t>Principles and operation (advantages and challenges) </a:t>
            </a:r>
          </a:p>
          <a:p>
            <a:pPr marL="1371600" lvl="2" indent="-457200">
              <a:spcBef>
                <a:spcPts val="200"/>
              </a:spcBef>
              <a:spcAft>
                <a:spcPts val="600"/>
              </a:spcAft>
              <a:buFont typeface="Wingdings" panose="05000000000000000000" pitchFamily="2" charset="2"/>
              <a:buChar char="Ø"/>
            </a:pPr>
            <a:r>
              <a:rPr lang="en-CA" sz="2300" dirty="0">
                <a:latin typeface="Calibri" panose="020F0502020204030204" pitchFamily="34" charset="0"/>
                <a:ea typeface="Times New Roman" panose="02020603050405020304" pitchFamily="18" charset="0"/>
              </a:rPr>
              <a:t>Our work so far</a:t>
            </a:r>
          </a:p>
          <a:p>
            <a:pPr marL="457200" marR="0" lvl="0" indent="-457200">
              <a:spcBef>
                <a:spcPts val="200"/>
              </a:spcBef>
              <a:spcAft>
                <a:spcPts val="600"/>
              </a:spcAft>
              <a:buFont typeface="Arial" panose="020B0604020202020204" pitchFamily="34" charset="0"/>
              <a:buChar char="•"/>
            </a:pPr>
            <a:r>
              <a:rPr lang="en-CA" sz="2300" dirty="0">
                <a:latin typeface="Calibri" panose="020F0502020204030204" pitchFamily="34" charset="0"/>
                <a:ea typeface="Times New Roman" panose="02020603050405020304" pitchFamily="18" charset="0"/>
              </a:rPr>
              <a:t>Collaborative opportunities</a:t>
            </a:r>
          </a:p>
          <a:p>
            <a:pPr marL="457200" lvl="0" indent="-457200">
              <a:spcBef>
                <a:spcPts val="200"/>
              </a:spcBef>
              <a:spcAft>
                <a:spcPts val="600"/>
              </a:spcAft>
              <a:buFont typeface="Arial" panose="020B0604020202020204" pitchFamily="34" charset="0"/>
              <a:buChar char="•"/>
            </a:pPr>
            <a:r>
              <a:rPr lang="en-CA" sz="2300" dirty="0">
                <a:latin typeface="Calibri" panose="020F0502020204030204" pitchFamily="34" charset="0"/>
                <a:ea typeface="Times New Roman" panose="02020603050405020304" pitchFamily="18" charset="0"/>
              </a:rPr>
              <a:t>Conclusions</a:t>
            </a:r>
          </a:p>
        </p:txBody>
      </p:sp>
      <p:grpSp>
        <p:nvGrpSpPr>
          <p:cNvPr id="5" name="Group 4">
            <a:extLst>
              <a:ext uri="{FF2B5EF4-FFF2-40B4-BE49-F238E27FC236}">
                <a16:creationId xmlns:a16="http://schemas.microsoft.com/office/drawing/2014/main" id="{0F3CB3BA-EEAD-67F4-98BC-3BD3BE0463B1}"/>
              </a:ext>
            </a:extLst>
          </p:cNvPr>
          <p:cNvGrpSpPr>
            <a:grpSpLocks noChangeAspect="1"/>
          </p:cNvGrpSpPr>
          <p:nvPr/>
        </p:nvGrpSpPr>
        <p:grpSpPr>
          <a:xfrm>
            <a:off x="8037376" y="861464"/>
            <a:ext cx="3290330" cy="5357381"/>
            <a:chOff x="9602865" y="1438522"/>
            <a:chExt cx="2531023" cy="4121062"/>
          </a:xfrm>
        </p:grpSpPr>
        <p:pic>
          <p:nvPicPr>
            <p:cNvPr id="6" name="Picture 5">
              <a:extLst>
                <a:ext uri="{FF2B5EF4-FFF2-40B4-BE49-F238E27FC236}">
                  <a16:creationId xmlns:a16="http://schemas.microsoft.com/office/drawing/2014/main" id="{6F975850-72DA-B977-748D-BF66DAC5FA5F}"/>
                </a:ext>
              </a:extLst>
            </p:cNvPr>
            <p:cNvPicPr>
              <a:picLocks noChangeArrowheads="1"/>
            </p:cNvPicPr>
            <p:nvPr/>
          </p:nvPicPr>
          <p:blipFill>
            <a:blip r:embed="rId3" cstate="email"/>
            <a:srcRect/>
            <a:stretch>
              <a:fillRect/>
            </a:stretch>
          </p:blipFill>
          <p:spPr bwMode="auto">
            <a:xfrm>
              <a:off x="10338025" y="4498880"/>
              <a:ext cx="1060704" cy="1060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DA08CED-6A96-F72E-D141-036A60D2402A}"/>
                </a:ext>
              </a:extLst>
            </p:cNvPr>
            <p:cNvPicPr>
              <a:picLocks noChangeAspect="1"/>
            </p:cNvPicPr>
            <p:nvPr/>
          </p:nvPicPr>
          <p:blipFill>
            <a:blip r:embed="rId4"/>
            <a:stretch>
              <a:fillRect/>
            </a:stretch>
          </p:blipFill>
          <p:spPr>
            <a:xfrm>
              <a:off x="9706327" y="2026132"/>
              <a:ext cx="2324100" cy="2324100"/>
            </a:xfrm>
            <a:prstGeom prst="rect">
              <a:avLst/>
            </a:prstGeom>
          </p:spPr>
        </p:pic>
        <p:sp>
          <p:nvSpPr>
            <p:cNvPr id="8" name="Text Box 20">
              <a:extLst>
                <a:ext uri="{FF2B5EF4-FFF2-40B4-BE49-F238E27FC236}">
                  <a16:creationId xmlns:a16="http://schemas.microsoft.com/office/drawing/2014/main" id="{F1182063-938F-4BFE-68F4-66E811BC70B1}"/>
                </a:ext>
              </a:extLst>
            </p:cNvPr>
            <p:cNvSpPr txBox="1">
              <a:spLocks noChangeArrowheads="1"/>
            </p:cNvSpPr>
            <p:nvPr/>
          </p:nvSpPr>
          <p:spPr bwMode="auto">
            <a:xfrm>
              <a:off x="9602865" y="1438522"/>
              <a:ext cx="2531023" cy="411947"/>
            </a:xfrm>
            <a:prstGeom prst="rect">
              <a:avLst/>
            </a:prstGeom>
            <a:noFill/>
            <a:ln w="9525">
              <a:noFill/>
              <a:miter lim="800000"/>
              <a:headEnd/>
              <a:tailEnd/>
            </a:ln>
            <a:effec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0" hangingPunct="0">
                <a:lnSpc>
                  <a:spcPct val="90000"/>
                </a:lnSpc>
                <a:spcBef>
                  <a:spcPct val="50000"/>
                </a:spcBef>
                <a:defRPr/>
              </a:pPr>
              <a:r>
                <a:rPr lang="en-GB" sz="3200" dirty="0"/>
                <a:t>Nuclear Detection</a:t>
              </a:r>
            </a:p>
          </p:txBody>
        </p:sp>
      </p:grpSp>
    </p:spTree>
    <p:extLst>
      <p:ext uri="{BB962C8B-B14F-4D97-AF65-F5344CB8AC3E}">
        <p14:creationId xmlns:p14="http://schemas.microsoft.com/office/powerpoint/2010/main" val="360589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Establishing TES detector technology at CNL</a:t>
            </a:r>
          </a:p>
        </p:txBody>
      </p:sp>
      <p:sp>
        <p:nvSpPr>
          <p:cNvPr id="4" name="Rectangle 3"/>
          <p:cNvSpPr/>
          <p:nvPr/>
        </p:nvSpPr>
        <p:spPr>
          <a:xfrm>
            <a:off x="388038" y="1071955"/>
            <a:ext cx="7428607" cy="5032147"/>
          </a:xfrm>
          <a:prstGeom prst="rect">
            <a:avLst/>
          </a:prstGeom>
        </p:spPr>
        <p:txBody>
          <a:bodyPr wrap="square">
            <a:spAutoFit/>
          </a:bodyPr>
          <a:lstStyle/>
          <a:p>
            <a:pPr marR="0" lvl="0">
              <a:spcBef>
                <a:spcPts val="600"/>
              </a:spcBef>
              <a:spcAft>
                <a:spcPts val="1200"/>
              </a:spcAft>
            </a:pPr>
            <a:r>
              <a:rPr lang="en-CA" sz="2400" dirty="0">
                <a:latin typeface="Calibri" panose="020F0502020204030204" pitchFamily="34" charset="0"/>
                <a:ea typeface="Times New Roman" panose="02020603050405020304" pitchFamily="18" charset="0"/>
              </a:rPr>
              <a:t>Activities conducted thus far encompass:</a:t>
            </a:r>
          </a:p>
          <a:p>
            <a:pPr marL="914400" lvl="1" indent="-457200">
              <a:spcBef>
                <a:spcPts val="600"/>
              </a:spcBef>
              <a:spcAft>
                <a:spcPts val="12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Setting up low temperature infrastructure and SQUID signal read-out,</a:t>
            </a:r>
          </a:p>
          <a:p>
            <a:pPr marL="914400" lvl="1" indent="-457200">
              <a:spcBef>
                <a:spcPts val="600"/>
              </a:spcBef>
              <a:spcAft>
                <a:spcPts val="1200"/>
              </a:spcAft>
              <a:buFont typeface="Wingdings" panose="05000000000000000000" pitchFamily="2" charset="2"/>
              <a:buChar char="Ø"/>
            </a:pPr>
            <a:endParaRPr lang="en-CA" sz="2400" dirty="0">
              <a:latin typeface="Calibri" panose="020F0502020204030204" pitchFamily="34" charset="0"/>
              <a:ea typeface="Times New Roman" panose="02020603050405020304" pitchFamily="18" charset="0"/>
            </a:endParaRPr>
          </a:p>
          <a:p>
            <a:pPr marL="914400" lvl="1" indent="-457200">
              <a:spcBef>
                <a:spcPts val="600"/>
              </a:spcBef>
              <a:spcAft>
                <a:spcPts val="1200"/>
              </a:spcAft>
              <a:buFont typeface="Wingdings" panose="05000000000000000000" pitchFamily="2" charset="2"/>
              <a:buChar char="Ø"/>
            </a:pPr>
            <a:endParaRPr lang="en-CA" sz="2400" dirty="0">
              <a:latin typeface="Calibri" panose="020F0502020204030204" pitchFamily="34" charset="0"/>
              <a:ea typeface="Times New Roman" panose="02020603050405020304" pitchFamily="18" charset="0"/>
            </a:endParaRPr>
          </a:p>
          <a:p>
            <a:pPr marL="914400" lvl="1" indent="-457200">
              <a:spcBef>
                <a:spcPts val="600"/>
              </a:spcBef>
              <a:spcAft>
                <a:spcPts val="1200"/>
              </a:spcAft>
              <a:buFont typeface="Wingdings" panose="05000000000000000000" pitchFamily="2" charset="2"/>
              <a:buChar char="Ø"/>
            </a:pPr>
            <a:endParaRPr lang="en-CA" sz="2400" dirty="0">
              <a:latin typeface="Calibri" panose="020F0502020204030204" pitchFamily="34" charset="0"/>
              <a:ea typeface="Times New Roman" panose="02020603050405020304" pitchFamily="18" charset="0"/>
            </a:endParaRPr>
          </a:p>
          <a:p>
            <a:pPr marL="914400" lvl="1" indent="-457200">
              <a:spcBef>
                <a:spcPts val="600"/>
              </a:spcBef>
              <a:spcAft>
                <a:spcPts val="1200"/>
              </a:spcAft>
              <a:buFont typeface="Wingdings" panose="05000000000000000000" pitchFamily="2" charset="2"/>
              <a:buChar char="Ø"/>
            </a:pPr>
            <a:endParaRPr lang="en-CA" sz="2400" dirty="0">
              <a:latin typeface="Calibri" panose="020F0502020204030204" pitchFamily="34" charset="0"/>
              <a:ea typeface="Times New Roman" panose="02020603050405020304" pitchFamily="18" charset="0"/>
            </a:endParaRPr>
          </a:p>
          <a:p>
            <a:pPr lvl="1">
              <a:spcBef>
                <a:spcPts val="600"/>
              </a:spcBef>
              <a:spcAft>
                <a:spcPts val="1200"/>
              </a:spcAft>
            </a:pPr>
            <a:endParaRPr lang="en-CA" sz="2400" dirty="0">
              <a:latin typeface="Calibri" panose="020F0502020204030204" pitchFamily="34" charset="0"/>
            </a:endParaRPr>
          </a:p>
          <a:p>
            <a:pPr lvl="1">
              <a:spcBef>
                <a:spcPts val="600"/>
              </a:spcBef>
              <a:spcAft>
                <a:spcPts val="1200"/>
              </a:spcAft>
            </a:pPr>
            <a:r>
              <a:rPr lang="en-CA" sz="2400" dirty="0"/>
              <a:t>Funding acknowledgment: CNL, AECL, FNST, DRDC-CSS.</a:t>
            </a:r>
          </a:p>
        </p:txBody>
      </p:sp>
      <p:sp>
        <p:nvSpPr>
          <p:cNvPr id="9" name="TextBox 8">
            <a:extLst>
              <a:ext uri="{FF2B5EF4-FFF2-40B4-BE49-F238E27FC236}">
                <a16:creationId xmlns:a16="http://schemas.microsoft.com/office/drawing/2014/main" id="{51D93BFD-F4C9-C3DA-75FC-68948801079F}"/>
              </a:ext>
            </a:extLst>
          </p:cNvPr>
          <p:cNvSpPr txBox="1"/>
          <p:nvPr/>
        </p:nvSpPr>
        <p:spPr>
          <a:xfrm>
            <a:off x="4208938" y="6482822"/>
            <a:ext cx="3774124" cy="307777"/>
          </a:xfrm>
          <a:prstGeom prst="rect">
            <a:avLst/>
          </a:prstGeom>
          <a:noFill/>
        </p:spPr>
        <p:txBody>
          <a:bodyPr wrap="square">
            <a:spAutoFit/>
          </a:bodyPr>
          <a:lstStyle/>
          <a:p>
            <a:pPr algn="ctr"/>
            <a:r>
              <a:rPr lang="en-CA" sz="1400" dirty="0"/>
              <a:t>Z. Yamani et al., 153-120000-REPT-000016 (CNL).</a:t>
            </a:r>
          </a:p>
        </p:txBody>
      </p:sp>
      <p:grpSp>
        <p:nvGrpSpPr>
          <p:cNvPr id="23" name="Group 22">
            <a:extLst>
              <a:ext uri="{FF2B5EF4-FFF2-40B4-BE49-F238E27FC236}">
                <a16:creationId xmlns:a16="http://schemas.microsoft.com/office/drawing/2014/main" id="{A23DF3EB-62A6-CB85-5216-28A60A9FA191}"/>
              </a:ext>
            </a:extLst>
          </p:cNvPr>
          <p:cNvGrpSpPr/>
          <p:nvPr/>
        </p:nvGrpSpPr>
        <p:grpSpPr>
          <a:xfrm>
            <a:off x="8026077" y="540780"/>
            <a:ext cx="3970262" cy="5724000"/>
            <a:chOff x="8026077" y="540780"/>
            <a:chExt cx="3970262" cy="5724000"/>
          </a:xfrm>
        </p:grpSpPr>
        <p:pic>
          <p:nvPicPr>
            <p:cNvPr id="7" name="Picture 6">
              <a:extLst>
                <a:ext uri="{FF2B5EF4-FFF2-40B4-BE49-F238E27FC236}">
                  <a16:creationId xmlns:a16="http://schemas.microsoft.com/office/drawing/2014/main" id="{F5B241D0-ED46-A85B-A05B-144C6C1F3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0307" y="673453"/>
              <a:ext cx="3946032" cy="5071877"/>
            </a:xfrm>
            <a:prstGeom prst="rect">
              <a:avLst/>
            </a:prstGeom>
          </p:spPr>
        </p:pic>
        <p:sp>
          <p:nvSpPr>
            <p:cNvPr id="22" name="TextBox 21">
              <a:extLst>
                <a:ext uri="{FF2B5EF4-FFF2-40B4-BE49-F238E27FC236}">
                  <a16:creationId xmlns:a16="http://schemas.microsoft.com/office/drawing/2014/main" id="{3DA9E7B9-8382-385C-EAD1-9F214E653E22}"/>
                </a:ext>
              </a:extLst>
            </p:cNvPr>
            <p:cNvSpPr txBox="1"/>
            <p:nvPr/>
          </p:nvSpPr>
          <p:spPr>
            <a:xfrm>
              <a:off x="8026077" y="540780"/>
              <a:ext cx="3946032" cy="5724000"/>
            </a:xfrm>
            <a:prstGeom prst="rect">
              <a:avLst/>
            </a:prstGeom>
            <a:solidFill>
              <a:schemeClr val="accent1">
                <a:alpha val="13000"/>
              </a:schemeClr>
            </a:solidFill>
          </p:spPr>
          <p:txBody>
            <a:bodyPr wrap="square">
              <a:spAutoFit/>
            </a:bodyPr>
            <a:lstStyle/>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sz="1400" dirty="0"/>
            </a:p>
            <a:p>
              <a:pPr algn="ctr"/>
              <a:endParaRPr lang="en-CA" sz="1400" dirty="0"/>
            </a:p>
            <a:p>
              <a:pPr algn="ctr"/>
              <a:r>
                <a:rPr lang="en-CA" dirty="0"/>
                <a:t>Low temperature infrastructure and SQUID read-out for TES detector.</a:t>
              </a:r>
            </a:p>
          </p:txBody>
        </p:sp>
      </p:grpSp>
      <p:cxnSp>
        <p:nvCxnSpPr>
          <p:cNvPr id="15" name="Straight Arrow Connector 14">
            <a:extLst>
              <a:ext uri="{FF2B5EF4-FFF2-40B4-BE49-F238E27FC236}">
                <a16:creationId xmlns:a16="http://schemas.microsoft.com/office/drawing/2014/main" id="{A3F4293F-A938-050E-4E76-BE28C2DC3244}"/>
              </a:ext>
            </a:extLst>
          </p:cNvPr>
          <p:cNvCxnSpPr>
            <a:cxnSpLocks/>
          </p:cNvCxnSpPr>
          <p:nvPr/>
        </p:nvCxnSpPr>
        <p:spPr>
          <a:xfrm flipV="1">
            <a:off x="3788191" y="3352028"/>
            <a:ext cx="3655811" cy="23"/>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68225FC-297C-7B53-B83D-200C5B65EF2C}"/>
              </a:ext>
            </a:extLst>
          </p:cNvPr>
          <p:cNvGrpSpPr/>
          <p:nvPr/>
        </p:nvGrpSpPr>
        <p:grpSpPr>
          <a:xfrm>
            <a:off x="1275243" y="2711840"/>
            <a:ext cx="6168759" cy="2614213"/>
            <a:chOff x="1266758" y="2788812"/>
            <a:chExt cx="6168759" cy="2614213"/>
          </a:xfrm>
        </p:grpSpPr>
        <p:sp>
          <p:nvSpPr>
            <p:cNvPr id="13" name="TextBox 12">
              <a:extLst>
                <a:ext uri="{FF2B5EF4-FFF2-40B4-BE49-F238E27FC236}">
                  <a16:creationId xmlns:a16="http://schemas.microsoft.com/office/drawing/2014/main" id="{BE336978-01CC-14B0-1B3C-7BC69C99E491}"/>
                </a:ext>
              </a:extLst>
            </p:cNvPr>
            <p:cNvSpPr txBox="1"/>
            <p:nvPr/>
          </p:nvSpPr>
          <p:spPr>
            <a:xfrm>
              <a:off x="4398142" y="2967358"/>
              <a:ext cx="2698635" cy="461665"/>
            </a:xfrm>
            <a:prstGeom prst="rect">
              <a:avLst/>
            </a:prstGeom>
            <a:noFill/>
          </p:spPr>
          <p:txBody>
            <a:bodyPr wrap="square">
              <a:spAutoFit/>
            </a:bodyPr>
            <a:lstStyle/>
            <a:p>
              <a:pPr algn="ctr"/>
              <a:r>
                <a:rPr lang="en-CA" sz="1200" b="1" dirty="0"/>
                <a:t>Simulations: TES design optimization and other TES applications</a:t>
              </a:r>
            </a:p>
          </p:txBody>
        </p:sp>
        <p:grpSp>
          <p:nvGrpSpPr>
            <p:cNvPr id="24" name="Group 23">
              <a:extLst>
                <a:ext uri="{FF2B5EF4-FFF2-40B4-BE49-F238E27FC236}">
                  <a16:creationId xmlns:a16="http://schemas.microsoft.com/office/drawing/2014/main" id="{4711D743-6E8F-3173-6E50-7D9A22DA39C0}"/>
                </a:ext>
              </a:extLst>
            </p:cNvPr>
            <p:cNvGrpSpPr>
              <a:grpSpLocks noChangeAspect="1"/>
            </p:cNvGrpSpPr>
            <p:nvPr/>
          </p:nvGrpSpPr>
          <p:grpSpPr>
            <a:xfrm>
              <a:off x="1266758" y="2788812"/>
              <a:ext cx="6168759" cy="2614213"/>
              <a:chOff x="799431" y="1063766"/>
              <a:chExt cx="4840730" cy="2051418"/>
            </a:xfrm>
          </p:grpSpPr>
          <p:sp>
            <p:nvSpPr>
              <p:cNvPr id="26" name="TextBox 25">
                <a:extLst>
                  <a:ext uri="{FF2B5EF4-FFF2-40B4-BE49-F238E27FC236}">
                    <a16:creationId xmlns:a16="http://schemas.microsoft.com/office/drawing/2014/main" id="{A0979561-F9BA-29EC-62C0-B42F890E85F7}"/>
                  </a:ext>
                </a:extLst>
              </p:cNvPr>
              <p:cNvSpPr txBox="1"/>
              <p:nvPr/>
            </p:nvSpPr>
            <p:spPr>
              <a:xfrm>
                <a:off x="2425060" y="2768082"/>
                <a:ext cx="1565583" cy="313973"/>
              </a:xfrm>
              <a:prstGeom prst="rect">
                <a:avLst/>
              </a:prstGeom>
              <a:noFill/>
            </p:spPr>
            <p:txBody>
              <a:bodyPr wrap="square" rtlCol="0">
                <a:spAutoFit/>
              </a:bodyPr>
              <a:lstStyle/>
              <a:p>
                <a:pPr algn="ctr"/>
                <a:r>
                  <a:rPr lang="en-US" sz="1000" b="1" dirty="0"/>
                  <a:t>Completion of acquisition, delivery</a:t>
                </a:r>
              </a:p>
            </p:txBody>
          </p:sp>
          <p:sp>
            <p:nvSpPr>
              <p:cNvPr id="27" name="TextBox 26">
                <a:extLst>
                  <a:ext uri="{FF2B5EF4-FFF2-40B4-BE49-F238E27FC236}">
                    <a16:creationId xmlns:a16="http://schemas.microsoft.com/office/drawing/2014/main" id="{EC47C268-A662-0F85-CD59-C429BBC7F500}"/>
                  </a:ext>
                </a:extLst>
              </p:cNvPr>
              <p:cNvSpPr txBox="1"/>
              <p:nvPr/>
            </p:nvSpPr>
            <p:spPr>
              <a:xfrm>
                <a:off x="829477" y="2921970"/>
                <a:ext cx="1643023" cy="193214"/>
              </a:xfrm>
              <a:prstGeom prst="rect">
                <a:avLst/>
              </a:prstGeom>
              <a:noFill/>
            </p:spPr>
            <p:txBody>
              <a:bodyPr wrap="square" rtlCol="0">
                <a:spAutoFit/>
              </a:bodyPr>
              <a:lstStyle/>
              <a:p>
                <a:pPr algn="ctr"/>
                <a:r>
                  <a:rPr lang="en-US" sz="1000" b="1" dirty="0"/>
                  <a:t>Acquisition initiation</a:t>
                </a:r>
              </a:p>
            </p:txBody>
          </p:sp>
          <p:sp>
            <p:nvSpPr>
              <p:cNvPr id="28" name="TextBox 27">
                <a:extLst>
                  <a:ext uri="{FF2B5EF4-FFF2-40B4-BE49-F238E27FC236}">
                    <a16:creationId xmlns:a16="http://schemas.microsoft.com/office/drawing/2014/main" id="{07E4C4FA-61F2-9A21-4D3E-58918175E294}"/>
                  </a:ext>
                </a:extLst>
              </p:cNvPr>
              <p:cNvSpPr txBox="1"/>
              <p:nvPr/>
            </p:nvSpPr>
            <p:spPr>
              <a:xfrm>
                <a:off x="3920632" y="2768082"/>
                <a:ext cx="1719529" cy="313973"/>
              </a:xfrm>
              <a:prstGeom prst="rect">
                <a:avLst/>
              </a:prstGeom>
              <a:noFill/>
            </p:spPr>
            <p:txBody>
              <a:bodyPr wrap="square" rtlCol="0">
                <a:spAutoFit/>
              </a:bodyPr>
              <a:lstStyle/>
              <a:p>
                <a:pPr algn="ctr"/>
                <a:r>
                  <a:rPr lang="en-US" sz="1000" b="1" dirty="0"/>
                  <a:t>System installation, commissioning and testing</a:t>
                </a:r>
              </a:p>
            </p:txBody>
          </p:sp>
          <p:cxnSp>
            <p:nvCxnSpPr>
              <p:cNvPr id="29" name="Straight Arrow Connector 28">
                <a:extLst>
                  <a:ext uri="{FF2B5EF4-FFF2-40B4-BE49-F238E27FC236}">
                    <a16:creationId xmlns:a16="http://schemas.microsoft.com/office/drawing/2014/main" id="{71C6CD90-C419-9D3C-3BB8-303A72F25047}"/>
                  </a:ext>
                </a:extLst>
              </p:cNvPr>
              <p:cNvCxnSpPr/>
              <p:nvPr/>
            </p:nvCxnSpPr>
            <p:spPr>
              <a:xfrm>
                <a:off x="2767510" y="1964210"/>
                <a:ext cx="126574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89BB17B-8551-24E7-BC12-A5A238FA6749}"/>
                  </a:ext>
                </a:extLst>
              </p:cNvPr>
              <p:cNvCxnSpPr/>
              <p:nvPr/>
            </p:nvCxnSpPr>
            <p:spPr>
              <a:xfrm>
                <a:off x="4003156" y="2759714"/>
                <a:ext cx="155448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2843B0-D464-92A6-88F5-CF830EB247F6}"/>
                  </a:ext>
                </a:extLst>
              </p:cNvPr>
              <p:cNvCxnSpPr/>
              <p:nvPr/>
            </p:nvCxnSpPr>
            <p:spPr>
              <a:xfrm>
                <a:off x="4442313" y="2602189"/>
                <a:ext cx="798" cy="156389"/>
              </a:xfrm>
              <a:prstGeom prst="line">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0D57CE-7F69-75E1-3F02-C7946FC50DA1}"/>
                  </a:ext>
                </a:extLst>
              </p:cNvPr>
              <p:cNvCxnSpPr>
                <a:cxnSpLocks/>
              </p:cNvCxnSpPr>
              <p:nvPr/>
            </p:nvCxnSpPr>
            <p:spPr>
              <a:xfrm>
                <a:off x="873748" y="2758578"/>
                <a:ext cx="3159506" cy="22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59E76E-A6C0-9205-56C8-190DF42315FC}"/>
                  </a:ext>
                </a:extLst>
              </p:cNvPr>
              <p:cNvCxnSpPr/>
              <p:nvPr/>
            </p:nvCxnSpPr>
            <p:spPr>
              <a:xfrm>
                <a:off x="5557633" y="2681033"/>
                <a:ext cx="0" cy="1573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045C9D-C3F6-F3D3-3A5C-B2591ABE66C1}"/>
                  </a:ext>
                </a:extLst>
              </p:cNvPr>
              <p:cNvCxnSpPr/>
              <p:nvPr/>
            </p:nvCxnSpPr>
            <p:spPr>
              <a:xfrm>
                <a:off x="871710" y="2681033"/>
                <a:ext cx="0" cy="1573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43719B-BC6B-0E4D-A45E-D69074FF23D1}"/>
                  </a:ext>
                </a:extLst>
              </p:cNvPr>
              <p:cNvCxnSpPr/>
              <p:nvPr/>
            </p:nvCxnSpPr>
            <p:spPr>
              <a:xfrm>
                <a:off x="2436575" y="2681033"/>
                <a:ext cx="0" cy="15736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C13D468-20AF-0FBC-8970-97F659C0D141}"/>
                  </a:ext>
                </a:extLst>
              </p:cNvPr>
              <p:cNvSpPr txBox="1"/>
              <p:nvPr/>
            </p:nvSpPr>
            <p:spPr>
              <a:xfrm>
                <a:off x="799431" y="1063766"/>
                <a:ext cx="1985188" cy="313973"/>
              </a:xfrm>
              <a:prstGeom prst="rect">
                <a:avLst/>
              </a:prstGeom>
              <a:noFill/>
            </p:spPr>
            <p:txBody>
              <a:bodyPr wrap="square" rtlCol="0">
                <a:spAutoFit/>
              </a:bodyPr>
              <a:lstStyle/>
              <a:p>
                <a:pPr algn="ctr"/>
                <a:r>
                  <a:rPr lang="en-US" sz="1000" b="1" dirty="0"/>
                  <a:t>SQUID, Electronics, Adiabatic Demagnetization Refrigerators (ADR), </a:t>
                </a:r>
                <a:r>
                  <a:rPr lang="en-US" sz="1000" b="1" dirty="0" err="1"/>
                  <a:t>mK</a:t>
                </a:r>
                <a:endParaRPr lang="en-US" sz="1000" b="1" dirty="0"/>
              </a:p>
            </p:txBody>
          </p:sp>
          <p:sp>
            <p:nvSpPr>
              <p:cNvPr id="38" name="TextBox 37">
                <a:extLst>
                  <a:ext uri="{FF2B5EF4-FFF2-40B4-BE49-F238E27FC236}">
                    <a16:creationId xmlns:a16="http://schemas.microsoft.com/office/drawing/2014/main" id="{95FE1156-939C-215F-DDD0-19E9E5AF769A}"/>
                  </a:ext>
                </a:extLst>
              </p:cNvPr>
              <p:cNvSpPr txBox="1"/>
              <p:nvPr/>
            </p:nvSpPr>
            <p:spPr>
              <a:xfrm>
                <a:off x="830524" y="2595268"/>
                <a:ext cx="1587031" cy="193214"/>
              </a:xfrm>
              <a:prstGeom prst="rect">
                <a:avLst/>
              </a:prstGeom>
              <a:noFill/>
            </p:spPr>
            <p:txBody>
              <a:bodyPr wrap="square" rtlCol="0">
                <a:spAutoFit/>
              </a:bodyPr>
              <a:lstStyle/>
              <a:p>
                <a:pPr algn="ctr"/>
                <a:r>
                  <a:rPr lang="en-US" sz="1000" b="1" dirty="0"/>
                  <a:t>FY22-23</a:t>
                </a:r>
              </a:p>
            </p:txBody>
          </p:sp>
          <p:grpSp>
            <p:nvGrpSpPr>
              <p:cNvPr id="41" name="Group 40">
                <a:extLst>
                  <a:ext uri="{FF2B5EF4-FFF2-40B4-BE49-F238E27FC236}">
                    <a16:creationId xmlns:a16="http://schemas.microsoft.com/office/drawing/2014/main" id="{7FFC83BB-459A-40F4-A1D7-95381EE1839B}"/>
                  </a:ext>
                </a:extLst>
              </p:cNvPr>
              <p:cNvGrpSpPr>
                <a:grpSpLocks noChangeAspect="1"/>
              </p:cNvGrpSpPr>
              <p:nvPr/>
            </p:nvGrpSpPr>
            <p:grpSpPr>
              <a:xfrm>
                <a:off x="799431" y="1364045"/>
                <a:ext cx="1703116" cy="1200330"/>
                <a:chOff x="777309" y="968487"/>
                <a:chExt cx="1950640" cy="1374781"/>
              </a:xfrm>
            </p:grpSpPr>
            <p:grpSp>
              <p:nvGrpSpPr>
                <p:cNvPr id="44" name="Group 43">
                  <a:extLst>
                    <a:ext uri="{FF2B5EF4-FFF2-40B4-BE49-F238E27FC236}">
                      <a16:creationId xmlns:a16="http://schemas.microsoft.com/office/drawing/2014/main" id="{6479B135-9D00-3C40-247F-121368A692E3}"/>
                    </a:ext>
                  </a:extLst>
                </p:cNvPr>
                <p:cNvGrpSpPr>
                  <a:grpSpLocks noChangeAspect="1"/>
                </p:cNvGrpSpPr>
                <p:nvPr/>
              </p:nvGrpSpPr>
              <p:grpSpPr>
                <a:xfrm>
                  <a:off x="1613306" y="968487"/>
                  <a:ext cx="1114643" cy="1374781"/>
                  <a:chOff x="4454110" y="-15903"/>
                  <a:chExt cx="5573215" cy="6873903"/>
                </a:xfrm>
              </p:grpSpPr>
              <p:pic>
                <p:nvPicPr>
                  <p:cNvPr id="46" name="Picture 45">
                    <a:extLst>
                      <a:ext uri="{FF2B5EF4-FFF2-40B4-BE49-F238E27FC236}">
                        <a16:creationId xmlns:a16="http://schemas.microsoft.com/office/drawing/2014/main" id="{098480A4-3DFB-0F3A-9785-5A0F92CCD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4110" y="-15903"/>
                    <a:ext cx="3534860" cy="6857998"/>
                  </a:xfrm>
                  <a:prstGeom prst="rect">
                    <a:avLst/>
                  </a:prstGeom>
                </p:spPr>
              </p:pic>
              <p:pic>
                <p:nvPicPr>
                  <p:cNvPr id="47" name="Picture 46">
                    <a:extLst>
                      <a:ext uri="{FF2B5EF4-FFF2-40B4-BE49-F238E27FC236}">
                        <a16:creationId xmlns:a16="http://schemas.microsoft.com/office/drawing/2014/main" id="{C3FB727E-0594-C6CB-221D-A6629E9DD5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0890" y="0"/>
                    <a:ext cx="2686435" cy="6858000"/>
                  </a:xfrm>
                  <a:prstGeom prst="rect">
                    <a:avLst/>
                  </a:prstGeom>
                </p:spPr>
              </p:pic>
            </p:grpSp>
            <p:pic>
              <p:nvPicPr>
                <p:cNvPr id="45" name="Picture 2" descr="http://www.ez-squid.de/exviewsq.jpg">
                  <a:extLst>
                    <a:ext uri="{FF2B5EF4-FFF2-40B4-BE49-F238E27FC236}">
                      <a16:creationId xmlns:a16="http://schemas.microsoft.com/office/drawing/2014/main" id="{A4AD219B-A951-2125-EAD8-C836C556669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7309" y="1000797"/>
                  <a:ext cx="894207" cy="13350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2" name="Straight Connector 41">
                <a:extLst>
                  <a:ext uri="{FF2B5EF4-FFF2-40B4-BE49-F238E27FC236}">
                    <a16:creationId xmlns:a16="http://schemas.microsoft.com/office/drawing/2014/main" id="{01880EFE-6019-E977-0E35-A643BBAC4E17}"/>
                  </a:ext>
                </a:extLst>
              </p:cNvPr>
              <p:cNvCxnSpPr/>
              <p:nvPr/>
            </p:nvCxnSpPr>
            <p:spPr>
              <a:xfrm>
                <a:off x="4033254" y="2681033"/>
                <a:ext cx="0" cy="15736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42E695E-2FD1-04EF-514C-019864035F25}"/>
                  </a:ext>
                </a:extLst>
              </p:cNvPr>
              <p:cNvSpPr txBox="1"/>
              <p:nvPr/>
            </p:nvSpPr>
            <p:spPr>
              <a:xfrm>
                <a:off x="4166148" y="1671823"/>
                <a:ext cx="1326895" cy="555490"/>
              </a:xfrm>
              <a:prstGeom prst="rect">
                <a:avLst/>
              </a:prstGeom>
              <a:noFill/>
            </p:spPr>
            <p:txBody>
              <a:bodyPr wrap="square" rtlCol="0">
                <a:spAutoFit/>
              </a:bodyPr>
              <a:lstStyle/>
              <a:p>
                <a:pPr algn="ctr"/>
                <a:r>
                  <a:rPr lang="en-US" sz="1000" b="1" dirty="0"/>
                  <a:t>A complete infrastructure required for TES detector development is installed and ready</a:t>
                </a:r>
              </a:p>
            </p:txBody>
          </p:sp>
        </p:grpSp>
      </p:grpSp>
      <p:sp>
        <p:nvSpPr>
          <p:cNvPr id="3" name="Rectangle 2">
            <a:extLst>
              <a:ext uri="{FF2B5EF4-FFF2-40B4-BE49-F238E27FC236}">
                <a16:creationId xmlns:a16="http://schemas.microsoft.com/office/drawing/2014/main" id="{FAFD6122-88B5-E539-B839-F5C66328EE93}"/>
              </a:ext>
            </a:extLst>
          </p:cNvPr>
          <p:cNvSpPr/>
          <p:nvPr/>
        </p:nvSpPr>
        <p:spPr>
          <a:xfrm>
            <a:off x="1117454" y="2588234"/>
            <a:ext cx="6453893" cy="2995650"/>
          </a:xfrm>
          <a:prstGeom prst="rect">
            <a:avLst/>
          </a:prstGeom>
          <a:solidFill>
            <a:schemeClr val="accent2">
              <a:alpha val="2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4A08C7B1-0BCA-CA2D-E447-678AC1F5E60F}"/>
              </a:ext>
            </a:extLst>
          </p:cNvPr>
          <p:cNvSpPr txBox="1"/>
          <p:nvPr/>
        </p:nvSpPr>
        <p:spPr>
          <a:xfrm>
            <a:off x="3361528" y="4656591"/>
            <a:ext cx="2032685" cy="246221"/>
          </a:xfrm>
          <a:prstGeom prst="rect">
            <a:avLst/>
          </a:prstGeom>
          <a:noFill/>
        </p:spPr>
        <p:txBody>
          <a:bodyPr wrap="square" rtlCol="0">
            <a:spAutoFit/>
          </a:bodyPr>
          <a:lstStyle/>
          <a:p>
            <a:pPr algn="ctr"/>
            <a:r>
              <a:rPr lang="en-US" sz="1000" b="1" dirty="0"/>
              <a:t>FY23-24</a:t>
            </a:r>
          </a:p>
        </p:txBody>
      </p:sp>
      <p:sp>
        <p:nvSpPr>
          <p:cNvPr id="14" name="TextBox 13">
            <a:extLst>
              <a:ext uri="{FF2B5EF4-FFF2-40B4-BE49-F238E27FC236}">
                <a16:creationId xmlns:a16="http://schemas.microsoft.com/office/drawing/2014/main" id="{5DAD3CD5-1358-5BD1-AB25-E4D51E1B6CC8}"/>
              </a:ext>
            </a:extLst>
          </p:cNvPr>
          <p:cNvSpPr txBox="1"/>
          <p:nvPr/>
        </p:nvSpPr>
        <p:spPr>
          <a:xfrm>
            <a:off x="5021421" y="4649685"/>
            <a:ext cx="2685801" cy="246221"/>
          </a:xfrm>
          <a:prstGeom prst="rect">
            <a:avLst/>
          </a:prstGeom>
          <a:noFill/>
        </p:spPr>
        <p:txBody>
          <a:bodyPr wrap="square" rtlCol="0">
            <a:spAutoFit/>
          </a:bodyPr>
          <a:lstStyle/>
          <a:p>
            <a:pPr algn="ctr"/>
            <a:r>
              <a:rPr lang="en-US" sz="1000" b="1" dirty="0"/>
              <a:t>FY24-25</a:t>
            </a:r>
          </a:p>
        </p:txBody>
      </p:sp>
    </p:spTree>
    <p:extLst>
      <p:ext uri="{BB962C8B-B14F-4D97-AF65-F5344CB8AC3E}">
        <p14:creationId xmlns:p14="http://schemas.microsoft.com/office/powerpoint/2010/main" val="270913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Establishing TES detector technology at CNL</a:t>
            </a:r>
          </a:p>
        </p:txBody>
      </p:sp>
      <p:sp>
        <p:nvSpPr>
          <p:cNvPr id="4" name="Rectangle 3"/>
          <p:cNvSpPr/>
          <p:nvPr/>
        </p:nvSpPr>
        <p:spPr>
          <a:xfrm>
            <a:off x="388038" y="994983"/>
            <a:ext cx="7464004" cy="5232202"/>
          </a:xfrm>
          <a:prstGeom prst="rect">
            <a:avLst/>
          </a:prstGeom>
        </p:spPr>
        <p:txBody>
          <a:bodyPr wrap="square">
            <a:spAutoFit/>
          </a:bodyPr>
          <a:lstStyle/>
          <a:p>
            <a:pPr marR="0" lvl="0">
              <a:spcBef>
                <a:spcPts val="600"/>
              </a:spcBef>
              <a:spcAft>
                <a:spcPts val="600"/>
              </a:spcAft>
            </a:pPr>
            <a:r>
              <a:rPr lang="en-CA" sz="2400" b="1" dirty="0">
                <a:latin typeface="Calibri" panose="020F0502020204030204" pitchFamily="34" charset="0"/>
                <a:ea typeface="Times New Roman" panose="02020603050405020304" pitchFamily="18" charset="0"/>
              </a:rPr>
              <a:t>Activities conducted thus far encompass (continued):</a:t>
            </a:r>
          </a:p>
          <a:p>
            <a:pPr marL="914400" lvl="1" indent="-457200">
              <a:spcBef>
                <a:spcPts val="600"/>
              </a:spcBef>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Performing simulations to gain insight and optimize detector parameters (transition temperature, superconductor and absorber materials),</a:t>
            </a:r>
          </a:p>
          <a:p>
            <a:pPr marL="914400" lvl="1" indent="-457200">
              <a:spcBef>
                <a:spcPts val="600"/>
              </a:spcBef>
              <a:spcAft>
                <a:spcPts val="600"/>
              </a:spcAft>
              <a:buFont typeface="Wingdings" panose="05000000000000000000" pitchFamily="2" charset="2"/>
              <a:buChar char="Ø"/>
            </a:pPr>
            <a:r>
              <a:rPr lang="en-CA" sz="2400" dirty="0">
                <a:latin typeface="Calibri" panose="020F0502020204030204" pitchFamily="34" charset="0"/>
                <a:ea typeface="Times New Roman" panose="02020603050405020304" pitchFamily="18" charset="0"/>
              </a:rPr>
              <a:t>Performing simulations to explore other types of applications (SMR reactor monitoring).</a:t>
            </a:r>
          </a:p>
          <a:p>
            <a:pPr>
              <a:spcBef>
                <a:spcPts val="600"/>
              </a:spcBef>
              <a:spcAft>
                <a:spcPts val="600"/>
              </a:spcAft>
            </a:pPr>
            <a:r>
              <a:rPr lang="en-CA" sz="2400" b="1" dirty="0">
                <a:solidFill>
                  <a:schemeClr val="accent6"/>
                </a:solidFill>
                <a:latin typeface="Calibri" panose="020F0502020204030204" pitchFamily="34" charset="0"/>
                <a:ea typeface="Times New Roman" panose="02020603050405020304" pitchFamily="18" charset="0"/>
              </a:rPr>
              <a:t>Opportunities for collaborations:</a:t>
            </a:r>
          </a:p>
          <a:p>
            <a:pPr marL="800100" lvl="1" indent="-342900">
              <a:spcBef>
                <a:spcPts val="600"/>
              </a:spcBef>
              <a:spcAft>
                <a:spcPts val="600"/>
              </a:spcAft>
              <a:buFont typeface="Wingdings" panose="05000000000000000000" pitchFamily="2" charset="2"/>
              <a:buChar char="Ø"/>
            </a:pPr>
            <a:r>
              <a:rPr lang="en-CA" sz="2400" dirty="0">
                <a:solidFill>
                  <a:schemeClr val="accent6"/>
                </a:solidFill>
                <a:latin typeface="Calibri" panose="020F0502020204030204" pitchFamily="34" charset="0"/>
                <a:ea typeface="Times New Roman" panose="02020603050405020304" pitchFamily="18" charset="0"/>
              </a:rPr>
              <a:t>Microfabrication of TES sensors,</a:t>
            </a:r>
          </a:p>
          <a:p>
            <a:pPr marL="800100" lvl="1" indent="-342900">
              <a:spcBef>
                <a:spcPts val="600"/>
              </a:spcBef>
              <a:spcAft>
                <a:spcPts val="600"/>
              </a:spcAft>
              <a:buFont typeface="Wingdings" panose="05000000000000000000" pitchFamily="2" charset="2"/>
              <a:buChar char="Ø"/>
            </a:pPr>
            <a:r>
              <a:rPr lang="en-CA" sz="2400" dirty="0">
                <a:solidFill>
                  <a:schemeClr val="accent6"/>
                </a:solidFill>
                <a:latin typeface="Calibri" panose="020F0502020204030204" pitchFamily="34" charset="0"/>
                <a:ea typeface="Times New Roman" panose="02020603050405020304" pitchFamily="18" charset="0"/>
              </a:rPr>
              <a:t>Simulations, tests, other applications (imaging?), </a:t>
            </a:r>
          </a:p>
          <a:p>
            <a:pPr marL="800100" lvl="1" indent="-342900">
              <a:spcBef>
                <a:spcPts val="600"/>
              </a:spcBef>
              <a:spcAft>
                <a:spcPts val="600"/>
              </a:spcAft>
              <a:buFont typeface="Wingdings" panose="05000000000000000000" pitchFamily="2" charset="2"/>
              <a:buChar char="Ø"/>
            </a:pPr>
            <a:r>
              <a:rPr lang="en-CA" sz="2400" dirty="0">
                <a:solidFill>
                  <a:schemeClr val="accent6"/>
                </a:solidFill>
                <a:latin typeface="Calibri" panose="020F0502020204030204" pitchFamily="34" charset="0"/>
                <a:ea typeface="Times New Roman" panose="02020603050405020304" pitchFamily="18" charset="0"/>
              </a:rPr>
              <a:t>Optimization, </a:t>
            </a:r>
          </a:p>
          <a:p>
            <a:pPr marL="800100" lvl="1" indent="-342900">
              <a:spcBef>
                <a:spcPts val="600"/>
              </a:spcBef>
              <a:spcAft>
                <a:spcPts val="600"/>
              </a:spcAft>
              <a:buFont typeface="Wingdings" panose="05000000000000000000" pitchFamily="2" charset="2"/>
              <a:buChar char="Ø"/>
            </a:pPr>
            <a:r>
              <a:rPr lang="en-CA" sz="2400" dirty="0">
                <a:solidFill>
                  <a:schemeClr val="accent6"/>
                </a:solidFill>
                <a:latin typeface="Calibri" panose="020F0502020204030204" pitchFamily="34" charset="0"/>
                <a:ea typeface="Times New Roman" panose="02020603050405020304" pitchFamily="18" charset="0"/>
              </a:rPr>
              <a:t>Development of field-able prototype.</a:t>
            </a:r>
          </a:p>
        </p:txBody>
      </p:sp>
      <p:grpSp>
        <p:nvGrpSpPr>
          <p:cNvPr id="25" name="Group 24">
            <a:extLst>
              <a:ext uri="{FF2B5EF4-FFF2-40B4-BE49-F238E27FC236}">
                <a16:creationId xmlns:a16="http://schemas.microsoft.com/office/drawing/2014/main" id="{17E786B0-8882-4EE0-F5FF-6C7E366287DC}"/>
              </a:ext>
            </a:extLst>
          </p:cNvPr>
          <p:cNvGrpSpPr/>
          <p:nvPr/>
        </p:nvGrpSpPr>
        <p:grpSpPr>
          <a:xfrm>
            <a:off x="7964129" y="1105698"/>
            <a:ext cx="4017462" cy="5360297"/>
            <a:chOff x="7852041" y="1105698"/>
            <a:chExt cx="4017462" cy="5360297"/>
          </a:xfrm>
        </p:grpSpPr>
        <p:pic>
          <p:nvPicPr>
            <p:cNvPr id="23" name="Picture 22">
              <a:extLst>
                <a:ext uri="{FF2B5EF4-FFF2-40B4-BE49-F238E27FC236}">
                  <a16:creationId xmlns:a16="http://schemas.microsoft.com/office/drawing/2014/main" id="{BE5B2E28-39F1-7380-4DE1-8AD555BEC5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16" t="6192" r="6937"/>
            <a:stretch/>
          </p:blipFill>
          <p:spPr>
            <a:xfrm>
              <a:off x="7852041" y="1105698"/>
              <a:ext cx="4017462" cy="2394671"/>
            </a:xfrm>
            <a:prstGeom prst="rect">
              <a:avLst/>
            </a:prstGeom>
          </p:spPr>
        </p:pic>
        <p:pic>
          <p:nvPicPr>
            <p:cNvPr id="14" name="Picture 13">
              <a:extLst>
                <a:ext uri="{FF2B5EF4-FFF2-40B4-BE49-F238E27FC236}">
                  <a16:creationId xmlns:a16="http://schemas.microsoft.com/office/drawing/2014/main" id="{EE06C6C4-27C4-3C5D-F561-431715076D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767" t="5416" r="8717"/>
            <a:stretch/>
          </p:blipFill>
          <p:spPr>
            <a:xfrm>
              <a:off x="7897419" y="3611084"/>
              <a:ext cx="3906543" cy="2854911"/>
            </a:xfrm>
            <a:prstGeom prst="rect">
              <a:avLst/>
            </a:prstGeom>
          </p:spPr>
        </p:pic>
        <p:sp>
          <p:nvSpPr>
            <p:cNvPr id="16" name="TextBox 15">
              <a:extLst>
                <a:ext uri="{FF2B5EF4-FFF2-40B4-BE49-F238E27FC236}">
                  <a16:creationId xmlns:a16="http://schemas.microsoft.com/office/drawing/2014/main" id="{43222199-D933-E87F-D510-564C7FCB5397}"/>
                </a:ext>
              </a:extLst>
            </p:cNvPr>
            <p:cNvSpPr txBox="1"/>
            <p:nvPr/>
          </p:nvSpPr>
          <p:spPr>
            <a:xfrm>
              <a:off x="8223701" y="1560849"/>
              <a:ext cx="1515309" cy="646331"/>
            </a:xfrm>
            <a:prstGeom prst="rect">
              <a:avLst/>
            </a:prstGeom>
            <a:noFill/>
          </p:spPr>
          <p:txBody>
            <a:bodyPr wrap="square">
              <a:spAutoFit/>
            </a:bodyPr>
            <a:lstStyle/>
            <a:p>
              <a:r>
                <a:rPr lang="en-CA" dirty="0">
                  <a:latin typeface="Calibri" panose="020F0502020204030204" pitchFamily="34" charset="0"/>
                </a:rPr>
                <a:t>Tc=100 </a:t>
              </a:r>
              <a:r>
                <a:rPr lang="en-CA" dirty="0" err="1">
                  <a:latin typeface="Calibri" panose="020F0502020204030204" pitchFamily="34" charset="0"/>
                </a:rPr>
                <a:t>mK</a:t>
              </a:r>
              <a:endParaRPr lang="en-CA" dirty="0">
                <a:latin typeface="Calibri" panose="020F0502020204030204" pitchFamily="34" charset="0"/>
              </a:endParaRPr>
            </a:p>
            <a:p>
              <a:r>
                <a:rPr lang="en-CA" dirty="0" err="1">
                  <a:latin typeface="Calibri" panose="020F0502020204030204" pitchFamily="34" charset="0"/>
                </a:rPr>
                <a:t>Ic</a:t>
              </a:r>
              <a:r>
                <a:rPr lang="en-CA" dirty="0">
                  <a:latin typeface="Calibri" panose="020F0502020204030204" pitchFamily="34" charset="0"/>
                </a:rPr>
                <a:t>(0)=55 mA</a:t>
              </a:r>
              <a:endParaRPr lang="en-CA" dirty="0"/>
            </a:p>
          </p:txBody>
        </p:sp>
        <p:sp>
          <p:nvSpPr>
            <p:cNvPr id="24" name="TextBox 23">
              <a:extLst>
                <a:ext uri="{FF2B5EF4-FFF2-40B4-BE49-F238E27FC236}">
                  <a16:creationId xmlns:a16="http://schemas.microsoft.com/office/drawing/2014/main" id="{117076D4-CF8B-64A4-441B-FB005C56AE67}"/>
                </a:ext>
              </a:extLst>
            </p:cNvPr>
            <p:cNvSpPr txBox="1"/>
            <p:nvPr/>
          </p:nvSpPr>
          <p:spPr>
            <a:xfrm>
              <a:off x="10039719" y="4070736"/>
              <a:ext cx="1515309" cy="369332"/>
            </a:xfrm>
            <a:prstGeom prst="rect">
              <a:avLst/>
            </a:prstGeom>
            <a:noFill/>
          </p:spPr>
          <p:txBody>
            <a:bodyPr wrap="square">
              <a:spAutoFit/>
            </a:bodyPr>
            <a:lstStyle/>
            <a:p>
              <a:r>
                <a:rPr lang="en-CA" dirty="0">
                  <a:latin typeface="Calibri" panose="020F0502020204030204" pitchFamily="34" charset="0"/>
                </a:rPr>
                <a:t>Tc=100 </a:t>
              </a:r>
              <a:r>
                <a:rPr lang="en-CA" dirty="0" err="1">
                  <a:latin typeface="Calibri" panose="020F0502020204030204" pitchFamily="34" charset="0"/>
                </a:rPr>
                <a:t>mK</a:t>
              </a:r>
              <a:endParaRPr lang="en-CA" dirty="0"/>
            </a:p>
          </p:txBody>
        </p:sp>
      </p:grpSp>
    </p:spTree>
    <p:extLst>
      <p:ext uri="{BB962C8B-B14F-4D97-AF65-F5344CB8AC3E}">
        <p14:creationId xmlns:p14="http://schemas.microsoft.com/office/powerpoint/2010/main" val="296674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39" y="351924"/>
            <a:ext cx="11014589" cy="928236"/>
          </a:xfrm>
        </p:spPr>
        <p:txBody>
          <a:bodyPr>
            <a:noAutofit/>
          </a:bodyPr>
          <a:lstStyle/>
          <a:p>
            <a:r>
              <a:rPr lang="en-CA" dirty="0"/>
              <a:t>Challenges in utilization of TES-based detectors in real-world applications: </a:t>
            </a:r>
          </a:p>
        </p:txBody>
      </p:sp>
      <p:sp>
        <p:nvSpPr>
          <p:cNvPr id="3" name="Rectangle 2"/>
          <p:cNvSpPr/>
          <p:nvPr/>
        </p:nvSpPr>
        <p:spPr>
          <a:xfrm>
            <a:off x="359253" y="1171926"/>
            <a:ext cx="530915" cy="584775"/>
          </a:xfrm>
          <a:prstGeom prst="rect">
            <a:avLst/>
          </a:prstGeom>
        </p:spPr>
        <p:txBody>
          <a:bodyPr wrap="none">
            <a:spAutoFit/>
          </a:bodyPr>
          <a:lstStyle/>
          <a:p>
            <a:pPr marL="342900" indent="-342900">
              <a:spcBef>
                <a:spcPts val="600"/>
              </a:spcBef>
              <a:spcAft>
                <a:spcPts val="1200"/>
              </a:spcAft>
              <a:buFont typeface="Arial" panose="020B0604020202020204" pitchFamily="34" charset="0"/>
              <a:buChar char="•"/>
            </a:pPr>
            <a:endParaRPr lang="en-CA" sz="3200" dirty="0">
              <a:solidFill>
                <a:srgbClr val="434343"/>
              </a:solidFill>
              <a:ea typeface="Times New Roman" panose="02020603050405020304" pitchFamily="18" charset="0"/>
            </a:endParaRPr>
          </a:p>
        </p:txBody>
      </p:sp>
      <p:sp>
        <p:nvSpPr>
          <p:cNvPr id="8" name="TextBox 7">
            <a:extLst>
              <a:ext uri="{FF2B5EF4-FFF2-40B4-BE49-F238E27FC236}">
                <a16:creationId xmlns:a16="http://schemas.microsoft.com/office/drawing/2014/main" id="{6F198FCA-80FB-038D-778E-B4C10D88DBCE}"/>
              </a:ext>
            </a:extLst>
          </p:cNvPr>
          <p:cNvSpPr txBox="1"/>
          <p:nvPr/>
        </p:nvSpPr>
        <p:spPr>
          <a:xfrm>
            <a:off x="388039" y="1352176"/>
            <a:ext cx="6879966" cy="4647426"/>
          </a:xfrm>
          <a:prstGeom prst="rect">
            <a:avLst/>
          </a:prstGeom>
          <a:noFill/>
        </p:spPr>
        <p:txBody>
          <a:bodyPr wrap="square">
            <a:spAutoFit/>
          </a:bodyPr>
          <a:lstStyle/>
          <a:p>
            <a:pPr marL="457200" marR="0" lvl="0" indent="-457200">
              <a:spcBef>
                <a:spcPts val="600"/>
              </a:spcBef>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More R&amp;D to make TES-sensors, that</a:t>
            </a:r>
          </a:p>
          <a:p>
            <a:pPr marL="914400" lvl="1" indent="-457200">
              <a:spcBef>
                <a:spcPts val="600"/>
              </a:spcBef>
              <a:spcAft>
                <a:spcPts val="600"/>
              </a:spcAft>
              <a:buFont typeface="Wingdings" panose="05000000000000000000" pitchFamily="2" charset="2"/>
              <a:buChar char="ü"/>
            </a:pPr>
            <a:r>
              <a:rPr lang="en-CA" sz="2400" dirty="0">
                <a:solidFill>
                  <a:srgbClr val="FF0000"/>
                </a:solidFill>
                <a:latin typeface="Calibri" panose="020F0502020204030204" pitchFamily="34" charset="0"/>
                <a:ea typeface="Times New Roman" panose="02020603050405020304" pitchFamily="18" charset="0"/>
              </a:rPr>
              <a:t>Outperform</a:t>
            </a:r>
            <a:r>
              <a:rPr lang="en-CA" sz="2400" dirty="0">
                <a:latin typeface="Calibri" panose="020F0502020204030204" pitchFamily="34" charset="0"/>
                <a:ea typeface="Times New Roman" panose="02020603050405020304" pitchFamily="18" charset="0"/>
              </a:rPr>
              <a:t> the existing technologies, </a:t>
            </a:r>
          </a:p>
          <a:p>
            <a:pPr marL="914400" lvl="1" indent="-457200">
              <a:spcBef>
                <a:spcPts val="600"/>
              </a:spcBef>
              <a:spcAft>
                <a:spcPts val="600"/>
              </a:spcAft>
              <a:buFont typeface="Wingdings" panose="05000000000000000000" pitchFamily="2" charset="2"/>
              <a:buChar char="ü"/>
            </a:pPr>
            <a:r>
              <a:rPr lang="en-CA" sz="2400" dirty="0">
                <a:solidFill>
                  <a:srgbClr val="FF0000"/>
                </a:solidFill>
                <a:latin typeface="Calibri" panose="020F0502020204030204" pitchFamily="34" charset="0"/>
                <a:ea typeface="Times New Roman" panose="02020603050405020304" pitchFamily="18" charset="0"/>
              </a:rPr>
              <a:t>Field-deployable</a:t>
            </a:r>
            <a:r>
              <a:rPr lang="en-CA" sz="2400" dirty="0">
                <a:latin typeface="Calibri" panose="020F0502020204030204" pitchFamily="34" charset="0"/>
                <a:ea typeface="Times New Roman" panose="02020603050405020304" pitchFamily="18" charset="0"/>
              </a:rPr>
              <a:t> (i.e., border, defence).</a:t>
            </a:r>
          </a:p>
          <a:p>
            <a:pPr marL="342900" indent="-342900">
              <a:spcBef>
                <a:spcPts val="600"/>
              </a:spcBef>
              <a:spcAft>
                <a:spcPts val="600"/>
              </a:spcAft>
              <a:buFont typeface="Arial" panose="020B0604020202020204" pitchFamily="34" charset="0"/>
              <a:buChar char="•"/>
            </a:pPr>
            <a:r>
              <a:rPr lang="en-CA" sz="2400" dirty="0">
                <a:latin typeface="Calibri" panose="020F0502020204030204" pitchFamily="34" charset="0"/>
                <a:ea typeface="Times New Roman" panose="02020603050405020304" pitchFamily="18" charset="0"/>
              </a:rPr>
              <a:t>Challenges include</a:t>
            </a:r>
          </a:p>
          <a:p>
            <a:pPr marL="914400" lvl="1" indent="-457200">
              <a:spcBef>
                <a:spcPts val="600"/>
              </a:spcBef>
              <a:spcAft>
                <a:spcPts val="600"/>
              </a:spcAft>
              <a:buFont typeface="Wingdings" panose="05000000000000000000" pitchFamily="2" charset="2"/>
              <a:buChar char="ü"/>
            </a:pPr>
            <a:r>
              <a:rPr lang="en-CA" sz="2400" dirty="0">
                <a:solidFill>
                  <a:srgbClr val="FF0000"/>
                </a:solidFill>
                <a:latin typeface="Calibri" panose="020F0502020204030204" pitchFamily="34" charset="0"/>
                <a:ea typeface="Times New Roman" panose="02020603050405020304" pitchFamily="18" charset="0"/>
              </a:rPr>
              <a:t>Very low temperatures are required,</a:t>
            </a:r>
          </a:p>
          <a:p>
            <a:pPr marL="914400" lvl="1" indent="-457200">
              <a:spcBef>
                <a:spcPts val="600"/>
              </a:spcBef>
              <a:spcAft>
                <a:spcPts val="600"/>
              </a:spcAft>
              <a:buFont typeface="Wingdings" panose="05000000000000000000" pitchFamily="2" charset="2"/>
              <a:buChar char="ü"/>
            </a:pPr>
            <a:r>
              <a:rPr lang="en-CA" sz="2400" dirty="0">
                <a:solidFill>
                  <a:srgbClr val="FF0000"/>
                </a:solidFill>
                <a:latin typeface="Calibri" panose="020F0502020204030204" pitchFamily="34" charset="0"/>
                <a:ea typeface="Times New Roman" panose="02020603050405020304" pitchFamily="18" charset="0"/>
              </a:rPr>
              <a:t>Continuous operation must be maintained,</a:t>
            </a:r>
          </a:p>
          <a:p>
            <a:pPr marL="914400" lvl="1" indent="-457200">
              <a:spcBef>
                <a:spcPts val="600"/>
              </a:spcBef>
              <a:spcAft>
                <a:spcPts val="600"/>
              </a:spcAft>
              <a:buFont typeface="Wingdings" panose="05000000000000000000" pitchFamily="2" charset="2"/>
              <a:buChar char="ü"/>
            </a:pPr>
            <a:r>
              <a:rPr lang="en-CA" sz="2400" dirty="0">
                <a:solidFill>
                  <a:srgbClr val="FF0000"/>
                </a:solidFill>
                <a:latin typeface="Calibri" panose="020F0502020204030204" pitchFamily="34" charset="0"/>
                <a:ea typeface="Times New Roman" panose="02020603050405020304" pitchFamily="18" charset="0"/>
              </a:rPr>
              <a:t>Size, weight, and power, </a:t>
            </a:r>
          </a:p>
          <a:p>
            <a:pPr marL="914400" lvl="1" indent="-457200">
              <a:spcBef>
                <a:spcPts val="600"/>
              </a:spcBef>
              <a:spcAft>
                <a:spcPts val="600"/>
              </a:spcAft>
              <a:buFont typeface="Wingdings" panose="05000000000000000000" pitchFamily="2" charset="2"/>
              <a:buChar char="ü"/>
            </a:pPr>
            <a:r>
              <a:rPr lang="en-CA" sz="2400" dirty="0">
                <a:solidFill>
                  <a:srgbClr val="FF0000"/>
                </a:solidFill>
                <a:latin typeface="Calibri" panose="020F0502020204030204" pitchFamily="34" charset="0"/>
                <a:ea typeface="Times New Roman" panose="02020603050405020304" pitchFamily="18" charset="0"/>
              </a:rPr>
              <a:t>Fairly complicated setup and operations,</a:t>
            </a:r>
          </a:p>
          <a:p>
            <a:pPr marL="914400" lvl="1" indent="-457200">
              <a:spcBef>
                <a:spcPts val="600"/>
              </a:spcBef>
              <a:spcAft>
                <a:spcPts val="600"/>
              </a:spcAft>
              <a:buFont typeface="Wingdings" panose="05000000000000000000" pitchFamily="2" charset="2"/>
              <a:buChar char="ü"/>
            </a:pPr>
            <a:r>
              <a:rPr lang="en-CA" sz="2400" dirty="0">
                <a:solidFill>
                  <a:srgbClr val="FF0000"/>
                </a:solidFill>
                <a:latin typeface="Calibri" panose="020F0502020204030204" pitchFamily="34" charset="0"/>
                <a:ea typeface="Times New Roman" panose="02020603050405020304" pitchFamily="18" charset="0"/>
              </a:rPr>
              <a:t>Cost!</a:t>
            </a:r>
          </a:p>
        </p:txBody>
      </p:sp>
      <p:pic>
        <p:nvPicPr>
          <p:cNvPr id="9" name="Picture 8">
            <a:extLst>
              <a:ext uri="{FF2B5EF4-FFF2-40B4-BE49-F238E27FC236}">
                <a16:creationId xmlns:a16="http://schemas.microsoft.com/office/drawing/2014/main" id="{FA3EA31E-1EC7-D3DB-B758-D864EB81502A}"/>
              </a:ext>
            </a:extLst>
          </p:cNvPr>
          <p:cNvPicPr>
            <a:picLocks noChangeAspect="1"/>
          </p:cNvPicPr>
          <p:nvPr/>
        </p:nvPicPr>
        <p:blipFill>
          <a:blip r:embed="rId3"/>
          <a:stretch>
            <a:fillRect/>
          </a:stretch>
        </p:blipFill>
        <p:spPr>
          <a:xfrm>
            <a:off x="10459802" y="866841"/>
            <a:ext cx="1666528" cy="5277339"/>
          </a:xfrm>
          <a:prstGeom prst="rect">
            <a:avLst/>
          </a:prstGeom>
        </p:spPr>
      </p:pic>
      <p:pic>
        <p:nvPicPr>
          <p:cNvPr id="17" name="Picture 16">
            <a:extLst>
              <a:ext uri="{FF2B5EF4-FFF2-40B4-BE49-F238E27FC236}">
                <a16:creationId xmlns:a16="http://schemas.microsoft.com/office/drawing/2014/main" id="{BE18CD4C-3EDA-713A-4A6A-F08E26A39E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0730" y="858399"/>
            <a:ext cx="2835966" cy="3676974"/>
          </a:xfrm>
          <a:prstGeom prst="rect">
            <a:avLst/>
          </a:prstGeom>
        </p:spPr>
      </p:pic>
      <p:pic>
        <p:nvPicPr>
          <p:cNvPr id="18" name="Picture 17">
            <a:extLst>
              <a:ext uri="{FF2B5EF4-FFF2-40B4-BE49-F238E27FC236}">
                <a16:creationId xmlns:a16="http://schemas.microsoft.com/office/drawing/2014/main" id="{E5221DCB-682C-3C0B-5E3B-4017F07F15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8005" y="4688565"/>
            <a:ext cx="3250447" cy="1634517"/>
          </a:xfrm>
          <a:prstGeom prst="rect">
            <a:avLst/>
          </a:prstGeom>
        </p:spPr>
      </p:pic>
      <p:sp>
        <p:nvSpPr>
          <p:cNvPr id="19" name="Rectangle 18">
            <a:extLst>
              <a:ext uri="{FF2B5EF4-FFF2-40B4-BE49-F238E27FC236}">
                <a16:creationId xmlns:a16="http://schemas.microsoft.com/office/drawing/2014/main" id="{2C2DB557-7E90-5022-3246-EDD5680EDA04}"/>
              </a:ext>
            </a:extLst>
          </p:cNvPr>
          <p:cNvSpPr/>
          <p:nvPr/>
        </p:nvSpPr>
        <p:spPr>
          <a:xfrm>
            <a:off x="7268004" y="816042"/>
            <a:ext cx="4858325" cy="5909310"/>
          </a:xfrm>
          <a:prstGeom prst="rect">
            <a:avLst/>
          </a:prstGeom>
          <a:solidFill>
            <a:srgbClr val="F7CAAC">
              <a:alpha val="11000"/>
            </a:srgbClr>
          </a:solidFill>
        </p:spPr>
        <p:txBody>
          <a:bodyPr wrap="square">
            <a:spAutoFit/>
          </a:bodyPr>
          <a:lstStyle/>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endParaRPr lang="en-CA" sz="1400" dirty="0">
              <a:solidFill>
                <a:srgbClr val="000000"/>
              </a:solidFill>
            </a:endParaRPr>
          </a:p>
          <a:p>
            <a:pPr algn="ctr"/>
            <a:r>
              <a:rPr lang="en-CA" sz="1400" dirty="0">
                <a:solidFill>
                  <a:srgbClr val="000000"/>
                </a:solidFill>
              </a:rPr>
              <a:t>TES-based spectrometer</a:t>
            </a:r>
            <a:endParaRPr lang="en-CA" sz="1400" dirty="0"/>
          </a:p>
        </p:txBody>
      </p:sp>
    </p:spTree>
    <p:extLst>
      <p:ext uri="{BB962C8B-B14F-4D97-AF65-F5344CB8AC3E}">
        <p14:creationId xmlns:p14="http://schemas.microsoft.com/office/powerpoint/2010/main" val="122118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179387"/>
            <a:ext cx="12192000" cy="4150788"/>
          </a:xfrm>
          <a:prstGeom prst="rect">
            <a:avLst/>
          </a:prstGeom>
        </p:spPr>
      </p:pic>
      <p:sp>
        <p:nvSpPr>
          <p:cNvPr id="3" name="Title 2"/>
          <p:cNvSpPr>
            <a:spLocks noGrp="1"/>
          </p:cNvSpPr>
          <p:nvPr>
            <p:ph type="title"/>
          </p:nvPr>
        </p:nvSpPr>
        <p:spPr>
          <a:xfrm>
            <a:off x="121187" y="3759200"/>
            <a:ext cx="8601072" cy="1190625"/>
          </a:xfrm>
        </p:spPr>
        <p:txBody>
          <a:bodyPr/>
          <a:lstStyle/>
          <a:p>
            <a:r>
              <a:rPr lang="en-CA" dirty="0"/>
              <a:t>Thank you! </a:t>
            </a:r>
            <a:r>
              <a:rPr lang="en-CA" dirty="0">
                <a:sym typeface="Wingdings" panose="05000000000000000000" pitchFamily="2" charset="2"/>
              </a:rPr>
              <a:t> </a:t>
            </a:r>
            <a:r>
              <a:rPr lang="en-CA" dirty="0" err="1">
                <a:sym typeface="Wingdings" panose="05000000000000000000" pitchFamily="2" charset="2"/>
              </a:rPr>
              <a:t>Merci</a:t>
            </a:r>
            <a:r>
              <a:rPr lang="en-CA" dirty="0">
                <a:sym typeface="Wingdings" panose="05000000000000000000" pitchFamily="2" charset="2"/>
              </a:rPr>
              <a:t>! </a:t>
            </a:r>
            <a:endParaRPr lang="en-CA" dirty="0"/>
          </a:p>
        </p:txBody>
      </p:sp>
      <p:sp>
        <p:nvSpPr>
          <p:cNvPr id="4" name="Text Placeholder 3"/>
          <p:cNvSpPr>
            <a:spLocks noGrp="1"/>
          </p:cNvSpPr>
          <p:nvPr>
            <p:ph type="body" sz="quarter" idx="11"/>
          </p:nvPr>
        </p:nvSpPr>
        <p:spPr>
          <a:xfrm>
            <a:off x="121187" y="4949825"/>
            <a:ext cx="8601072" cy="936625"/>
          </a:xfrm>
        </p:spPr>
        <p:txBody>
          <a:bodyPr/>
          <a:lstStyle/>
          <a:p>
            <a:r>
              <a:rPr lang="en-CA" sz="4000" dirty="0"/>
              <a:t>Questions?</a:t>
            </a:r>
          </a:p>
        </p:txBody>
      </p:sp>
      <p:sp>
        <p:nvSpPr>
          <p:cNvPr id="5" name="Text Placeholder 4"/>
          <p:cNvSpPr>
            <a:spLocks noGrp="1"/>
          </p:cNvSpPr>
          <p:nvPr>
            <p:ph type="body" sz="quarter" idx="13"/>
          </p:nvPr>
        </p:nvSpPr>
        <p:spPr>
          <a:xfrm>
            <a:off x="7482418" y="4345352"/>
            <a:ext cx="4339167" cy="1073150"/>
          </a:xfrm>
        </p:spPr>
        <p:txBody>
          <a:bodyPr/>
          <a:lstStyle/>
          <a:p>
            <a:r>
              <a:rPr lang="en-CA" dirty="0"/>
              <a:t>zahra.yamani@cnl.ca</a:t>
            </a:r>
          </a:p>
        </p:txBody>
      </p:sp>
      <p:sp>
        <p:nvSpPr>
          <p:cNvPr id="2" name="Rectangle 1"/>
          <p:cNvSpPr/>
          <p:nvPr/>
        </p:nvSpPr>
        <p:spPr>
          <a:xfrm>
            <a:off x="5721350" y="4861424"/>
            <a:ext cx="6100236" cy="1246495"/>
          </a:xfrm>
          <a:prstGeom prst="rect">
            <a:avLst/>
          </a:prstGeom>
        </p:spPr>
        <p:txBody>
          <a:bodyPr wrap="square">
            <a:spAutoFit/>
          </a:bodyPr>
          <a:lstStyle/>
          <a:p>
            <a:pPr marR="0" lvl="0" algn="r">
              <a:spcBef>
                <a:spcPts val="600"/>
              </a:spcBef>
              <a:spcAft>
                <a:spcPts val="300"/>
              </a:spcAft>
            </a:pPr>
            <a:r>
              <a:rPr lang="en-CA" b="1" dirty="0">
                <a:latin typeface="Calibri" panose="020F0502020204030204" pitchFamily="34" charset="0"/>
                <a:ea typeface="Times New Roman" panose="02020603050405020304" pitchFamily="18" charset="0"/>
              </a:rPr>
              <a:t>Acknowledgements:</a:t>
            </a:r>
            <a:r>
              <a:rPr lang="en-CA" dirty="0">
                <a:latin typeface="Calibri" panose="020F0502020204030204" pitchFamily="34" charset="0"/>
                <a:ea typeface="Times New Roman" panose="02020603050405020304" pitchFamily="18" charset="0"/>
              </a:rPr>
              <a:t> </a:t>
            </a:r>
          </a:p>
          <a:p>
            <a:pPr marR="0" lvl="0" algn="r">
              <a:spcBef>
                <a:spcPts val="600"/>
              </a:spcBef>
              <a:spcAft>
                <a:spcPts val="300"/>
              </a:spcAft>
            </a:pPr>
            <a:r>
              <a:rPr lang="en-CA" sz="2400" b="1" dirty="0">
                <a:latin typeface="Calibri" panose="020F0502020204030204" pitchFamily="34" charset="0"/>
                <a:ea typeface="Times New Roman" panose="02020603050405020304" pitchFamily="18" charset="0"/>
              </a:rPr>
              <a:t>M. Stringer</a:t>
            </a:r>
            <a:r>
              <a:rPr lang="en-CA" b="1" dirty="0">
                <a:latin typeface="Calibri" panose="020F0502020204030204" pitchFamily="34" charset="0"/>
                <a:ea typeface="Times New Roman" panose="02020603050405020304" pitchFamily="18" charset="0"/>
              </a:rPr>
              <a:t>, R. Sammon, D. Dean, </a:t>
            </a:r>
            <a:r>
              <a:rPr lang="fr-FR" b="1" dirty="0">
                <a:latin typeface="Calibri" panose="020F0502020204030204" pitchFamily="34" charset="0"/>
                <a:ea typeface="Times New Roman" panose="02020603050405020304" pitchFamily="18" charset="0"/>
              </a:rPr>
              <a:t>E. Erlandson, V. Anghel</a:t>
            </a:r>
          </a:p>
          <a:p>
            <a:pPr algn="r">
              <a:spcBef>
                <a:spcPts val="600"/>
              </a:spcBef>
              <a:spcAft>
                <a:spcPts val="300"/>
              </a:spcAft>
            </a:pPr>
            <a:r>
              <a:rPr lang="fr-FR" b="1" dirty="0">
                <a:latin typeface="Calibri" panose="020F0502020204030204" pitchFamily="34" charset="0"/>
                <a:ea typeface="Times New Roman" panose="02020603050405020304" pitchFamily="18" charset="0"/>
              </a:rPr>
              <a:t>CNL, AECL, FNST, DRDC-CSS</a:t>
            </a:r>
            <a:endParaRPr lang="en-CA" b="1" dirty="0">
              <a:latin typeface="Calibri" panose="020F0502020204030204" pitchFamily="34" charset="0"/>
              <a:ea typeface="Times New Roman" panose="02020603050405020304" pitchFamily="18"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298" y="6043613"/>
            <a:ext cx="2784777" cy="649953"/>
          </a:xfrm>
          <a:prstGeom prst="rect">
            <a:avLst/>
          </a:prstGeom>
        </p:spPr>
      </p:pic>
      <p:sp>
        <p:nvSpPr>
          <p:cNvPr id="9" name="Text Placeholder 9">
            <a:extLst>
              <a:ext uri="{FF2B5EF4-FFF2-40B4-BE49-F238E27FC236}">
                <a16:creationId xmlns:a16="http://schemas.microsoft.com/office/drawing/2014/main" id="{FAB7157B-E61A-574B-BAC1-0A91D9859EA9}"/>
              </a:ext>
            </a:extLst>
          </p:cNvPr>
          <p:cNvSpPr txBox="1">
            <a:spLocks/>
          </p:cNvSpPr>
          <p:nvPr/>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800" dirty="0"/>
              <a:t>OFFICIAL USE ONLY / À USAGE EXCLUSIF</a:t>
            </a:r>
          </a:p>
        </p:txBody>
      </p:sp>
    </p:spTree>
    <p:extLst>
      <p:ext uri="{BB962C8B-B14F-4D97-AF65-F5344CB8AC3E}">
        <p14:creationId xmlns:p14="http://schemas.microsoft.com/office/powerpoint/2010/main" val="295433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A1F87D9-F23A-F748-B2EE-98117F47F2A9}"/>
              </a:ext>
            </a:extLst>
          </p:cNvPr>
          <p:cNvSpPr>
            <a:spLocks noGrp="1"/>
          </p:cNvSpPr>
          <p:nvPr>
            <p:ph type="body" sz="quarter" idx="10"/>
          </p:nvPr>
        </p:nvSpPr>
        <p:spPr>
          <a:xfrm>
            <a:off x="434159" y="1054490"/>
            <a:ext cx="5303379" cy="3445590"/>
          </a:xfrm>
        </p:spPr>
        <p:txBody>
          <a:bodyPr>
            <a:noAutofit/>
          </a:bodyPr>
          <a:lstStyle/>
          <a:p>
            <a:r>
              <a:rPr lang="en-CA" dirty="0"/>
              <a:t>Chalk River Laboratories, Ontario</a:t>
            </a:r>
          </a:p>
          <a:p>
            <a:r>
              <a:rPr lang="en-CA" dirty="0"/>
              <a:t>Whiteshell Laboratories, Manitoba</a:t>
            </a:r>
          </a:p>
          <a:p>
            <a:r>
              <a:rPr lang="en-CA" dirty="0"/>
              <a:t>Historic Waste Program, Port Hope, Ontario</a:t>
            </a:r>
          </a:p>
          <a:p>
            <a:r>
              <a:rPr lang="en-CA" dirty="0"/>
              <a:t>National Innovation Centre for Cybersecurity, New Brunswick</a:t>
            </a:r>
          </a:p>
          <a:p>
            <a:r>
              <a:rPr lang="en-CA" dirty="0"/>
              <a:t>Prototype reactors and legacy facilities</a:t>
            </a:r>
          </a:p>
          <a:p>
            <a:endParaRPr lang="en-CA" dirty="0"/>
          </a:p>
        </p:txBody>
      </p:sp>
      <p:sp>
        <p:nvSpPr>
          <p:cNvPr id="9" name="Title 1">
            <a:extLst>
              <a:ext uri="{FF2B5EF4-FFF2-40B4-BE49-F238E27FC236}">
                <a16:creationId xmlns:a16="http://schemas.microsoft.com/office/drawing/2014/main" id="{E8236F3A-73DA-CC4B-8325-0E259740F762}"/>
              </a:ext>
            </a:extLst>
          </p:cNvPr>
          <p:cNvSpPr txBox="1">
            <a:spLocks/>
          </p:cNvSpPr>
          <p:nvPr/>
        </p:nvSpPr>
        <p:spPr>
          <a:xfrm>
            <a:off x="434160" y="360352"/>
            <a:ext cx="8950246" cy="643059"/>
          </a:xfrm>
          <a:prstGeom prst="rect">
            <a:avLst/>
          </a:prstGeom>
        </p:spPr>
        <p:txBody>
          <a:bodyPr/>
          <a:lstStyle>
            <a:lvl1pPr algn="l" defTabSz="914400" rtl="0" eaLnBrk="1" latinLnBrk="0" hangingPunct="1">
              <a:lnSpc>
                <a:spcPct val="90000"/>
              </a:lnSpc>
              <a:spcBef>
                <a:spcPct val="0"/>
              </a:spcBef>
              <a:buNone/>
              <a:defRPr sz="2800" kern="1200">
                <a:solidFill>
                  <a:srgbClr val="2F84E4"/>
                </a:solidFill>
                <a:latin typeface="Calibri" panose="020B0604030500040204" pitchFamily="34" charset="0"/>
                <a:ea typeface="+mj-ea"/>
                <a:cs typeface="+mj-cs"/>
              </a:defRPr>
            </a:lvl1pPr>
          </a:lstStyle>
          <a:p>
            <a:r>
              <a:rPr lang="en-US" dirty="0">
                <a:latin typeface="F37 Ginger Pro Bold" panose="00000800000000000000" pitchFamily="50" charset="0"/>
              </a:rPr>
              <a:t>CNL Laboratories</a:t>
            </a:r>
            <a:r>
              <a:rPr lang="en-US" dirty="0">
                <a:latin typeface="F37 Ginger Pro" pitchFamily="2" charset="0"/>
              </a:rPr>
              <a:t> and Project Sites across Canada</a:t>
            </a:r>
            <a:endParaRPr lang="en-US" b="1" dirty="0">
              <a:latin typeface="F37 Ginger Pro Bold" pitchFamily="2" charset="0"/>
            </a:endParaRPr>
          </a:p>
        </p:txBody>
      </p:sp>
      <p:sp>
        <p:nvSpPr>
          <p:cNvPr id="12" name="Text Placeholder 9">
            <a:extLst>
              <a:ext uri="{FF2B5EF4-FFF2-40B4-BE49-F238E27FC236}">
                <a16:creationId xmlns:a16="http://schemas.microsoft.com/office/drawing/2014/main" id="{EA510060-DACC-B44F-9D1E-DF5935BC90E9}"/>
              </a:ext>
            </a:extLst>
          </p:cNvPr>
          <p:cNvSpPr txBox="1">
            <a:spLocks/>
          </p:cNvSpPr>
          <p:nvPr/>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solidFill>
                <a:latin typeface="+mn-lt"/>
              </a:rPr>
              <a:t>DOCUMENT SECURITY IDENTIFIER</a:t>
            </a:r>
          </a:p>
        </p:txBody>
      </p:sp>
      <p:pic>
        <p:nvPicPr>
          <p:cNvPr id="10" name="Picture 9">
            <a:extLst>
              <a:ext uri="{FF2B5EF4-FFF2-40B4-BE49-F238E27FC236}">
                <a16:creationId xmlns:a16="http://schemas.microsoft.com/office/drawing/2014/main" id="{6AAFB149-0C88-AC4A-8D59-60C987F354B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14674" y="733781"/>
            <a:ext cx="6156101" cy="5069729"/>
          </a:xfrm>
          <a:prstGeom prst="rect">
            <a:avLst/>
          </a:prstGeom>
        </p:spPr>
      </p:pic>
      <p:sp>
        <p:nvSpPr>
          <p:cNvPr id="3" name="TextBox 2">
            <a:extLst>
              <a:ext uri="{FF2B5EF4-FFF2-40B4-BE49-F238E27FC236}">
                <a16:creationId xmlns:a16="http://schemas.microsoft.com/office/drawing/2014/main" id="{A7619D5D-6C34-0775-72FE-C2C63CC138B4}"/>
              </a:ext>
            </a:extLst>
          </p:cNvPr>
          <p:cNvSpPr txBox="1"/>
          <p:nvPr/>
        </p:nvSpPr>
        <p:spPr>
          <a:xfrm>
            <a:off x="7819622" y="6141508"/>
            <a:ext cx="2247570" cy="369332"/>
          </a:xfrm>
          <a:prstGeom prst="rect">
            <a:avLst/>
          </a:prstGeom>
          <a:noFill/>
        </p:spPr>
        <p:txBody>
          <a:bodyPr wrap="square">
            <a:spAutoFit/>
          </a:bodyPr>
          <a:lstStyle/>
          <a:p>
            <a:r>
              <a:rPr lang="en-CA" dirty="0">
                <a:hlinkClick r:id="rId3"/>
              </a:rPr>
              <a:t>https://www.cnl.ca/</a:t>
            </a:r>
            <a:r>
              <a:rPr lang="en-CA" dirty="0"/>
              <a:t> </a:t>
            </a:r>
          </a:p>
        </p:txBody>
      </p:sp>
      <p:sp>
        <p:nvSpPr>
          <p:cNvPr id="6" name="TextBox 5">
            <a:extLst>
              <a:ext uri="{FF2B5EF4-FFF2-40B4-BE49-F238E27FC236}">
                <a16:creationId xmlns:a16="http://schemas.microsoft.com/office/drawing/2014/main" id="{DF7E9F53-D682-1C12-6F9C-70B16F27526E}"/>
              </a:ext>
            </a:extLst>
          </p:cNvPr>
          <p:cNvSpPr txBox="1"/>
          <p:nvPr/>
        </p:nvSpPr>
        <p:spPr>
          <a:xfrm>
            <a:off x="434159" y="4110183"/>
            <a:ext cx="5921564" cy="2031325"/>
          </a:xfrm>
          <a:prstGeom prst="rect">
            <a:avLst/>
          </a:prstGeom>
          <a:noFill/>
        </p:spPr>
        <p:txBody>
          <a:bodyPr wrap="square">
            <a:spAutoFit/>
          </a:bodyPr>
          <a:lstStyle/>
          <a:p>
            <a:r>
              <a:rPr lang="en-CA" dirty="0"/>
              <a:t>Chalk River Laboratories is the single largest science and technology laboratory in Canada:</a:t>
            </a:r>
          </a:p>
          <a:p>
            <a:pPr marL="742950" lvl="1" indent="-285750">
              <a:buFont typeface="Arial" panose="020B0604020202020204" pitchFamily="34" charset="0"/>
              <a:buChar char="•"/>
            </a:pPr>
            <a:r>
              <a:rPr lang="en-CA" dirty="0"/>
              <a:t>~ 9,000 acre site (~200 acre lab complex) with 17 nuclear facilities, 70 major buildings.  </a:t>
            </a:r>
          </a:p>
          <a:p>
            <a:pPr marL="742950" lvl="1" indent="-285750">
              <a:buFont typeface="Arial" panose="020B0604020202020204" pitchFamily="34" charset="0"/>
              <a:buChar char="•"/>
            </a:pPr>
            <a:r>
              <a:rPr lang="en-CA" dirty="0"/>
              <a:t>~3,100 employees including 1,600 scientific, engineering, and technical staff (expertise in physics, metallurgy, chemistry, biology and engineering, etc.).</a:t>
            </a:r>
          </a:p>
        </p:txBody>
      </p:sp>
      <p:pic>
        <p:nvPicPr>
          <p:cNvPr id="8" name="Picture 7">
            <a:extLst>
              <a:ext uri="{FF2B5EF4-FFF2-40B4-BE49-F238E27FC236}">
                <a16:creationId xmlns:a16="http://schemas.microsoft.com/office/drawing/2014/main" id="{CCDF9568-2043-E378-7FE4-E5C417D962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74617" y="1197736"/>
            <a:ext cx="3030975" cy="702766"/>
          </a:xfrm>
          <a:prstGeom prst="rect">
            <a:avLst/>
          </a:prstGeom>
        </p:spPr>
      </p:pic>
    </p:spTree>
    <p:extLst>
      <p:ext uri="{BB962C8B-B14F-4D97-AF65-F5344CB8AC3E}">
        <p14:creationId xmlns:p14="http://schemas.microsoft.com/office/powerpoint/2010/main" val="262625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A1F87D9-F23A-F748-B2EE-98117F47F2A9}"/>
              </a:ext>
            </a:extLst>
          </p:cNvPr>
          <p:cNvSpPr>
            <a:spLocks noGrp="1"/>
          </p:cNvSpPr>
          <p:nvPr>
            <p:ph type="body" sz="quarter" idx="10"/>
          </p:nvPr>
        </p:nvSpPr>
        <p:spPr>
          <a:xfrm>
            <a:off x="131898" y="1027646"/>
            <a:ext cx="4009052" cy="3445590"/>
          </a:xfrm>
        </p:spPr>
        <p:txBody>
          <a:bodyPr>
            <a:noAutofit/>
          </a:bodyPr>
          <a:lstStyle/>
          <a:p>
            <a:r>
              <a:rPr lang="en-CA" dirty="0"/>
              <a:t>ZEEP: 1st reactor outside USA (first critical in 1945 with final shutdown in 1970)</a:t>
            </a:r>
          </a:p>
          <a:p>
            <a:endParaRPr lang="en-CA" dirty="0"/>
          </a:p>
        </p:txBody>
      </p:sp>
      <p:sp>
        <p:nvSpPr>
          <p:cNvPr id="9" name="Title 1">
            <a:extLst>
              <a:ext uri="{FF2B5EF4-FFF2-40B4-BE49-F238E27FC236}">
                <a16:creationId xmlns:a16="http://schemas.microsoft.com/office/drawing/2014/main" id="{E8236F3A-73DA-CC4B-8325-0E259740F762}"/>
              </a:ext>
            </a:extLst>
          </p:cNvPr>
          <p:cNvSpPr txBox="1">
            <a:spLocks/>
          </p:cNvSpPr>
          <p:nvPr/>
        </p:nvSpPr>
        <p:spPr>
          <a:xfrm>
            <a:off x="434160" y="360352"/>
            <a:ext cx="8950246" cy="643059"/>
          </a:xfrm>
          <a:prstGeom prst="rect">
            <a:avLst/>
          </a:prstGeom>
        </p:spPr>
        <p:txBody>
          <a:bodyPr/>
          <a:lstStyle>
            <a:lvl1pPr algn="l" defTabSz="914400" rtl="0" eaLnBrk="1" latinLnBrk="0" hangingPunct="1">
              <a:lnSpc>
                <a:spcPct val="90000"/>
              </a:lnSpc>
              <a:spcBef>
                <a:spcPct val="0"/>
              </a:spcBef>
              <a:buNone/>
              <a:defRPr sz="2800" kern="1200">
                <a:solidFill>
                  <a:srgbClr val="2F84E4"/>
                </a:solidFill>
                <a:latin typeface="Calibri" panose="020B0604030500040204" pitchFamily="34" charset="0"/>
                <a:ea typeface="+mj-ea"/>
                <a:cs typeface="+mj-cs"/>
              </a:defRPr>
            </a:lvl1pPr>
          </a:lstStyle>
          <a:p>
            <a:r>
              <a:rPr lang="en-US" dirty="0">
                <a:latin typeface="F37 Ginger Pro Bold" panose="00000800000000000000" pitchFamily="50" charset="0"/>
              </a:rPr>
              <a:t>CNL origins go back to early 1940s</a:t>
            </a:r>
            <a:endParaRPr lang="en-US" b="1" dirty="0">
              <a:latin typeface="F37 Ginger Pro Bold" pitchFamily="2" charset="0"/>
            </a:endParaRPr>
          </a:p>
        </p:txBody>
      </p:sp>
      <p:sp>
        <p:nvSpPr>
          <p:cNvPr id="12" name="Text Placeholder 9">
            <a:extLst>
              <a:ext uri="{FF2B5EF4-FFF2-40B4-BE49-F238E27FC236}">
                <a16:creationId xmlns:a16="http://schemas.microsoft.com/office/drawing/2014/main" id="{EA510060-DACC-B44F-9D1E-DF5935BC90E9}"/>
              </a:ext>
            </a:extLst>
          </p:cNvPr>
          <p:cNvSpPr txBox="1">
            <a:spLocks/>
          </p:cNvSpPr>
          <p:nvPr/>
        </p:nvSpPr>
        <p:spPr>
          <a:xfrm>
            <a:off x="3317381" y="6308525"/>
            <a:ext cx="5557236" cy="202315"/>
          </a:xfrm>
          <a:prstGeom prst="rect">
            <a:avLst/>
          </a:prstGeom>
        </p:spPr>
        <p:txBody>
          <a:bodyPr/>
          <a:lstStyle>
            <a:lvl1pPr marL="228600" indent="-228600" algn="ctr" defTabSz="914400" rtl="0" eaLnBrk="1" latinLnBrk="0" hangingPunct="1">
              <a:lnSpc>
                <a:spcPct val="100000"/>
              </a:lnSpc>
              <a:spcBef>
                <a:spcPts val="1000"/>
              </a:spcBef>
              <a:buFont typeface="Arial" panose="020B0604020202020204" pitchFamily="34" charset="0"/>
              <a:buNone/>
              <a:defRPr sz="900" b="0" i="0" kern="1200">
                <a:solidFill>
                  <a:schemeClr val="bg1">
                    <a:lumMod val="85000"/>
                  </a:schemeClr>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solidFill>
                <a:latin typeface="+mn-lt"/>
              </a:rPr>
              <a:t>DOCUMENT SECURITY IDENTIFIER</a:t>
            </a:r>
          </a:p>
        </p:txBody>
      </p:sp>
      <p:pic>
        <p:nvPicPr>
          <p:cNvPr id="8194" name="Picture 2" descr="Chalk River Laboratories- ZEEP Reactor c.1953 - NRC Digital Repository -  Canada.ca">
            <a:extLst>
              <a:ext uri="{FF2B5EF4-FFF2-40B4-BE49-F238E27FC236}">
                <a16:creationId xmlns:a16="http://schemas.microsoft.com/office/drawing/2014/main" id="{600ED958-2D44-EE07-4B4C-D95B345C4E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359" y="2331076"/>
            <a:ext cx="3002130" cy="344559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DF87A1C9-3CFC-EF23-F070-AA5D510CC9AD}"/>
              </a:ext>
            </a:extLst>
          </p:cNvPr>
          <p:cNvSpPr txBox="1">
            <a:spLocks/>
          </p:cNvSpPr>
          <p:nvPr/>
        </p:nvSpPr>
        <p:spPr>
          <a:xfrm>
            <a:off x="4140950" y="1054490"/>
            <a:ext cx="4009052" cy="344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3434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434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434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434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43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NRX: a research reactor started at 10 MW in 1947 and reached 42 MW by 1954 before permanent shutdown in 1993.</a:t>
            </a:r>
          </a:p>
        </p:txBody>
      </p:sp>
      <p:sp>
        <p:nvSpPr>
          <p:cNvPr id="5" name="Text Placeholder 2">
            <a:extLst>
              <a:ext uri="{FF2B5EF4-FFF2-40B4-BE49-F238E27FC236}">
                <a16:creationId xmlns:a16="http://schemas.microsoft.com/office/drawing/2014/main" id="{7A2D7489-EC8C-69AA-9E43-D35AA56F190E}"/>
              </a:ext>
            </a:extLst>
          </p:cNvPr>
          <p:cNvSpPr txBox="1">
            <a:spLocks/>
          </p:cNvSpPr>
          <p:nvPr/>
        </p:nvSpPr>
        <p:spPr>
          <a:xfrm>
            <a:off x="8252251" y="1054490"/>
            <a:ext cx="4009052" cy="344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3434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434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434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434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43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NRU: a major research reactor at 135 MW was first critical in 1957 and permanently shut down in 2018. </a:t>
            </a:r>
          </a:p>
        </p:txBody>
      </p:sp>
      <p:pic>
        <p:nvPicPr>
          <p:cNvPr id="13" name="Picture 12">
            <a:extLst>
              <a:ext uri="{FF2B5EF4-FFF2-40B4-BE49-F238E27FC236}">
                <a16:creationId xmlns:a16="http://schemas.microsoft.com/office/drawing/2014/main" id="{6000B357-F42D-D8C6-7605-E08A4A4CF1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4411" y="2794882"/>
            <a:ext cx="3002131" cy="3410396"/>
          </a:xfrm>
          <a:prstGeom prst="rect">
            <a:avLst/>
          </a:prstGeom>
        </p:spPr>
      </p:pic>
      <p:pic>
        <p:nvPicPr>
          <p:cNvPr id="14" name="Picture 13">
            <a:extLst>
              <a:ext uri="{FF2B5EF4-FFF2-40B4-BE49-F238E27FC236}">
                <a16:creationId xmlns:a16="http://schemas.microsoft.com/office/drawing/2014/main" id="{E6E0C76B-C097-D0E1-3A61-A1A22A0111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55712" y="2777285"/>
            <a:ext cx="3002131" cy="3391517"/>
          </a:xfrm>
          <a:prstGeom prst="rect">
            <a:avLst/>
          </a:prstGeom>
        </p:spPr>
      </p:pic>
      <p:grpSp>
        <p:nvGrpSpPr>
          <p:cNvPr id="18" name="Group 17">
            <a:extLst>
              <a:ext uri="{FF2B5EF4-FFF2-40B4-BE49-F238E27FC236}">
                <a16:creationId xmlns:a16="http://schemas.microsoft.com/office/drawing/2014/main" id="{03F8FE12-11A0-3DA2-D1C3-25ED74EA7938}"/>
              </a:ext>
            </a:extLst>
          </p:cNvPr>
          <p:cNvGrpSpPr/>
          <p:nvPr/>
        </p:nvGrpSpPr>
        <p:grpSpPr>
          <a:xfrm>
            <a:off x="1491258" y="1195421"/>
            <a:ext cx="9209484" cy="4725540"/>
            <a:chOff x="966005" y="1521403"/>
            <a:chExt cx="9209484" cy="4725540"/>
          </a:xfrm>
        </p:grpSpPr>
        <p:sp>
          <p:nvSpPr>
            <p:cNvPr id="16" name="TextBox 15">
              <a:extLst>
                <a:ext uri="{FF2B5EF4-FFF2-40B4-BE49-F238E27FC236}">
                  <a16:creationId xmlns:a16="http://schemas.microsoft.com/office/drawing/2014/main" id="{90CFF3A6-9CA2-318B-47C4-1C18F99FC028}"/>
                </a:ext>
              </a:extLst>
            </p:cNvPr>
            <p:cNvSpPr txBox="1"/>
            <p:nvPr/>
          </p:nvSpPr>
          <p:spPr>
            <a:xfrm>
              <a:off x="966005" y="1521403"/>
              <a:ext cx="9188988" cy="4708981"/>
            </a:xfrm>
            <a:prstGeom prst="rect">
              <a:avLst/>
            </a:prstGeom>
            <a:solidFill>
              <a:schemeClr val="accent1">
                <a:alpha val="95000"/>
              </a:schemeClr>
            </a:solidFill>
          </p:spPr>
          <p:txBody>
            <a:bodyPr wrap="square">
              <a:spAutoFit/>
            </a:bodyPr>
            <a:lstStyle/>
            <a:p>
              <a:r>
                <a:rPr lang="en-CA" sz="5000" dirty="0">
                  <a:solidFill>
                    <a:schemeClr val="bg1"/>
                  </a:solidFill>
                  <a:effectLst>
                    <a:outerShdw blurRad="38100" dist="38100" dir="2700000" algn="tl">
                      <a:srgbClr val="000000">
                        <a:alpha val="43137"/>
                      </a:srgbClr>
                    </a:outerShdw>
                  </a:effectLst>
                </a:rPr>
                <a:t>Major accomplishments:</a:t>
              </a:r>
            </a:p>
            <a:p>
              <a:pPr marL="914400" lvl="1" indent="-457200">
                <a:buFont typeface="Wingdings" panose="05000000000000000000" pitchFamily="2" charset="2"/>
                <a:buChar char="ü"/>
              </a:pPr>
              <a:r>
                <a:rPr lang="en-CA" sz="5000" dirty="0">
                  <a:solidFill>
                    <a:schemeClr val="bg1"/>
                  </a:solidFill>
                  <a:effectLst>
                    <a:outerShdw blurRad="38100" dist="38100" dir="2700000" algn="tl">
                      <a:srgbClr val="000000">
                        <a:alpha val="43137"/>
                      </a:srgbClr>
                    </a:outerShdw>
                  </a:effectLst>
                </a:rPr>
                <a:t>Medical isotopes: more than 500 million treatments</a:t>
              </a:r>
            </a:p>
            <a:p>
              <a:pPr marL="914400" lvl="1" indent="-457200">
                <a:buFont typeface="Wingdings" panose="05000000000000000000" pitchFamily="2" charset="2"/>
                <a:buChar char="ü"/>
              </a:pPr>
              <a:r>
                <a:rPr lang="en-CA" sz="5000" dirty="0">
                  <a:solidFill>
                    <a:schemeClr val="bg1"/>
                  </a:solidFill>
                  <a:effectLst>
                    <a:outerShdw blurRad="38100" dist="38100" dir="2700000" algn="tl">
                      <a:srgbClr val="000000">
                        <a:alpha val="43137"/>
                      </a:srgbClr>
                    </a:outerShdw>
                  </a:effectLst>
                </a:rPr>
                <a:t>CANDU Industries</a:t>
              </a:r>
            </a:p>
            <a:p>
              <a:pPr marL="914400" lvl="1" indent="-457200">
                <a:buFont typeface="Wingdings" panose="05000000000000000000" pitchFamily="2" charset="2"/>
                <a:buChar char="ü"/>
              </a:pPr>
              <a:r>
                <a:rPr lang="en-CA" sz="5000" dirty="0">
                  <a:solidFill>
                    <a:schemeClr val="bg1"/>
                  </a:solidFill>
                  <a:effectLst>
                    <a:outerShdw blurRad="38100" dist="38100" dir="2700000" algn="tl">
                      <a:srgbClr val="000000">
                        <a:alpha val="43137"/>
                      </a:srgbClr>
                    </a:outerShdw>
                  </a:effectLst>
                </a:rPr>
                <a:t>Materials research with neutron beams</a:t>
              </a:r>
            </a:p>
          </p:txBody>
        </p:sp>
        <p:pic>
          <p:nvPicPr>
            <p:cNvPr id="17" name="Picture 6" descr="Nobel Prize - Wikipedia">
              <a:extLst>
                <a:ext uri="{FF2B5EF4-FFF2-40B4-BE49-F238E27FC236}">
                  <a16:creationId xmlns:a16="http://schemas.microsoft.com/office/drawing/2014/main" id="{FB2A1940-43E1-924F-230A-352C3A99340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0172" y="4214671"/>
              <a:ext cx="2065317" cy="20322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941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0B41-092A-0DB3-F05C-827786A58629}"/>
              </a:ext>
            </a:extLst>
          </p:cNvPr>
          <p:cNvSpPr>
            <a:spLocks noGrp="1"/>
          </p:cNvSpPr>
          <p:nvPr>
            <p:ph type="title"/>
          </p:nvPr>
        </p:nvSpPr>
        <p:spPr>
          <a:xfrm>
            <a:off x="263185" y="104611"/>
            <a:ext cx="11643333" cy="1209034"/>
          </a:xfrm>
        </p:spPr>
        <p:txBody>
          <a:bodyPr>
            <a:normAutofit/>
          </a:bodyPr>
          <a:lstStyle/>
          <a:p>
            <a:r>
              <a:rPr lang="en-CA" sz="3200" dirty="0"/>
              <a:t>CNL is revitalizing the Chalk River Laboratories campus</a:t>
            </a:r>
          </a:p>
        </p:txBody>
      </p:sp>
      <p:pic>
        <p:nvPicPr>
          <p:cNvPr id="14" name="Picture 13">
            <a:extLst>
              <a:ext uri="{FF2B5EF4-FFF2-40B4-BE49-F238E27FC236}">
                <a16:creationId xmlns:a16="http://schemas.microsoft.com/office/drawing/2014/main" id="{82555F5A-317E-3238-175B-66FB9B3BDF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3147" y="1093698"/>
            <a:ext cx="5475668" cy="3080063"/>
          </a:xfrm>
          <a:prstGeom prst="rect">
            <a:avLst/>
          </a:prstGeom>
        </p:spPr>
      </p:pic>
      <p:pic>
        <p:nvPicPr>
          <p:cNvPr id="15" name="Picture 14">
            <a:extLst>
              <a:ext uri="{FF2B5EF4-FFF2-40B4-BE49-F238E27FC236}">
                <a16:creationId xmlns:a16="http://schemas.microsoft.com/office/drawing/2014/main" id="{CD9BC4FB-53CA-9118-0126-A2034C9FB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078" y="3429000"/>
            <a:ext cx="5663350" cy="2719821"/>
          </a:xfrm>
          <a:prstGeom prst="rect">
            <a:avLst/>
          </a:prstGeom>
        </p:spPr>
      </p:pic>
      <p:pic>
        <p:nvPicPr>
          <p:cNvPr id="16" name="Picture 15">
            <a:extLst>
              <a:ext uri="{FF2B5EF4-FFF2-40B4-BE49-F238E27FC236}">
                <a16:creationId xmlns:a16="http://schemas.microsoft.com/office/drawing/2014/main" id="{C460D5AB-7D5B-5F5E-C376-2D8979E96F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482" y="1030310"/>
            <a:ext cx="5575049" cy="2923504"/>
          </a:xfrm>
          <a:prstGeom prst="rect">
            <a:avLst/>
          </a:prstGeom>
        </p:spPr>
      </p:pic>
      <p:sp>
        <p:nvSpPr>
          <p:cNvPr id="18" name="TextBox 17">
            <a:extLst>
              <a:ext uri="{FF2B5EF4-FFF2-40B4-BE49-F238E27FC236}">
                <a16:creationId xmlns:a16="http://schemas.microsoft.com/office/drawing/2014/main" id="{D1D2B8C4-39DB-7144-C265-201AF83B6481}"/>
              </a:ext>
            </a:extLst>
          </p:cNvPr>
          <p:cNvSpPr txBox="1"/>
          <p:nvPr/>
        </p:nvSpPr>
        <p:spPr>
          <a:xfrm>
            <a:off x="7006751" y="6491779"/>
            <a:ext cx="4770979" cy="261610"/>
          </a:xfrm>
          <a:prstGeom prst="rect">
            <a:avLst/>
          </a:prstGeom>
          <a:noFill/>
        </p:spPr>
        <p:txBody>
          <a:bodyPr wrap="square">
            <a:spAutoFit/>
          </a:bodyPr>
          <a:lstStyle/>
          <a:p>
            <a:r>
              <a:rPr lang="en-CA" sz="1100" dirty="0">
                <a:hlinkClick r:id="rId5"/>
              </a:rPr>
              <a:t>https://www.cnl.ca/about-cnl/revitalization-of-the-chalk-river-laboratories/</a:t>
            </a:r>
            <a:r>
              <a:rPr lang="en-CA" sz="1100" dirty="0"/>
              <a:t> </a:t>
            </a:r>
          </a:p>
        </p:txBody>
      </p:sp>
      <p:sp>
        <p:nvSpPr>
          <p:cNvPr id="20" name="TextBox 19">
            <a:extLst>
              <a:ext uri="{FF2B5EF4-FFF2-40B4-BE49-F238E27FC236}">
                <a16:creationId xmlns:a16="http://schemas.microsoft.com/office/drawing/2014/main" id="{9EA036E3-1076-0B7A-E7E4-A0A2AE0BDDFA}"/>
              </a:ext>
            </a:extLst>
          </p:cNvPr>
          <p:cNvSpPr txBox="1"/>
          <p:nvPr/>
        </p:nvSpPr>
        <p:spPr>
          <a:xfrm>
            <a:off x="6822584" y="4483771"/>
            <a:ext cx="5016079" cy="1477328"/>
          </a:xfrm>
          <a:prstGeom prst="rect">
            <a:avLst/>
          </a:prstGeom>
          <a:noFill/>
        </p:spPr>
        <p:txBody>
          <a:bodyPr wrap="square">
            <a:spAutoFit/>
          </a:bodyPr>
          <a:lstStyle/>
          <a:p>
            <a:r>
              <a:rPr lang="en-CA" dirty="0"/>
              <a:t>The ANMRC will be Canada's largest nuclear research facility. It will hold 23 laboratories, 160 personnel, and essential skills from decommissioning facilities at the site. Construction is expected to finish in April 2028.</a:t>
            </a:r>
          </a:p>
        </p:txBody>
      </p:sp>
    </p:spTree>
    <p:extLst>
      <p:ext uri="{BB962C8B-B14F-4D97-AF65-F5344CB8AC3E}">
        <p14:creationId xmlns:p14="http://schemas.microsoft.com/office/powerpoint/2010/main" val="74316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0B41-092A-0DB3-F05C-827786A58629}"/>
              </a:ext>
            </a:extLst>
          </p:cNvPr>
          <p:cNvSpPr>
            <a:spLocks noGrp="1"/>
          </p:cNvSpPr>
          <p:nvPr>
            <p:ph type="title"/>
          </p:nvPr>
        </p:nvSpPr>
        <p:spPr>
          <a:xfrm>
            <a:off x="2739186" y="67264"/>
            <a:ext cx="6713628" cy="643059"/>
          </a:xfrm>
        </p:spPr>
        <p:txBody>
          <a:bodyPr>
            <a:normAutofit fontScale="90000"/>
          </a:bodyPr>
          <a:lstStyle/>
          <a:p>
            <a:pPr algn="ctr"/>
            <a:r>
              <a:rPr lang="en-CA" sz="3200" dirty="0"/>
              <a:t>CNL Strategic Priorities: Vision 2030</a:t>
            </a:r>
          </a:p>
        </p:txBody>
      </p:sp>
      <p:sp>
        <p:nvSpPr>
          <p:cNvPr id="4" name="Text Placeholder 2">
            <a:extLst>
              <a:ext uri="{FF2B5EF4-FFF2-40B4-BE49-F238E27FC236}">
                <a16:creationId xmlns:a16="http://schemas.microsoft.com/office/drawing/2014/main" id="{89025024-0108-CD82-5B24-5D7DDB63FC7D}"/>
              </a:ext>
            </a:extLst>
          </p:cNvPr>
          <p:cNvSpPr txBox="1">
            <a:spLocks/>
          </p:cNvSpPr>
          <p:nvPr/>
        </p:nvSpPr>
        <p:spPr>
          <a:xfrm>
            <a:off x="263186" y="3792199"/>
            <a:ext cx="3537259" cy="254824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spcBef>
                <a:spcPct val="0"/>
              </a:spcBef>
              <a:spcAft>
                <a:spcPct val="0"/>
              </a:spcAft>
              <a:buFontTx/>
              <a:buNone/>
            </a:pPr>
            <a:r>
              <a:rPr lang="en-US" altLang="en-US" sz="2000" dirty="0">
                <a:solidFill>
                  <a:srgbClr val="383838"/>
                </a:solidFill>
                <a:latin typeface="F37 Ginger Pro" panose="020B0604020202020204" charset="0"/>
                <a:cs typeface="F37 Ginger Pro" panose="020B0604020202020204" charset="0"/>
                <a:hlinkClick r:id="rId2"/>
              </a:rPr>
              <a:t>Restore and protect Canada's environment</a:t>
            </a:r>
          </a:p>
          <a:p>
            <a:pPr marL="0" indent="0" algn="ctr">
              <a:buFont typeface="Arial" panose="020B0604020202020204" pitchFamily="34" charset="0"/>
              <a:buNone/>
            </a:pPr>
            <a:r>
              <a:rPr lang="en-US" sz="2000" dirty="0"/>
              <a:t>Conducting the largest and most complex environmental remediation in Canada, spanning three provinces</a:t>
            </a:r>
          </a:p>
          <a:p>
            <a:pPr marL="0" indent="0" algn="ctr">
              <a:buFont typeface="Arial" panose="020B0604020202020204" pitchFamily="34" charset="0"/>
              <a:buNone/>
            </a:pPr>
            <a:endParaRPr lang="en-US" sz="2000" b="1" dirty="0">
              <a:latin typeface="F37 Ginger Pro" panose="00000500000000000000" pitchFamily="50" charset="0"/>
            </a:endParaRPr>
          </a:p>
        </p:txBody>
      </p:sp>
      <p:sp>
        <p:nvSpPr>
          <p:cNvPr id="5" name="Text Placeholder 5">
            <a:extLst>
              <a:ext uri="{FF2B5EF4-FFF2-40B4-BE49-F238E27FC236}">
                <a16:creationId xmlns:a16="http://schemas.microsoft.com/office/drawing/2014/main" id="{FC8873E2-D5DD-C0B0-71BE-2176E6A01D2E}"/>
              </a:ext>
            </a:extLst>
          </p:cNvPr>
          <p:cNvSpPr txBox="1">
            <a:spLocks/>
          </p:cNvSpPr>
          <p:nvPr/>
        </p:nvSpPr>
        <p:spPr>
          <a:xfrm>
            <a:off x="4142267" y="3792199"/>
            <a:ext cx="3788287" cy="247713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spcBef>
                <a:spcPct val="0"/>
              </a:spcBef>
              <a:spcAft>
                <a:spcPct val="0"/>
              </a:spcAft>
              <a:buFontTx/>
              <a:buNone/>
            </a:pPr>
            <a:r>
              <a:rPr lang="en-US" altLang="en-US" sz="2000" dirty="0">
                <a:solidFill>
                  <a:srgbClr val="383838"/>
                </a:solidFill>
                <a:latin typeface="F37 Ginger Pro" panose="020B0604020202020204" charset="0"/>
                <a:cs typeface="F37 Ginger Pro" panose="020B0604020202020204" charset="0"/>
                <a:hlinkClick r:id="rId3"/>
              </a:rPr>
              <a:t>Clean energy for today and tomorrow</a:t>
            </a:r>
          </a:p>
          <a:p>
            <a:pPr marL="0" indent="0" algn="ctr">
              <a:buFont typeface="Arial" panose="020B0604020202020204" pitchFamily="34" charset="0"/>
              <a:buNone/>
            </a:pPr>
            <a:r>
              <a:rPr lang="en-US" sz="2000" dirty="0"/>
              <a:t>Support CANDU and LWR industry; SMR/</a:t>
            </a:r>
            <a:r>
              <a:rPr lang="en-US" sz="2000" dirty="0" err="1"/>
              <a:t>vSMR</a:t>
            </a:r>
            <a:r>
              <a:rPr lang="en-US" sz="2000" dirty="0"/>
              <a:t> demonstration; advanced fuel and materials; and hydrogen sciences</a:t>
            </a:r>
            <a:endParaRPr lang="en-US" sz="2000" b="1" dirty="0">
              <a:latin typeface="F37 Ginger Pro" panose="00000500000000000000" pitchFamily="50" charset="0"/>
            </a:endParaRPr>
          </a:p>
        </p:txBody>
      </p:sp>
      <p:sp>
        <p:nvSpPr>
          <p:cNvPr id="6" name="Text Placeholder 7">
            <a:extLst>
              <a:ext uri="{FF2B5EF4-FFF2-40B4-BE49-F238E27FC236}">
                <a16:creationId xmlns:a16="http://schemas.microsoft.com/office/drawing/2014/main" id="{6CA99D4C-5FEB-F334-1061-54CF983BF92A}"/>
              </a:ext>
            </a:extLst>
          </p:cNvPr>
          <p:cNvSpPr txBox="1">
            <a:spLocks/>
          </p:cNvSpPr>
          <p:nvPr/>
        </p:nvSpPr>
        <p:spPr>
          <a:xfrm>
            <a:off x="8272376" y="3792199"/>
            <a:ext cx="3405614" cy="1858148"/>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spcBef>
                <a:spcPct val="0"/>
              </a:spcBef>
              <a:spcAft>
                <a:spcPct val="0"/>
              </a:spcAft>
              <a:buFontTx/>
              <a:buNone/>
            </a:pPr>
            <a:r>
              <a:rPr lang="en-US" altLang="en-US" sz="2000" dirty="0">
                <a:solidFill>
                  <a:srgbClr val="383838"/>
                </a:solidFill>
                <a:latin typeface="F37 Ginger Pro" panose="020B0604020202020204" charset="0"/>
                <a:cs typeface="F37 Ginger Pro" panose="020B0604020202020204" charset="0"/>
                <a:hlinkClick r:id="rId4"/>
              </a:rPr>
              <a:t>Contributing to the health of Canadians</a:t>
            </a:r>
          </a:p>
          <a:p>
            <a:pPr marL="0" indent="0" algn="ctr">
              <a:buFont typeface="Arial" panose="020B0604020202020204" pitchFamily="34" charset="0"/>
              <a:buNone/>
            </a:pPr>
            <a:r>
              <a:rPr lang="en-US" sz="2000" dirty="0"/>
              <a:t>Ac-225 radioisotope program and radiobiology</a:t>
            </a:r>
            <a:endParaRPr lang="en-CA" sz="2000" b="1" dirty="0"/>
          </a:p>
          <a:p>
            <a:pPr marL="0" indent="0" algn="ctr">
              <a:buFont typeface="Arial" panose="020B0604020202020204" pitchFamily="34" charset="0"/>
              <a:buNone/>
            </a:pPr>
            <a:endParaRPr lang="en-US" sz="2000" b="1" dirty="0">
              <a:latin typeface="F37 Ginger Pro" panose="00000500000000000000" pitchFamily="50" charset="0"/>
            </a:endParaRPr>
          </a:p>
        </p:txBody>
      </p:sp>
      <p:pic>
        <p:nvPicPr>
          <p:cNvPr id="7" name="Picture 6">
            <a:extLst>
              <a:ext uri="{FF2B5EF4-FFF2-40B4-BE49-F238E27FC236}">
                <a16:creationId xmlns:a16="http://schemas.microsoft.com/office/drawing/2014/main" id="{DFB7A360-0CC2-F923-BA28-079406D9A9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103"/>
          <a:stretch/>
        </p:blipFill>
        <p:spPr>
          <a:xfrm>
            <a:off x="8937923" y="1109851"/>
            <a:ext cx="2282820" cy="2282820"/>
          </a:xfrm>
          <a:prstGeom prst="flowChartConnector">
            <a:avLst/>
          </a:prstGeom>
        </p:spPr>
      </p:pic>
      <p:pic>
        <p:nvPicPr>
          <p:cNvPr id="8" name="Picture Placeholder 24">
            <a:extLst>
              <a:ext uri="{FF2B5EF4-FFF2-40B4-BE49-F238E27FC236}">
                <a16:creationId xmlns:a16="http://schemas.microsoft.com/office/drawing/2014/main" id="{2A5BCC3F-D2D3-8EF8-2109-F3C99BD87D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97755" y="1116249"/>
            <a:ext cx="2277592" cy="2277592"/>
          </a:xfrm>
          <a:prstGeom prst="flowChartConnector">
            <a:avLst/>
          </a:prstGeom>
        </p:spPr>
      </p:pic>
      <p:pic>
        <p:nvPicPr>
          <p:cNvPr id="9" name="Picture 8">
            <a:extLst>
              <a:ext uri="{FF2B5EF4-FFF2-40B4-BE49-F238E27FC236}">
                <a16:creationId xmlns:a16="http://schemas.microsoft.com/office/drawing/2014/main" id="{C16B32FA-AE9C-0074-A578-9C3E83BFED5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37923" y="5641310"/>
            <a:ext cx="2578101" cy="804100"/>
          </a:xfrm>
          <a:prstGeom prst="rect">
            <a:avLst/>
          </a:prstGeom>
        </p:spPr>
      </p:pic>
      <p:pic>
        <p:nvPicPr>
          <p:cNvPr id="10" name="Picture 6">
            <a:hlinkClick r:id="rId2"/>
            <a:extLst>
              <a:ext uri="{FF2B5EF4-FFF2-40B4-BE49-F238E27FC236}">
                <a16:creationId xmlns:a16="http://schemas.microsoft.com/office/drawing/2014/main" id="{8A227687-6214-CF13-12F3-AC057E50E84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58823" y="2415707"/>
            <a:ext cx="1273422" cy="1273422"/>
          </a:xfrm>
          <a:prstGeom prst="rect">
            <a:avLst/>
          </a:prstGeom>
          <a:noFill/>
        </p:spPr>
      </p:pic>
      <p:pic>
        <p:nvPicPr>
          <p:cNvPr id="11" name="Picture 7">
            <a:hlinkClick r:id="rId3"/>
            <a:extLst>
              <a:ext uri="{FF2B5EF4-FFF2-40B4-BE49-F238E27FC236}">
                <a16:creationId xmlns:a16="http://schemas.microsoft.com/office/drawing/2014/main" id="{7CC55AC8-F976-AD12-34E0-BFACDF275A9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0122" y="2415706"/>
            <a:ext cx="1273422" cy="1273423"/>
          </a:xfrm>
          <a:prstGeom prst="rect">
            <a:avLst/>
          </a:prstGeom>
          <a:noFill/>
        </p:spPr>
      </p:pic>
      <p:pic>
        <p:nvPicPr>
          <p:cNvPr id="12" name="Picture 8">
            <a:hlinkClick r:id="rId4"/>
            <a:extLst>
              <a:ext uri="{FF2B5EF4-FFF2-40B4-BE49-F238E27FC236}">
                <a16:creationId xmlns:a16="http://schemas.microsoft.com/office/drawing/2014/main" id="{41697D12-B81A-B679-5A61-E224A3A4194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104427" y="2415707"/>
            <a:ext cx="1273422" cy="1273422"/>
          </a:xfrm>
          <a:prstGeom prst="rect">
            <a:avLst/>
          </a:prstGeom>
          <a:noFill/>
        </p:spPr>
      </p:pic>
      <p:pic>
        <p:nvPicPr>
          <p:cNvPr id="13" name="Picture Placeholder 22">
            <a:extLst>
              <a:ext uri="{FF2B5EF4-FFF2-40B4-BE49-F238E27FC236}">
                <a16:creationId xmlns:a16="http://schemas.microsoft.com/office/drawing/2014/main" id="{9C25B683-D82D-E14C-5DCD-43608BE9B08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3392"/>
          <a:stretch/>
        </p:blipFill>
        <p:spPr>
          <a:xfrm>
            <a:off x="5002350" y="970374"/>
            <a:ext cx="2277592" cy="2277592"/>
          </a:xfrm>
          <a:prstGeom prst="flowChartConnector">
            <a:avLst/>
          </a:prstGeom>
        </p:spPr>
      </p:pic>
    </p:spTree>
    <p:extLst>
      <p:ext uri="{BB962C8B-B14F-4D97-AF65-F5344CB8AC3E}">
        <p14:creationId xmlns:p14="http://schemas.microsoft.com/office/powerpoint/2010/main" val="190197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689C-2E10-670B-47C5-C348073C013B}"/>
              </a:ext>
            </a:extLst>
          </p:cNvPr>
          <p:cNvSpPr>
            <a:spLocks noGrp="1"/>
          </p:cNvSpPr>
          <p:nvPr>
            <p:ph type="title"/>
          </p:nvPr>
        </p:nvSpPr>
        <p:spPr/>
        <p:txBody>
          <a:bodyPr>
            <a:normAutofit/>
          </a:bodyPr>
          <a:lstStyle/>
          <a:p>
            <a:r>
              <a:rPr lang="en-CA" dirty="0"/>
              <a:t>Overview: Science &amp; Technology at CNL</a:t>
            </a:r>
          </a:p>
        </p:txBody>
      </p:sp>
      <p:grpSp>
        <p:nvGrpSpPr>
          <p:cNvPr id="23" name="Group 22">
            <a:extLst>
              <a:ext uri="{FF2B5EF4-FFF2-40B4-BE49-F238E27FC236}">
                <a16:creationId xmlns:a16="http://schemas.microsoft.com/office/drawing/2014/main" id="{3315234B-26D2-7747-A484-A87B22938F86}"/>
              </a:ext>
            </a:extLst>
          </p:cNvPr>
          <p:cNvGrpSpPr/>
          <p:nvPr/>
        </p:nvGrpSpPr>
        <p:grpSpPr>
          <a:xfrm>
            <a:off x="7082649" y="3725642"/>
            <a:ext cx="4810105" cy="2426409"/>
            <a:chOff x="6748530" y="3739165"/>
            <a:chExt cx="4810105" cy="2426409"/>
          </a:xfrm>
        </p:grpSpPr>
        <p:sp>
          <p:nvSpPr>
            <p:cNvPr id="22" name="Rectangle 21">
              <a:extLst>
                <a:ext uri="{FF2B5EF4-FFF2-40B4-BE49-F238E27FC236}">
                  <a16:creationId xmlns:a16="http://schemas.microsoft.com/office/drawing/2014/main" id="{0B8AE27B-7BB7-4A1C-B430-1F32C8135978}"/>
                </a:ext>
              </a:extLst>
            </p:cNvPr>
            <p:cNvSpPr/>
            <p:nvPr/>
          </p:nvSpPr>
          <p:spPr>
            <a:xfrm>
              <a:off x="6748530" y="3739165"/>
              <a:ext cx="4810105" cy="242640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9D28FE3E-30A1-2550-49F8-37C3CCC0AA0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83168" y="4566763"/>
              <a:ext cx="661851" cy="661851"/>
            </a:xfrm>
            <a:prstGeom prst="rect">
              <a:avLst/>
            </a:prstGeom>
          </p:spPr>
        </p:pic>
        <p:sp>
          <p:nvSpPr>
            <p:cNvPr id="14" name="Text Placeholder 4">
              <a:extLst>
                <a:ext uri="{FF2B5EF4-FFF2-40B4-BE49-F238E27FC236}">
                  <a16:creationId xmlns:a16="http://schemas.microsoft.com/office/drawing/2014/main" id="{BDBD9D73-1D8A-D640-3950-C30348E1112C}"/>
                </a:ext>
              </a:extLst>
            </p:cNvPr>
            <p:cNvSpPr txBox="1">
              <a:spLocks/>
            </p:cNvSpPr>
            <p:nvPr/>
          </p:nvSpPr>
          <p:spPr>
            <a:xfrm>
              <a:off x="7847279" y="4542586"/>
              <a:ext cx="3158178" cy="7102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2000" i="1" dirty="0"/>
                <a:t>Small Modular Reactor Project Office</a:t>
              </a:r>
            </a:p>
          </p:txBody>
        </p:sp>
        <p:pic>
          <p:nvPicPr>
            <p:cNvPr id="15" name="Picture 14">
              <a:extLst>
                <a:ext uri="{FF2B5EF4-FFF2-40B4-BE49-F238E27FC236}">
                  <a16:creationId xmlns:a16="http://schemas.microsoft.com/office/drawing/2014/main" id="{EAAEF63D-0A76-C206-FF15-729F40CA76A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01723" y="5422243"/>
              <a:ext cx="661851" cy="661851"/>
            </a:xfrm>
            <a:prstGeom prst="rect">
              <a:avLst/>
            </a:prstGeom>
          </p:spPr>
        </p:pic>
        <p:sp>
          <p:nvSpPr>
            <p:cNvPr id="16" name="Text Placeholder 4">
              <a:extLst>
                <a:ext uri="{FF2B5EF4-FFF2-40B4-BE49-F238E27FC236}">
                  <a16:creationId xmlns:a16="http://schemas.microsoft.com/office/drawing/2014/main" id="{AA5D9C87-47B8-8957-6347-7628B88437D0}"/>
                </a:ext>
              </a:extLst>
            </p:cNvPr>
            <p:cNvSpPr txBox="1">
              <a:spLocks/>
            </p:cNvSpPr>
            <p:nvPr/>
          </p:nvSpPr>
          <p:spPr>
            <a:xfrm>
              <a:off x="7847279" y="5409774"/>
              <a:ext cx="3517407" cy="6867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2000" i="1" dirty="0"/>
                <a:t>Isotopes Production Project Office</a:t>
              </a:r>
            </a:p>
          </p:txBody>
        </p:sp>
        <p:sp>
          <p:nvSpPr>
            <p:cNvPr id="18" name="Text Placeholder 2">
              <a:extLst>
                <a:ext uri="{FF2B5EF4-FFF2-40B4-BE49-F238E27FC236}">
                  <a16:creationId xmlns:a16="http://schemas.microsoft.com/office/drawing/2014/main" id="{1D719219-5C77-06F2-266E-BE915C91D01F}"/>
                </a:ext>
              </a:extLst>
            </p:cNvPr>
            <p:cNvSpPr txBox="1">
              <a:spLocks/>
            </p:cNvSpPr>
            <p:nvPr/>
          </p:nvSpPr>
          <p:spPr>
            <a:xfrm>
              <a:off x="6968216" y="3869582"/>
              <a:ext cx="3813252" cy="37941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PROJECT OFFICES</a:t>
              </a:r>
            </a:p>
          </p:txBody>
        </p:sp>
      </p:grpSp>
      <p:grpSp>
        <p:nvGrpSpPr>
          <p:cNvPr id="21" name="Group 20">
            <a:extLst>
              <a:ext uri="{FF2B5EF4-FFF2-40B4-BE49-F238E27FC236}">
                <a16:creationId xmlns:a16="http://schemas.microsoft.com/office/drawing/2014/main" id="{9B6E5E5C-FD41-78D0-AE2C-8D9C9888737F}"/>
              </a:ext>
            </a:extLst>
          </p:cNvPr>
          <p:cNvGrpSpPr/>
          <p:nvPr/>
        </p:nvGrpSpPr>
        <p:grpSpPr>
          <a:xfrm>
            <a:off x="388039" y="1125271"/>
            <a:ext cx="5937932" cy="4760890"/>
            <a:chOff x="458575" y="1181079"/>
            <a:chExt cx="5937932" cy="4760890"/>
          </a:xfrm>
        </p:grpSpPr>
        <p:sp>
          <p:nvSpPr>
            <p:cNvPr id="20" name="Rectangle 19">
              <a:extLst>
                <a:ext uri="{FF2B5EF4-FFF2-40B4-BE49-F238E27FC236}">
                  <a16:creationId xmlns:a16="http://schemas.microsoft.com/office/drawing/2014/main" id="{41252049-C04F-1235-5F34-71AFA425D56B}"/>
                </a:ext>
              </a:extLst>
            </p:cNvPr>
            <p:cNvSpPr/>
            <p:nvPr/>
          </p:nvSpPr>
          <p:spPr>
            <a:xfrm>
              <a:off x="458575" y="1181079"/>
              <a:ext cx="5937932" cy="476089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4">
              <a:extLst>
                <a:ext uri="{FF2B5EF4-FFF2-40B4-BE49-F238E27FC236}">
                  <a16:creationId xmlns:a16="http://schemas.microsoft.com/office/drawing/2014/main" id="{4DB920A2-7308-FC6E-4B9C-D10BC10CA69F}"/>
                </a:ext>
              </a:extLst>
            </p:cNvPr>
            <p:cNvSpPr txBox="1">
              <a:spLocks/>
            </p:cNvSpPr>
            <p:nvPr/>
          </p:nvSpPr>
          <p:spPr>
            <a:xfrm>
              <a:off x="1608263" y="3684559"/>
              <a:ext cx="4552447" cy="3993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2000" dirty="0"/>
                <a:t>Hydrogen and Tritium Technologies</a:t>
              </a:r>
            </a:p>
          </p:txBody>
        </p:sp>
        <p:pic>
          <p:nvPicPr>
            <p:cNvPr id="5" name="Picture 4">
              <a:extLst>
                <a:ext uri="{FF2B5EF4-FFF2-40B4-BE49-F238E27FC236}">
                  <a16:creationId xmlns:a16="http://schemas.microsoft.com/office/drawing/2014/main" id="{6C47C133-5AFA-BB13-9EBA-328CE1C6347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8032" y="1742082"/>
              <a:ext cx="766369" cy="766369"/>
            </a:xfrm>
            <a:prstGeom prst="rect">
              <a:avLst/>
            </a:prstGeom>
          </p:spPr>
        </p:pic>
        <p:sp>
          <p:nvSpPr>
            <p:cNvPr id="6" name="Text Placeholder 4">
              <a:extLst>
                <a:ext uri="{FF2B5EF4-FFF2-40B4-BE49-F238E27FC236}">
                  <a16:creationId xmlns:a16="http://schemas.microsoft.com/office/drawing/2014/main" id="{0DC2FDA8-8A9B-BC3B-92FD-1E0BCFFA74CA}"/>
                </a:ext>
              </a:extLst>
            </p:cNvPr>
            <p:cNvSpPr txBox="1">
              <a:spLocks/>
            </p:cNvSpPr>
            <p:nvPr/>
          </p:nvSpPr>
          <p:spPr>
            <a:xfrm>
              <a:off x="1608263" y="1925598"/>
              <a:ext cx="4552447" cy="3993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2000" dirty="0"/>
                <a:t>Reactor Fleet Sustainability</a:t>
              </a:r>
            </a:p>
          </p:txBody>
        </p:sp>
        <p:sp>
          <p:nvSpPr>
            <p:cNvPr id="7" name="Text Placeholder 4">
              <a:extLst>
                <a:ext uri="{FF2B5EF4-FFF2-40B4-BE49-F238E27FC236}">
                  <a16:creationId xmlns:a16="http://schemas.microsoft.com/office/drawing/2014/main" id="{91459828-9DEF-A046-D1D6-79C394F8EB43}"/>
                </a:ext>
              </a:extLst>
            </p:cNvPr>
            <p:cNvSpPr txBox="1">
              <a:spLocks/>
            </p:cNvSpPr>
            <p:nvPr/>
          </p:nvSpPr>
          <p:spPr>
            <a:xfrm>
              <a:off x="1596827" y="4557934"/>
              <a:ext cx="4765336" cy="4580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2000" dirty="0"/>
                <a:t>Isotopes, Radiobiology &amp; Environment</a:t>
              </a:r>
            </a:p>
          </p:txBody>
        </p:sp>
        <p:pic>
          <p:nvPicPr>
            <p:cNvPr id="8" name="Picture 7">
              <a:extLst>
                <a:ext uri="{FF2B5EF4-FFF2-40B4-BE49-F238E27FC236}">
                  <a16:creationId xmlns:a16="http://schemas.microsoft.com/office/drawing/2014/main" id="{98936438-C74E-7F6D-2929-29DF895CCD4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3901" y="2710173"/>
              <a:ext cx="661851" cy="661851"/>
            </a:xfrm>
            <a:prstGeom prst="rect">
              <a:avLst/>
            </a:prstGeom>
          </p:spPr>
        </p:pic>
        <p:sp>
          <p:nvSpPr>
            <p:cNvPr id="9" name="Text Placeholder 4">
              <a:extLst>
                <a:ext uri="{FF2B5EF4-FFF2-40B4-BE49-F238E27FC236}">
                  <a16:creationId xmlns:a16="http://schemas.microsoft.com/office/drawing/2014/main" id="{8F31F0FC-7826-E010-08BA-31D871D1DD23}"/>
                </a:ext>
              </a:extLst>
            </p:cNvPr>
            <p:cNvSpPr txBox="1">
              <a:spLocks/>
            </p:cNvSpPr>
            <p:nvPr/>
          </p:nvSpPr>
          <p:spPr>
            <a:xfrm>
              <a:off x="1608266" y="2841430"/>
              <a:ext cx="4401875" cy="3993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2000" dirty="0"/>
                <a:t>Advanced Reactors</a:t>
              </a:r>
            </a:p>
          </p:txBody>
        </p:sp>
        <p:pic>
          <p:nvPicPr>
            <p:cNvPr id="10" name="Picture 9">
              <a:extLst>
                <a:ext uri="{FF2B5EF4-FFF2-40B4-BE49-F238E27FC236}">
                  <a16:creationId xmlns:a16="http://schemas.microsoft.com/office/drawing/2014/main" id="{4BAF7BDB-7002-F933-B60F-40ED4E9117C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03901" y="4456020"/>
              <a:ext cx="661851" cy="661851"/>
            </a:xfrm>
            <a:prstGeom prst="rect">
              <a:avLst/>
            </a:prstGeom>
          </p:spPr>
        </p:pic>
        <p:pic>
          <p:nvPicPr>
            <p:cNvPr id="11" name="Picture 10">
              <a:extLst>
                <a:ext uri="{FF2B5EF4-FFF2-40B4-BE49-F238E27FC236}">
                  <a16:creationId xmlns:a16="http://schemas.microsoft.com/office/drawing/2014/main" id="{2E45CD75-BC69-4807-6D90-135E2EDECD2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79385" y="5239123"/>
              <a:ext cx="661851" cy="661851"/>
            </a:xfrm>
            <a:prstGeom prst="rect">
              <a:avLst/>
            </a:prstGeom>
          </p:spPr>
        </p:pic>
        <p:sp>
          <p:nvSpPr>
            <p:cNvPr id="12" name="Text Placeholder 4">
              <a:extLst>
                <a:ext uri="{FF2B5EF4-FFF2-40B4-BE49-F238E27FC236}">
                  <a16:creationId xmlns:a16="http://schemas.microsoft.com/office/drawing/2014/main" id="{EA1F698F-E505-E84E-E71C-FC48B875F6A2}"/>
                </a:ext>
              </a:extLst>
            </p:cNvPr>
            <p:cNvSpPr txBox="1">
              <a:spLocks/>
            </p:cNvSpPr>
            <p:nvPr/>
          </p:nvSpPr>
          <p:spPr>
            <a:xfrm>
              <a:off x="1575098" y="5370380"/>
              <a:ext cx="3958525" cy="3993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CA" sz="2000" dirty="0"/>
                <a:t>Safety &amp; Security</a:t>
              </a:r>
            </a:p>
          </p:txBody>
        </p:sp>
        <p:pic>
          <p:nvPicPr>
            <p:cNvPr id="17" name="Picture 16">
              <a:extLst>
                <a:ext uri="{FF2B5EF4-FFF2-40B4-BE49-F238E27FC236}">
                  <a16:creationId xmlns:a16="http://schemas.microsoft.com/office/drawing/2014/main" id="{FC7ABDE9-3D63-ECBB-4CB4-BDBA4D7E171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28278" y="3530313"/>
              <a:ext cx="707829" cy="707829"/>
            </a:xfrm>
            <a:prstGeom prst="rect">
              <a:avLst/>
            </a:prstGeom>
          </p:spPr>
        </p:pic>
        <p:sp>
          <p:nvSpPr>
            <p:cNvPr id="19" name="Text Placeholder 2">
              <a:extLst>
                <a:ext uri="{FF2B5EF4-FFF2-40B4-BE49-F238E27FC236}">
                  <a16:creationId xmlns:a16="http://schemas.microsoft.com/office/drawing/2014/main" id="{B4FD4E10-EC43-0CC7-D002-D99B8A1FC696}"/>
                </a:ext>
              </a:extLst>
            </p:cNvPr>
            <p:cNvSpPr txBox="1">
              <a:spLocks/>
            </p:cNvSpPr>
            <p:nvPr/>
          </p:nvSpPr>
          <p:spPr>
            <a:xfrm>
              <a:off x="458575" y="1205597"/>
              <a:ext cx="3813252" cy="37941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34343"/>
                  </a:solidFill>
                  <a:latin typeface="F37 Ginger Pro"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34343"/>
                  </a:solidFill>
                  <a:latin typeface="F37 Ginger Pro"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34343"/>
                  </a:solidFill>
                  <a:latin typeface="F37 Ginger Pro"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34343"/>
                  </a:solidFill>
                  <a:latin typeface="F37 Ginger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S&amp;T Directorates</a:t>
              </a:r>
            </a:p>
          </p:txBody>
        </p:sp>
      </p:grpSp>
      <p:pic>
        <p:nvPicPr>
          <p:cNvPr id="3074" name="Picture 2">
            <a:extLst>
              <a:ext uri="{FF2B5EF4-FFF2-40B4-BE49-F238E27FC236}">
                <a16:creationId xmlns:a16="http://schemas.microsoft.com/office/drawing/2014/main" id="{5FAFF25C-D1E2-6EBD-B1DA-174CE5EA3A6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54879" y="579124"/>
            <a:ext cx="4065647" cy="291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18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1807-B53E-BC15-0F93-B69103C63602}"/>
              </a:ext>
            </a:extLst>
          </p:cNvPr>
          <p:cNvSpPr>
            <a:spLocks noGrp="1"/>
          </p:cNvSpPr>
          <p:nvPr>
            <p:ph type="title"/>
          </p:nvPr>
        </p:nvSpPr>
        <p:spPr>
          <a:xfrm>
            <a:off x="388039" y="220797"/>
            <a:ext cx="11014589" cy="643059"/>
          </a:xfrm>
        </p:spPr>
        <p:txBody>
          <a:bodyPr/>
          <a:lstStyle/>
          <a:p>
            <a:r>
              <a:rPr lang="en-CA" dirty="0"/>
              <a:t>CNL’s Safety &amp; Security</a:t>
            </a:r>
          </a:p>
        </p:txBody>
      </p:sp>
      <p:sp>
        <p:nvSpPr>
          <p:cNvPr id="5" name="TextBox 4">
            <a:extLst>
              <a:ext uri="{FF2B5EF4-FFF2-40B4-BE49-F238E27FC236}">
                <a16:creationId xmlns:a16="http://schemas.microsoft.com/office/drawing/2014/main" id="{3E6858C1-A668-5BBE-08DC-D4A7001D771A}"/>
              </a:ext>
            </a:extLst>
          </p:cNvPr>
          <p:cNvSpPr txBox="1"/>
          <p:nvPr/>
        </p:nvSpPr>
        <p:spPr>
          <a:xfrm>
            <a:off x="901956" y="863856"/>
            <a:ext cx="4704008" cy="369332"/>
          </a:xfrm>
          <a:prstGeom prst="rect">
            <a:avLst/>
          </a:prstGeom>
          <a:noFill/>
        </p:spPr>
        <p:txBody>
          <a:bodyPr wrap="square">
            <a:spAutoFit/>
          </a:bodyPr>
          <a:lstStyle/>
          <a:p>
            <a:pPr algn="l" fontAlgn="base"/>
            <a:r>
              <a:rPr lang="en-CA" b="0" i="0" dirty="0">
                <a:solidFill>
                  <a:srgbClr val="2B74BC"/>
                </a:solidFill>
                <a:effectLst/>
                <a:latin typeface="F37 Ginger Pro" panose="020B0604020202020204" charset="0"/>
              </a:rPr>
              <a:t>Nuclear Detection, Forensics and Response</a:t>
            </a:r>
          </a:p>
        </p:txBody>
      </p:sp>
      <p:pic>
        <p:nvPicPr>
          <p:cNvPr id="6146" name="Picture 2" descr="Nuclear Detection, Forensics and Response">
            <a:extLst>
              <a:ext uri="{FF2B5EF4-FFF2-40B4-BE49-F238E27FC236}">
                <a16:creationId xmlns:a16="http://schemas.microsoft.com/office/drawing/2014/main" id="{43941D95-BC51-2E62-305A-E1455C1C84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2067" y="1315137"/>
            <a:ext cx="4783787" cy="2690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7BDCC6-B771-CDDC-C011-F89028064246}"/>
              </a:ext>
            </a:extLst>
          </p:cNvPr>
          <p:cNvSpPr txBox="1"/>
          <p:nvPr/>
        </p:nvSpPr>
        <p:spPr>
          <a:xfrm>
            <a:off x="388038" y="4087966"/>
            <a:ext cx="6628988" cy="2031325"/>
          </a:xfrm>
          <a:prstGeom prst="rect">
            <a:avLst/>
          </a:prstGeom>
          <a:noFill/>
        </p:spPr>
        <p:txBody>
          <a:bodyPr wrap="square">
            <a:spAutoFit/>
          </a:bodyPr>
          <a:lstStyle/>
          <a:p>
            <a:pPr marL="285750" indent="-285750">
              <a:buFont typeface="Arial" panose="020B0604020202020204" pitchFamily="34" charset="0"/>
              <a:buChar char="•"/>
            </a:pPr>
            <a:r>
              <a:rPr lang="en-CA" dirty="0"/>
              <a:t>Detection and interception of special nuclear materials in transit.</a:t>
            </a:r>
          </a:p>
          <a:p>
            <a:pPr marL="285750" indent="-285750">
              <a:buFont typeface="Arial" panose="020B0604020202020204" pitchFamily="34" charset="0"/>
              <a:buChar char="•"/>
            </a:pPr>
            <a:r>
              <a:rPr lang="en-CA" dirty="0"/>
              <a:t>Advanced CBRNE threat detection techniques.</a:t>
            </a:r>
          </a:p>
          <a:p>
            <a:pPr marL="285750" indent="-285750">
              <a:buFont typeface="Arial" panose="020B0604020202020204" pitchFamily="34" charset="0"/>
              <a:buChar char="•"/>
            </a:pPr>
            <a:r>
              <a:rPr lang="en-CA" dirty="0"/>
              <a:t>Innovation in safeguards and security required for the deployment of advanced reactors.</a:t>
            </a:r>
          </a:p>
          <a:p>
            <a:pPr marL="285750" indent="-285750">
              <a:buFont typeface="Arial" panose="020B0604020202020204" pitchFamily="34" charset="0"/>
              <a:buChar char="•"/>
            </a:pPr>
            <a:r>
              <a:rPr lang="en-CA" dirty="0"/>
              <a:t>Nuclear forensics signatures and analysis methods.</a:t>
            </a:r>
          </a:p>
          <a:p>
            <a:pPr marL="285750" indent="-285750">
              <a:buFont typeface="Arial" panose="020B0604020202020204" pitchFamily="34" charset="0"/>
              <a:buChar char="•"/>
            </a:pPr>
            <a:r>
              <a:rPr lang="en-CA" dirty="0"/>
              <a:t>Methodologies and support for international nuclear treaties.</a:t>
            </a:r>
          </a:p>
          <a:p>
            <a:pPr marL="285750" indent="-285750">
              <a:buFont typeface="Arial" panose="020B0604020202020204" pitchFamily="34" charset="0"/>
              <a:buChar char="•"/>
            </a:pPr>
            <a:r>
              <a:rPr lang="en-CA" dirty="0"/>
              <a:t>Emerging technologies including quantum (e.g., TES detectors).</a:t>
            </a:r>
          </a:p>
        </p:txBody>
      </p:sp>
      <p:sp>
        <p:nvSpPr>
          <p:cNvPr id="10" name="TextBox 9">
            <a:extLst>
              <a:ext uri="{FF2B5EF4-FFF2-40B4-BE49-F238E27FC236}">
                <a16:creationId xmlns:a16="http://schemas.microsoft.com/office/drawing/2014/main" id="{3C996515-8A16-35C5-4DCE-4E8110699AE5}"/>
              </a:ext>
            </a:extLst>
          </p:cNvPr>
          <p:cNvSpPr txBox="1"/>
          <p:nvPr/>
        </p:nvSpPr>
        <p:spPr>
          <a:xfrm>
            <a:off x="8668594" y="275674"/>
            <a:ext cx="1732129" cy="369332"/>
          </a:xfrm>
          <a:prstGeom prst="rect">
            <a:avLst/>
          </a:prstGeom>
          <a:noFill/>
        </p:spPr>
        <p:txBody>
          <a:bodyPr wrap="square">
            <a:spAutoFit/>
          </a:bodyPr>
          <a:lstStyle/>
          <a:p>
            <a:pPr algn="l" fontAlgn="base"/>
            <a:r>
              <a:rPr lang="en-CA" b="0" i="0" dirty="0">
                <a:solidFill>
                  <a:srgbClr val="2B74BC"/>
                </a:solidFill>
                <a:effectLst/>
                <a:latin typeface="F37 Ginger Pro" panose="020B0604020202020204" charset="0"/>
              </a:rPr>
              <a:t>Cyber Security</a:t>
            </a:r>
          </a:p>
        </p:txBody>
      </p:sp>
      <p:sp>
        <p:nvSpPr>
          <p:cNvPr id="12" name="TextBox 11">
            <a:extLst>
              <a:ext uri="{FF2B5EF4-FFF2-40B4-BE49-F238E27FC236}">
                <a16:creationId xmlns:a16="http://schemas.microsoft.com/office/drawing/2014/main" id="{70AB374F-D23C-3CF2-784B-8AFA207EF192}"/>
              </a:ext>
            </a:extLst>
          </p:cNvPr>
          <p:cNvSpPr txBox="1"/>
          <p:nvPr/>
        </p:nvSpPr>
        <p:spPr>
          <a:xfrm>
            <a:off x="6877318" y="3497882"/>
            <a:ext cx="5314681" cy="2862322"/>
          </a:xfrm>
          <a:prstGeom prst="rect">
            <a:avLst/>
          </a:prstGeom>
          <a:noFill/>
        </p:spPr>
        <p:txBody>
          <a:bodyPr wrap="square">
            <a:spAutoFit/>
          </a:bodyPr>
          <a:lstStyle/>
          <a:p>
            <a:pPr marL="285750" indent="-285750">
              <a:buFont typeface="Arial" panose="020B0604020202020204" pitchFamily="34" charset="0"/>
              <a:buChar char="•"/>
            </a:pPr>
            <a:r>
              <a:rPr lang="en-CA" dirty="0"/>
              <a:t>Cyber security of industrial control systems for nuclear and non-nuclear critical infrastructure.</a:t>
            </a:r>
          </a:p>
          <a:p>
            <a:pPr marL="285750" indent="-285750">
              <a:buFont typeface="Arial" panose="020B0604020202020204" pitchFamily="34" charset="0"/>
              <a:buChar char="•"/>
            </a:pPr>
            <a:r>
              <a:rPr lang="en-CA" dirty="0"/>
              <a:t>A multimillion-dollar cyber security research facility in New Brunswick, including a safe plant display.</a:t>
            </a:r>
          </a:p>
          <a:p>
            <a:pPr marL="285750" indent="-285750">
              <a:buFont typeface="Arial" panose="020B0604020202020204" pitchFamily="34" charset="0"/>
              <a:buChar char="•"/>
            </a:pPr>
            <a:r>
              <a:rPr lang="en-CA" dirty="0"/>
              <a:t>Partnerships with U of New Brunswick, and Canadian Institute for Cybersecurity.</a:t>
            </a:r>
          </a:p>
          <a:p>
            <a:pPr marL="285750" indent="-285750">
              <a:buFont typeface="Arial" panose="020B0604020202020204" pitchFamily="34" charset="0"/>
              <a:buChar char="•"/>
            </a:pPr>
            <a:r>
              <a:rPr lang="en-CA" dirty="0"/>
              <a:t>Created a real-time process control distributed control systems testing platform.</a:t>
            </a:r>
          </a:p>
          <a:p>
            <a:pPr marL="285750" indent="-285750">
              <a:buFont typeface="Arial" panose="020B0604020202020204" pitchFamily="34" charset="0"/>
              <a:buChar char="•"/>
            </a:pPr>
            <a:r>
              <a:rPr lang="en-CA" dirty="0"/>
              <a:t>Used cyber security to examine process environments in real time.</a:t>
            </a:r>
          </a:p>
        </p:txBody>
      </p:sp>
      <p:pic>
        <p:nvPicPr>
          <p:cNvPr id="13" name="Picture 12">
            <a:extLst>
              <a:ext uri="{FF2B5EF4-FFF2-40B4-BE49-F238E27FC236}">
                <a16:creationId xmlns:a16="http://schemas.microsoft.com/office/drawing/2014/main" id="{3F76FA89-E443-92A6-9E02-67C7B1B0F9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0745" y="638772"/>
            <a:ext cx="4287827" cy="2859110"/>
          </a:xfrm>
          <a:prstGeom prst="rect">
            <a:avLst/>
          </a:prstGeom>
        </p:spPr>
      </p:pic>
    </p:spTree>
    <p:extLst>
      <p:ext uri="{BB962C8B-B14F-4D97-AF65-F5344CB8AC3E}">
        <p14:creationId xmlns:p14="http://schemas.microsoft.com/office/powerpoint/2010/main" val="384404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Recent Quantum Technology Developments at CNL</a:t>
            </a:r>
          </a:p>
        </p:txBody>
      </p:sp>
      <p:sp>
        <p:nvSpPr>
          <p:cNvPr id="108" name="TextBox 107">
            <a:extLst>
              <a:ext uri="{FF2B5EF4-FFF2-40B4-BE49-F238E27FC236}">
                <a16:creationId xmlns:a16="http://schemas.microsoft.com/office/drawing/2014/main" id="{AFF63453-BB5C-9BA4-436F-753A2D479CA7}"/>
              </a:ext>
            </a:extLst>
          </p:cNvPr>
          <p:cNvSpPr txBox="1"/>
          <p:nvPr/>
        </p:nvSpPr>
        <p:spPr>
          <a:xfrm>
            <a:off x="7382082" y="6610116"/>
            <a:ext cx="4929187" cy="184666"/>
          </a:xfrm>
          <a:prstGeom prst="rect">
            <a:avLst/>
          </a:prstGeom>
          <a:noFill/>
        </p:spPr>
        <p:txBody>
          <a:bodyPr wrap="square">
            <a:spAutoFit/>
          </a:bodyPr>
          <a:lstStyle/>
          <a:p>
            <a:r>
              <a:rPr lang="en-CA" sz="600" dirty="0"/>
              <a:t>Created by Zahra Yamani (CNL) using the </a:t>
            </a:r>
            <a:r>
              <a:rPr lang="en-CA" sz="600" i="1" dirty="0"/>
              <a:t>Pin Radial with 5 Levels Design </a:t>
            </a:r>
            <a:r>
              <a:rPr lang="en-CA" sz="600" dirty="0"/>
              <a:t>by PRESENTATIONGO (Free PowerPoint Templates and Google Slides Themes).  </a:t>
            </a:r>
          </a:p>
        </p:txBody>
      </p:sp>
      <p:sp>
        <p:nvSpPr>
          <p:cNvPr id="4" name="Rectangle 3"/>
          <p:cNvSpPr/>
          <p:nvPr/>
        </p:nvSpPr>
        <p:spPr>
          <a:xfrm>
            <a:off x="388038" y="994983"/>
            <a:ext cx="6152461" cy="5170646"/>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A cross-directorate effort (S&amp;SD and ARD). </a:t>
            </a:r>
          </a:p>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Team building (and growing).</a:t>
            </a:r>
          </a:p>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Literature review and idea generation.</a:t>
            </a:r>
          </a:p>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Engagements with key stakeholders (e.g., understanding defence’s needs and priorities).  </a:t>
            </a:r>
          </a:p>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Exploring and establishing collaborations (e.g., CNL-Waterloo Quantum Horizon Workshop Oct 30 – Nov 1, 2023).</a:t>
            </a:r>
          </a:p>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Funding from FNST, CSSP, and CNL’s LDST streams. </a:t>
            </a:r>
          </a:p>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Developed a CNL road-map for quantum technology development for defence. </a:t>
            </a:r>
          </a:p>
          <a:p>
            <a:pPr marL="342900" indent="-342900">
              <a:spcBef>
                <a:spcPts val="600"/>
              </a:spcBef>
              <a:spcAft>
                <a:spcPts val="600"/>
              </a:spcAft>
              <a:buFont typeface="Wingdings" panose="05000000000000000000" pitchFamily="2" charset="2"/>
              <a:buChar char="Ø"/>
            </a:pPr>
            <a:r>
              <a:rPr lang="en-CA" sz="2000" dirty="0">
                <a:latin typeface="Calibri" panose="020F0502020204030204" pitchFamily="34" charset="0"/>
                <a:ea typeface="Times New Roman" panose="02020603050405020304" pitchFamily="18" charset="0"/>
              </a:rPr>
              <a:t>Expanding to quantum technology development to space sector.</a:t>
            </a:r>
          </a:p>
        </p:txBody>
      </p:sp>
      <p:grpSp>
        <p:nvGrpSpPr>
          <p:cNvPr id="12" name="Group 11">
            <a:extLst>
              <a:ext uri="{FF2B5EF4-FFF2-40B4-BE49-F238E27FC236}">
                <a16:creationId xmlns:a16="http://schemas.microsoft.com/office/drawing/2014/main" id="{370816C2-4E23-A7D6-7D3B-DFD039A0475C}"/>
              </a:ext>
            </a:extLst>
          </p:cNvPr>
          <p:cNvGrpSpPr>
            <a:grpSpLocks noChangeAspect="1"/>
          </p:cNvGrpSpPr>
          <p:nvPr/>
        </p:nvGrpSpPr>
        <p:grpSpPr>
          <a:xfrm>
            <a:off x="7112557" y="1024029"/>
            <a:ext cx="4891257" cy="5135085"/>
            <a:chOff x="6791960" y="851106"/>
            <a:chExt cx="5188613" cy="5447265"/>
          </a:xfrm>
        </p:grpSpPr>
        <p:pic>
          <p:nvPicPr>
            <p:cNvPr id="109" name="Picture 108">
              <a:extLst>
                <a:ext uri="{FF2B5EF4-FFF2-40B4-BE49-F238E27FC236}">
                  <a16:creationId xmlns:a16="http://schemas.microsoft.com/office/drawing/2014/main" id="{1B6F3B4A-8641-F29F-DACE-2333A49FEA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1960" y="851106"/>
              <a:ext cx="5188613" cy="5011911"/>
            </a:xfrm>
            <a:prstGeom prst="rect">
              <a:avLst/>
            </a:prstGeom>
          </p:spPr>
        </p:pic>
        <p:sp>
          <p:nvSpPr>
            <p:cNvPr id="9" name="TextBox 8">
              <a:extLst>
                <a:ext uri="{FF2B5EF4-FFF2-40B4-BE49-F238E27FC236}">
                  <a16:creationId xmlns:a16="http://schemas.microsoft.com/office/drawing/2014/main" id="{189FA8BC-62EA-56A2-E80B-B5E1047A457B}"/>
                </a:ext>
              </a:extLst>
            </p:cNvPr>
            <p:cNvSpPr txBox="1"/>
            <p:nvPr/>
          </p:nvSpPr>
          <p:spPr>
            <a:xfrm>
              <a:off x="7027399" y="5906586"/>
              <a:ext cx="4717733" cy="391785"/>
            </a:xfrm>
            <a:prstGeom prst="rect">
              <a:avLst/>
            </a:prstGeom>
            <a:gradFill flip="none" rotWithShape="1">
              <a:gsLst>
                <a:gs pos="0">
                  <a:schemeClr val="accent6">
                    <a:lumMod val="5000"/>
                    <a:lumOff val="95000"/>
                  </a:schemeClr>
                </a:gs>
                <a:gs pos="74000">
                  <a:schemeClr val="accent6">
                    <a:lumMod val="45000"/>
                    <a:lumOff val="55000"/>
                  </a:schemeClr>
                </a:gs>
                <a:gs pos="88000">
                  <a:schemeClr val="accent6">
                    <a:lumMod val="45000"/>
                    <a:lumOff val="55000"/>
                  </a:schemeClr>
                </a:gs>
                <a:gs pos="100000">
                  <a:schemeClr val="accent6">
                    <a:lumMod val="30000"/>
                    <a:lumOff val="70000"/>
                  </a:schemeClr>
                </a:gs>
              </a:gsLst>
              <a:lin ang="5400000" scaled="1"/>
              <a:tileRect/>
            </a:gradFill>
          </p:spPr>
          <p:txBody>
            <a:bodyPr wrap="square">
              <a:spAutoFit/>
            </a:bodyPr>
            <a:lstStyle/>
            <a:p>
              <a:r>
                <a:rPr lang="en-CA" dirty="0"/>
                <a:t>An initiative spanning multiple Directorates!</a:t>
              </a:r>
            </a:p>
          </p:txBody>
        </p:sp>
      </p:grpSp>
    </p:spTree>
    <p:extLst>
      <p:ext uri="{BB962C8B-B14F-4D97-AF65-F5344CB8AC3E}">
        <p14:creationId xmlns:p14="http://schemas.microsoft.com/office/powerpoint/2010/main" val="3015906572"/>
      </p:ext>
    </p:extLst>
  </p:cSld>
  <p:clrMapOvr>
    <a:masterClrMapping/>
  </p:clrMapOvr>
</p:sld>
</file>

<file path=ppt/theme/theme1.xml><?xml version="1.0" encoding="utf-8"?>
<a:theme xmlns:a="http://schemas.openxmlformats.org/drawingml/2006/main" name="Cover">
  <a:themeElements>
    <a:clrScheme name="CNL2">
      <a:dk1>
        <a:srgbClr val="434343"/>
      </a:dk1>
      <a:lt1>
        <a:srgbClr val="FFFFFF"/>
      </a:lt1>
      <a:dk2>
        <a:srgbClr val="A7A8AA"/>
      </a:dk2>
      <a:lt2>
        <a:srgbClr val="DBDBDB"/>
      </a:lt2>
      <a:accent1>
        <a:srgbClr val="4472C4"/>
      </a:accent1>
      <a:accent2>
        <a:srgbClr val="92D050"/>
      </a:accent2>
      <a:accent3>
        <a:srgbClr val="434343"/>
      </a:accent3>
      <a:accent4>
        <a:srgbClr val="A7A8AA"/>
      </a:accent4>
      <a:accent5>
        <a:srgbClr val="DBDBD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l">
          <a:lnSpc>
            <a:spcPct val="100000"/>
          </a:lnSpc>
          <a:buNone/>
          <a:defRPr sz="1600" dirty="0">
            <a:solidFill>
              <a:srgbClr val="434343"/>
            </a:solidFill>
            <a:latin typeface="F37 Ginger Pro"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730D8B8D85AF4891AFEF0A23EC2C32" ma:contentTypeVersion="10" ma:contentTypeDescription="Create a new document." ma:contentTypeScope="" ma:versionID="e9287fa7383b9746ef6a697a133963aa">
  <xsd:schema xmlns:xsd="http://www.w3.org/2001/XMLSchema" xmlns:xs="http://www.w3.org/2001/XMLSchema" xmlns:p="http://schemas.microsoft.com/office/2006/metadata/properties" xmlns:ns2="6f80465f-029c-420b-9560-15f285b56003" xmlns:ns3="f2b8bf99-9a74-4897-b084-acc4cb4bdd8d" targetNamespace="http://schemas.microsoft.com/office/2006/metadata/properties" ma:root="true" ma:fieldsID="3b81ebcc9beb305f208f071976e6d85d" ns2:_="" ns3:_="">
    <xsd:import namespace="6f80465f-029c-420b-9560-15f285b56003"/>
    <xsd:import namespace="f2b8bf99-9a74-4897-b084-acc4cb4bdd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0465f-029c-420b-9560-15f285b56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b8bf99-9a74-4897-b084-acc4cb4bdd8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26CC05-BC13-40C2-B910-8FE1FBD2FF2E}">
  <ds:schemaRefs>
    <ds:schemaRef ds:uri="http://schemas.microsoft.com/office/infopath/2007/PartnerControls"/>
    <ds:schemaRef ds:uri="http://purl.org/dc/terms/"/>
    <ds:schemaRef ds:uri="f2b8bf99-9a74-4897-b084-acc4cb4bdd8d"/>
    <ds:schemaRef ds:uri="http://purl.org/dc/dcmitype/"/>
    <ds:schemaRef ds:uri="http://schemas.microsoft.com/office/2006/documentManagement/types"/>
    <ds:schemaRef ds:uri="6f80465f-029c-420b-9560-15f285b56003"/>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A37B382-B1CD-45C6-B101-F9E307E0E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0465f-029c-420b-9560-15f285b56003"/>
    <ds:schemaRef ds:uri="f2b8bf99-9a74-4897-b084-acc4cb4bd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51FBE-13CF-4730-B4DD-49BFBEEC77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23825</TotalTime>
  <Words>2235</Words>
  <Application>Microsoft Office PowerPoint</Application>
  <PresentationFormat>Widescreen</PresentationFormat>
  <Paragraphs>447</Paragraphs>
  <Slides>23</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Trebuchet MS</vt:lpstr>
      <vt:lpstr>Verdana</vt:lpstr>
      <vt:lpstr>Wingdings</vt:lpstr>
      <vt:lpstr>Symbol</vt:lpstr>
      <vt:lpstr>Times New Roman</vt:lpstr>
      <vt:lpstr>F37 Ginger Pro</vt:lpstr>
      <vt:lpstr>F37 Ginger Pro Bold</vt:lpstr>
      <vt:lpstr>Arial</vt:lpstr>
      <vt:lpstr>Calibri</vt:lpstr>
      <vt:lpstr>Cover</vt:lpstr>
      <vt:lpstr>PowerPoint Presentation</vt:lpstr>
      <vt:lpstr>Presentation outline</vt:lpstr>
      <vt:lpstr>PowerPoint Presentation</vt:lpstr>
      <vt:lpstr>PowerPoint Presentation</vt:lpstr>
      <vt:lpstr>CNL is revitalizing the Chalk River Laboratories campus</vt:lpstr>
      <vt:lpstr>CNL Strategic Priorities: Vision 2030</vt:lpstr>
      <vt:lpstr>Overview: Science &amp; Technology at CNL</vt:lpstr>
      <vt:lpstr>CNL’s Safety &amp; Security</vt:lpstr>
      <vt:lpstr>Recent Quantum Technology Developments at CNL</vt:lpstr>
      <vt:lpstr>PowerPoint Presentation</vt:lpstr>
      <vt:lpstr>Nuclear detection for safety and security</vt:lpstr>
      <vt:lpstr>Nuclear detection: current technologies</vt:lpstr>
      <vt:lpstr>Nuclear isotope detection: g-spectroscopy</vt:lpstr>
      <vt:lpstr>Nuclear isotope detection: g-spectroscopy</vt:lpstr>
      <vt:lpstr>Nuclear applications of TES detectors</vt:lpstr>
      <vt:lpstr>TES detectors: principles and operation</vt:lpstr>
      <vt:lpstr>TES applications we are considering</vt:lpstr>
      <vt:lpstr>Monitoring CANDU spent fuel using TES: a GEANT4 simulation study</vt:lpstr>
      <vt:lpstr>Monitoring CANDU spent fuel using TES: a GEANT4 simulation study</vt:lpstr>
      <vt:lpstr>Establishing TES detector technology at CNL</vt:lpstr>
      <vt:lpstr>Establishing TES detector technology at CNL</vt:lpstr>
      <vt:lpstr>Challenges in utilization of TES-based detectors in real-world applications: </vt:lpstr>
      <vt:lpstr>Thank you!  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Davide Giliati</dc:creator>
  <cp:lastModifiedBy>Yamani, Zahra</cp:lastModifiedBy>
  <cp:revision>820</cp:revision>
  <cp:lastPrinted>2022-11-02T18:14:51Z</cp:lastPrinted>
  <dcterms:created xsi:type="dcterms:W3CDTF">2020-10-15T03:04:27Z</dcterms:created>
  <dcterms:modified xsi:type="dcterms:W3CDTF">2024-06-26T14:01:45Z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0x0101004A730D8B8D85AF4891AFEF0A23EC2C32</vt:lpwstr>
  </property>
  <property fmtid="{D5CDD505-2E9C-101B-9397-08002B2CF9AE}" pid="3" name="MSIP_Label_047d1604-a11e-4c33-b65a-00a6c0f6fd4a_Enabled">
    <vt:lpwstr>true</vt:lpwstr>
  </property>
  <property fmtid="{D5CDD505-2E9C-101B-9397-08002B2CF9AE}" pid="4" name="MSIP_Label_047d1604-a11e-4c33-b65a-00a6c0f6fd4a_SetDate">
    <vt:lpwstr>2023-10-10T10:14:46Z</vt:lpwstr>
  </property>
  <property fmtid="{D5CDD505-2E9C-101B-9397-08002B2CF9AE}" pid="5" name="MSIP_Label_047d1604-a11e-4c33-b65a-00a6c0f6fd4a_Method">
    <vt:lpwstr>Privileged</vt:lpwstr>
  </property>
  <property fmtid="{D5CDD505-2E9C-101B-9397-08002B2CF9AE}" pid="6" name="MSIP_Label_047d1604-a11e-4c33-b65a-00a6c0f6fd4a_Name">
    <vt:lpwstr>OFFICIAL USE ONLY</vt:lpwstr>
  </property>
  <property fmtid="{D5CDD505-2E9C-101B-9397-08002B2CF9AE}" pid="7" name="MSIP_Label_047d1604-a11e-4c33-b65a-00a6c0f6fd4a_SiteId">
    <vt:lpwstr>a483a0b6-671f-4e86-a04d-998385c0e199</vt:lpwstr>
  </property>
  <property fmtid="{D5CDD505-2E9C-101B-9397-08002B2CF9AE}" pid="8" name="MSIP_Label_047d1604-a11e-4c33-b65a-00a6c0f6fd4a_ActionId">
    <vt:lpwstr>e216ee48-45f3-4fd9-af61-0083bc06c6de</vt:lpwstr>
  </property>
  <property fmtid="{D5CDD505-2E9C-101B-9397-08002B2CF9AE}" pid="9" name="MSIP_Label_047d1604-a11e-4c33-b65a-00a6c0f6fd4a_ContentBits">
    <vt:lpwstr>1</vt:lpwstr>
  </property>
  <property fmtid="{D5CDD505-2E9C-101B-9397-08002B2CF9AE}" pid="10" name="ClassificationContentMarkingHeaderLocations">
    <vt:lpwstr>Cover:3</vt:lpwstr>
  </property>
  <property fmtid="{D5CDD505-2E9C-101B-9397-08002B2CF9AE}" pid="11" name="ClassificationContentMarkingHeaderText">
    <vt:lpwstr>OFFICIAL USE ONLY / À USAGE EXCLUSIF</vt:lpwstr>
  </property>
</Properties>
</file>