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0FD_E573913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708" r:id="rId6"/>
  </p:sldMasterIdLst>
  <p:notesMasterIdLst>
    <p:notesMasterId r:id="rId47"/>
  </p:notesMasterIdLst>
  <p:sldIdLst>
    <p:sldId id="256" r:id="rId7"/>
    <p:sldId id="397" r:id="rId8"/>
    <p:sldId id="4203" r:id="rId9"/>
    <p:sldId id="769" r:id="rId10"/>
    <p:sldId id="771" r:id="rId11"/>
    <p:sldId id="4366" r:id="rId12"/>
    <p:sldId id="775" r:id="rId13"/>
    <p:sldId id="4360" r:id="rId14"/>
    <p:sldId id="4365" r:id="rId15"/>
    <p:sldId id="4337" r:id="rId16"/>
    <p:sldId id="433" r:id="rId17"/>
    <p:sldId id="451" r:id="rId18"/>
    <p:sldId id="420" r:id="rId19"/>
    <p:sldId id="4313" r:id="rId20"/>
    <p:sldId id="699" r:id="rId21"/>
    <p:sldId id="767" r:id="rId22"/>
    <p:sldId id="4339" r:id="rId23"/>
    <p:sldId id="4340" r:id="rId24"/>
    <p:sldId id="4341" r:id="rId25"/>
    <p:sldId id="4342" r:id="rId26"/>
    <p:sldId id="4343" r:id="rId27"/>
    <p:sldId id="4350" r:id="rId28"/>
    <p:sldId id="4351" r:id="rId29"/>
    <p:sldId id="4352" r:id="rId30"/>
    <p:sldId id="542" r:id="rId31"/>
    <p:sldId id="551" r:id="rId32"/>
    <p:sldId id="552" r:id="rId33"/>
    <p:sldId id="591" r:id="rId34"/>
    <p:sldId id="590" r:id="rId35"/>
    <p:sldId id="4362" r:id="rId36"/>
    <p:sldId id="4349" r:id="rId37"/>
    <p:sldId id="403" r:id="rId38"/>
    <p:sldId id="401" r:id="rId39"/>
    <p:sldId id="588" r:id="rId40"/>
    <p:sldId id="466" r:id="rId41"/>
    <p:sldId id="4196" r:id="rId42"/>
    <p:sldId id="4361" r:id="rId43"/>
    <p:sldId id="4325" r:id="rId44"/>
    <p:sldId id="4330" r:id="rId45"/>
    <p:sldId id="3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EB54DC0-250F-4E5E-8F21-23EA99AA06FC}">
          <p14:sldIdLst>
            <p14:sldId id="256"/>
            <p14:sldId id="397"/>
          </p14:sldIdLst>
        </p14:section>
        <p14:section name="Budget 2024" id="{01B2E58A-8D31-49FC-A3B6-4C3B8ACC0C43}">
          <p14:sldIdLst>
            <p14:sldId id="4203"/>
            <p14:sldId id="769"/>
            <p14:sldId id="771"/>
            <p14:sldId id="4366"/>
            <p14:sldId id="775"/>
          </p14:sldIdLst>
        </p14:section>
        <p14:section name="NSERC News and Updates" id="{C5950674-6B42-4571-88C6-5FD5328350B1}">
          <p14:sldIdLst>
            <p14:sldId id="4360"/>
            <p14:sldId id="4365"/>
            <p14:sldId id="4337"/>
            <p14:sldId id="433"/>
            <p14:sldId id="451"/>
            <p14:sldId id="420"/>
          </p14:sldIdLst>
        </p14:section>
        <p14:section name="Research Security" id="{F9E5E018-EE60-4439-AA92-A4F4B13B479D}">
          <p14:sldIdLst>
            <p14:sldId id="4313"/>
          </p14:sldIdLst>
        </p14:section>
        <p14:section name="Discovery Grant Results" id="{600ED592-2EC3-4ED2-8D44-54025E943AF1}">
          <p14:sldIdLst>
            <p14:sldId id="699"/>
            <p14:sldId id="767"/>
            <p14:sldId id="4339"/>
            <p14:sldId id="4340"/>
            <p14:sldId id="4341"/>
            <p14:sldId id="4342"/>
            <p14:sldId id="4343"/>
            <p14:sldId id="4350"/>
            <p14:sldId id="4351"/>
            <p14:sldId id="4352"/>
            <p14:sldId id="542"/>
            <p14:sldId id="551"/>
            <p14:sldId id="552"/>
            <p14:sldId id="591"/>
            <p14:sldId id="590"/>
          </p14:sldIdLst>
        </p14:section>
        <p14:section name="Research Excellence" id="{8EC82D0D-48DA-4D9D-B67B-76E48CB85C55}">
          <p14:sldIdLst>
            <p14:sldId id="4362"/>
            <p14:sldId id="4349"/>
            <p14:sldId id="403"/>
            <p14:sldId id="401"/>
            <p14:sldId id="588"/>
            <p14:sldId id="466"/>
            <p14:sldId id="4196"/>
          </p14:sldIdLst>
        </p14:section>
        <p14:section name="Indigenous Research" id="{398C7BCC-59DC-4A06-80FB-270BF97B9855}">
          <p14:sldIdLst/>
        </p14:section>
        <p14:section name="Upcoming Deadlines" id="{666A15FD-250D-4C46-8969-F22CA38C012C}">
          <p14:sldIdLst>
            <p14:sldId id="4361"/>
            <p14:sldId id="4325"/>
            <p14:sldId id="4330"/>
            <p14:sldId id="3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DD4714-5D6F-06F8-3F3F-2214CEA83F47}" name="Lapointe,Kevin" initials="L" userId="S::Kevin.Lapointe@nserc-crsng.gc.ca::dddb39b6-fd9f-4263-8b52-267a55496a66" providerId="AD"/>
  <p188:author id="{75EA094F-3F18-063D-B6D1-478E78031736}" name="Hoop,Kelly Anne" initials="KH" userId="S::KellyAnne.Hoop@NSERC-CRSNG.GC.CA::fff1e408-542e-400d-accc-009208ef7cef" providerId="AD"/>
  <p188:author id="{03CF388D-CC73-860E-8BDB-EE50D8445B98}" name="Overington,Sarah" initials="O" userId="S::Sarah.Overington@nserc-crsng.gc.ca::a2d3e3f7-ec21-4714-8237-aaeee5cb5a10" providerId="AD"/>
  <p188:author id="{2D2452D4-1268-BA86-D623-872F3CD892BD}" name="Harbour,Valerie" initials="Ha" userId="S::valerie.harbour@nserc-crsng.gc.ca::651109e8-95d1-4ece-aa10-c6fbf18cda41" providerId="AD"/>
  <p188:author id="{7D6348F3-81DD-D7EA-74E1-F47E46B88B9A}" name="Smith,Sarah" initials="SS" userId="S::Sarah.Smith@NSERC-CRSNG.GC.CA::4b07bc30-6cba-43ba-b062-ae0a36a103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sforges,Nicolas" initials="D" lastIdx="7" clrIdx="6">
    <p:extLst>
      <p:ext uri="{19B8F6BF-5375-455C-9EA6-DF929625EA0E}">
        <p15:presenceInfo xmlns:p15="http://schemas.microsoft.com/office/powerpoint/2012/main" userId="S::Nicolas.Desforges@NSERC-CRSNG.GC.CA::584ded1c-b03b-483d-a01b-0cb5516f20e1" providerId="AD"/>
      </p:ext>
    </p:extLst>
  </p:cmAuthor>
  <p:cmAuthor id="1" name="Traikov,Katrina" initials="T" lastIdx="4" clrIdx="0"/>
  <p:cmAuthor id="8" name="Ganz,Rebecca" initials="G" lastIdx="1" clrIdx="7">
    <p:extLst>
      <p:ext uri="{19B8F6BF-5375-455C-9EA6-DF929625EA0E}">
        <p15:presenceInfo xmlns:p15="http://schemas.microsoft.com/office/powerpoint/2012/main" userId="S::Rebecca.Ganz@nserc-crsng.gc.ca::3382800c-1fe8-4538-9cf6-178ac55b2fcf" providerId="AD"/>
      </p:ext>
    </p:extLst>
  </p:cmAuthor>
  <p:cmAuthor id="2" name="Leung,Danny" initials="L" lastIdx="6" clrIdx="1"/>
  <p:cmAuthor id="9" name="Bérubé,Céline" initials="B" lastIdx="9" clrIdx="8">
    <p:extLst>
      <p:ext uri="{19B8F6BF-5375-455C-9EA6-DF929625EA0E}">
        <p15:presenceInfo xmlns:p15="http://schemas.microsoft.com/office/powerpoint/2012/main" userId="S::Celine.Berube@nserc-crsng.gc.ca::edd99b96-1ca5-4bf3-8a49-107ba5f51fb4" providerId="AD"/>
      </p:ext>
    </p:extLst>
  </p:cmAuthor>
  <p:cmAuthor id="3" name="Moore,Félix" initials="M" lastIdx="4" clrIdx="2"/>
  <p:cmAuthor id="10" name="Millette-St-Hilaire,Ariane" initials="MSH" lastIdx="1" clrIdx="9">
    <p:extLst>
      <p:ext uri="{19B8F6BF-5375-455C-9EA6-DF929625EA0E}">
        <p15:presenceInfo xmlns:p15="http://schemas.microsoft.com/office/powerpoint/2012/main" userId="S::Ariane.Millette-St-Hilaire@NSERC-CRSNG.GC.CA::8b3a0678-faae-45db-8d7c-20f649314794" providerId="AD"/>
      </p:ext>
    </p:extLst>
  </p:cmAuthor>
  <p:cmAuthor id="4" name="Gricken,Breanna" initials="G" lastIdx="58" clrIdx="3"/>
  <p:cmAuthor id="11" name="Gricken,Breanna" initials="BG" lastIdx="5" clrIdx="10">
    <p:extLst>
      <p:ext uri="{19B8F6BF-5375-455C-9EA6-DF929625EA0E}">
        <p15:presenceInfo xmlns:p15="http://schemas.microsoft.com/office/powerpoint/2012/main" userId="S::Breanna.Gricken@NSERC-CRSNG.GC.CA::de7a7874-a04b-4d97-9415-65e18c365fe6" providerId="AD"/>
      </p:ext>
    </p:extLst>
  </p:cmAuthor>
  <p:cmAuthor id="5" name="Hussey,Zoe" initials="H" lastIdx="5" clrIdx="4">
    <p:extLst>
      <p:ext uri="{19B8F6BF-5375-455C-9EA6-DF929625EA0E}">
        <p15:presenceInfo xmlns:p15="http://schemas.microsoft.com/office/powerpoint/2012/main" userId="S::Zoe.Hussey@nserc-crsng.gc.ca::d58e1d1e-9a9f-433b-ae88-a9c0b104d621" providerId="AD"/>
      </p:ext>
    </p:extLst>
  </p:cmAuthor>
  <p:cmAuthor id="6" name="Caron,Marie-Claude" initials="CC" lastIdx="3" clrIdx="5">
    <p:extLst>
      <p:ext uri="{19B8F6BF-5375-455C-9EA6-DF929625EA0E}">
        <p15:presenceInfo xmlns:p15="http://schemas.microsoft.com/office/powerpoint/2012/main" userId="S::Marie-Claude.Caron@NSERC-CRSNG.GC.CA::96889b0b-8783-4fbe-be54-a2448a784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5E519-8FF4-BC94-2A3B-3067284A249D}" v="154" dt="2024-06-26T14:37:14.743"/>
    <p1510:client id="{8D44E41C-9785-4349-AB5E-AEF5A5292A2E}" v="1" dt="2024-06-24T21:47:05.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90" autoAdjust="0"/>
  </p:normalViewPr>
  <p:slideViewPr>
    <p:cSldViewPr snapToGrid="0">
      <p:cViewPr varScale="1">
        <p:scale>
          <a:sx n="76" d="100"/>
          <a:sy n="76" d="100"/>
        </p:scale>
        <p:origin x="11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J\Desktop\EC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t>Total Amount Awarded</a:t>
            </a:r>
          </a:p>
        </c:rich>
      </c:tx>
      <c:layout>
        <c:manualLayout>
          <c:xMode val="edge"/>
          <c:yMode val="edge"/>
          <c:x val="0.2619896862106269"/>
          <c:y val="3.874643387890549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0579087299504998"/>
          <c:y val="0.2777933204198893"/>
          <c:w val="0.60360586390539217"/>
          <c:h val="0.67862775685918741"/>
        </c:manualLayout>
      </c:layout>
      <c:barChart>
        <c:barDir val="bar"/>
        <c:grouping val="stacked"/>
        <c:varyColors val="0"/>
        <c:ser>
          <c:idx val="6"/>
          <c:order val="0"/>
          <c:tx>
            <c:strRef>
              <c:f>Sheet1!$A$30</c:f>
              <c:strCache>
                <c:ptCount val="1"/>
                <c:pt idx="0">
                  <c:v>Average Grant $30.2K</c:v>
                </c:pt>
              </c:strCache>
            </c:strRef>
          </c:tx>
          <c:spPr>
            <a:solidFill>
              <a:schemeClr val="accent1">
                <a:lumMod val="60000"/>
              </a:schemeClr>
            </a:solidFill>
            <a:ln>
              <a:noFill/>
            </a:ln>
            <a:effectLst/>
          </c:spPr>
          <c:invertIfNegative val="0"/>
          <c:cat>
            <c:strRef>
              <c:f>Sheet1!$B$29:$D$29</c:f>
              <c:strCache>
                <c:ptCount val="3"/>
                <c:pt idx="0">
                  <c:v>Established Researcher
Other Renewal</c:v>
                </c:pt>
                <c:pt idx="1">
                  <c:v>Established Researcher
First Renewal</c:v>
                </c:pt>
                <c:pt idx="2">
                  <c:v>Early Career Researcher
</c:v>
                </c:pt>
              </c:strCache>
            </c:strRef>
          </c:cat>
          <c:val>
            <c:numRef>
              <c:f>Sheet1!$B$30:$D$30</c:f>
              <c:numCache>
                <c:formatCode>General</c:formatCode>
                <c:ptCount val="3"/>
                <c:pt idx="2">
                  <c:v>0.5</c:v>
                </c:pt>
              </c:numCache>
            </c:numRef>
          </c:val>
          <c:extLst>
            <c:ext xmlns:c16="http://schemas.microsoft.com/office/drawing/2014/chart" uri="{C3380CC4-5D6E-409C-BE32-E72D297353CC}">
              <c16:uniqueId val="{00000000-FEBF-49E9-B457-9A458549A2ED}"/>
            </c:ext>
          </c:extLst>
        </c:ser>
        <c:ser>
          <c:idx val="0"/>
          <c:order val="1"/>
          <c:tx>
            <c:strRef>
              <c:f>Sheet1!$A$31</c:f>
              <c:strCache>
                <c:ptCount val="1"/>
                <c:pt idx="0">
                  <c:v>Average Grant $42.5K</c:v>
                </c:pt>
              </c:strCache>
            </c:strRef>
          </c:tx>
          <c:spPr>
            <a:solidFill>
              <a:schemeClr val="accent1"/>
            </a:solidFill>
            <a:ln>
              <a:noFill/>
            </a:ln>
            <a:effectLst/>
          </c:spPr>
          <c:invertIfNegative val="0"/>
          <c:cat>
            <c:strRef>
              <c:f>Sheet1!$B$29:$D$29</c:f>
              <c:strCache>
                <c:ptCount val="3"/>
                <c:pt idx="0">
                  <c:v>Established Researcher
Other Renewal</c:v>
                </c:pt>
                <c:pt idx="1">
                  <c:v>Established Researcher
First Renewal</c:v>
                </c:pt>
                <c:pt idx="2">
                  <c:v>Early Career Researcher
</c:v>
                </c:pt>
              </c:strCache>
            </c:strRef>
          </c:cat>
          <c:val>
            <c:numRef>
              <c:f>Sheet1!$B$31:$D$31</c:f>
              <c:numCache>
                <c:formatCode>General</c:formatCode>
                <c:ptCount val="3"/>
                <c:pt idx="1">
                  <c:v>0.5</c:v>
                </c:pt>
              </c:numCache>
            </c:numRef>
          </c:val>
          <c:extLst>
            <c:ext xmlns:c16="http://schemas.microsoft.com/office/drawing/2014/chart" uri="{C3380CC4-5D6E-409C-BE32-E72D297353CC}">
              <c16:uniqueId val="{00000001-FEBF-49E9-B457-9A458549A2ED}"/>
            </c:ext>
          </c:extLst>
        </c:ser>
        <c:ser>
          <c:idx val="8"/>
          <c:order val="2"/>
          <c:tx>
            <c:strRef>
              <c:f>Sheet1!$A$32</c:f>
              <c:strCache>
                <c:ptCount val="1"/>
                <c:pt idx="0">
                  <c:v>Average Grant $49.2K</c:v>
                </c:pt>
              </c:strCache>
            </c:strRef>
          </c:tx>
          <c:spPr>
            <a:solidFill>
              <a:schemeClr val="accent3">
                <a:lumMod val="60000"/>
              </a:schemeClr>
            </a:solidFill>
            <a:ln>
              <a:noFill/>
            </a:ln>
            <a:effectLst/>
          </c:spPr>
          <c:invertIfNegative val="0"/>
          <c:cat>
            <c:strRef>
              <c:f>Sheet1!$B$29:$D$29</c:f>
              <c:strCache>
                <c:ptCount val="3"/>
                <c:pt idx="0">
                  <c:v>Established Researcher
Other Renewal</c:v>
                </c:pt>
                <c:pt idx="1">
                  <c:v>Established Researcher
First Renewal</c:v>
                </c:pt>
                <c:pt idx="2">
                  <c:v>Early Career Researcher
</c:v>
                </c:pt>
              </c:strCache>
            </c:strRef>
          </c:cat>
          <c:val>
            <c:numRef>
              <c:f>Sheet1!$B$32:$D$32</c:f>
              <c:numCache>
                <c:formatCode>General</c:formatCode>
                <c:ptCount val="3"/>
                <c:pt idx="0">
                  <c:v>0.5</c:v>
                </c:pt>
              </c:numCache>
            </c:numRef>
          </c:val>
          <c:extLst>
            <c:ext xmlns:c16="http://schemas.microsoft.com/office/drawing/2014/chart" uri="{C3380CC4-5D6E-409C-BE32-E72D297353CC}">
              <c16:uniqueId val="{00000002-FEBF-49E9-B457-9A458549A2ED}"/>
            </c:ext>
          </c:extLst>
        </c:ser>
        <c:ser>
          <c:idx val="7"/>
          <c:order val="3"/>
          <c:tx>
            <c:strRef>
              <c:f>Sheet1!$A$33</c:f>
              <c:strCache>
                <c:ptCount val="1"/>
                <c:pt idx="0">
                  <c:v>Discovery Launch Supplement $12.5K</c:v>
                </c:pt>
              </c:strCache>
            </c:strRef>
          </c:tx>
          <c:spPr>
            <a:solidFill>
              <a:schemeClr val="accent3"/>
            </a:solidFill>
            <a:ln w="12700">
              <a:solidFill>
                <a:schemeClr val="bg1"/>
              </a:solidFill>
            </a:ln>
            <a:effectLst/>
          </c:spPr>
          <c:invertIfNegative val="0"/>
          <c:cat>
            <c:strRef>
              <c:f>Sheet1!$B$29:$D$29</c:f>
              <c:strCache>
                <c:ptCount val="3"/>
                <c:pt idx="0">
                  <c:v>Established Researcher
Other Renewal</c:v>
                </c:pt>
                <c:pt idx="1">
                  <c:v>Established Researcher
First Renewal</c:v>
                </c:pt>
                <c:pt idx="2">
                  <c:v>Early Career Researcher
</c:v>
                </c:pt>
              </c:strCache>
            </c:strRef>
          </c:cat>
          <c:val>
            <c:numRef>
              <c:f>Sheet1!$B$33:$D$33</c:f>
              <c:numCache>
                <c:formatCode>General</c:formatCode>
                <c:ptCount val="3"/>
                <c:pt idx="2" formatCode="&quot;$&quot;#,##0_);\(&quot;$&quot;#,##0\)">
                  <c:v>12500</c:v>
                </c:pt>
              </c:numCache>
            </c:numRef>
          </c:val>
          <c:extLst>
            <c:ext xmlns:c16="http://schemas.microsoft.com/office/drawing/2014/chart" uri="{C3380CC4-5D6E-409C-BE32-E72D297353CC}">
              <c16:uniqueId val="{00000003-FEBF-49E9-B457-9A458549A2ED}"/>
            </c:ext>
          </c:extLst>
        </c:ser>
        <c:ser>
          <c:idx val="1"/>
          <c:order val="4"/>
          <c:tx>
            <c:strRef>
              <c:f>Sheet1!$A$34</c:f>
              <c:strCache>
                <c:ptCount val="1"/>
                <c:pt idx="0">
                  <c:v>1</c:v>
                </c:pt>
              </c:strCache>
            </c:strRef>
          </c:tx>
          <c:spPr>
            <a:solidFill>
              <a:schemeClr val="accent1">
                <a:lumMod val="40000"/>
                <a:lumOff val="60000"/>
              </a:schemeClr>
            </a:solidFill>
            <a:ln w="12700">
              <a:solidFill>
                <a:schemeClr val="bg1"/>
              </a:solidFill>
            </a:ln>
            <a:effectLst/>
          </c:spPr>
          <c:invertIfNegative val="0"/>
          <c:dPt>
            <c:idx val="0"/>
            <c:invertIfNegative val="0"/>
            <c:bubble3D val="0"/>
            <c:spPr>
              <a:solidFill>
                <a:schemeClr val="accent2">
                  <a:lumMod val="25000"/>
                </a:schemeClr>
              </a:solidFill>
              <a:ln w="12700">
                <a:solidFill>
                  <a:schemeClr val="bg1"/>
                </a:solidFill>
              </a:ln>
              <a:effectLst/>
            </c:spPr>
            <c:extLst>
              <c:ext xmlns:c16="http://schemas.microsoft.com/office/drawing/2014/chart" uri="{C3380CC4-5D6E-409C-BE32-E72D297353CC}">
                <c16:uniqueId val="{00000005-FEBF-49E9-B457-9A458549A2ED}"/>
              </c:ext>
            </c:extLst>
          </c:dPt>
          <c:dPt>
            <c:idx val="1"/>
            <c:invertIfNegative val="0"/>
            <c:bubble3D val="0"/>
            <c:spPr>
              <a:solidFill>
                <a:schemeClr val="accent2">
                  <a:lumMod val="50000"/>
                </a:schemeClr>
              </a:solidFill>
              <a:ln w="12700">
                <a:solidFill>
                  <a:schemeClr val="bg1"/>
                </a:solidFill>
              </a:ln>
              <a:effectLst/>
            </c:spPr>
            <c:extLst>
              <c:ext xmlns:c16="http://schemas.microsoft.com/office/drawing/2014/chart" uri="{C3380CC4-5D6E-409C-BE32-E72D297353CC}">
                <c16:uniqueId val="{00000007-FEBF-49E9-B457-9A458549A2ED}"/>
              </c:ext>
            </c:extLst>
          </c:dPt>
          <c:dPt>
            <c:idx val="2"/>
            <c:invertIfNegative val="0"/>
            <c:bubble3D val="0"/>
            <c:spPr>
              <a:solidFill>
                <a:schemeClr val="accent2"/>
              </a:solidFill>
              <a:ln w="12700">
                <a:solidFill>
                  <a:schemeClr val="bg1"/>
                </a:solidFill>
              </a:ln>
              <a:effectLst/>
            </c:spPr>
            <c:extLst>
              <c:ext xmlns:c16="http://schemas.microsoft.com/office/drawing/2014/chart" uri="{C3380CC4-5D6E-409C-BE32-E72D297353CC}">
                <c16:uniqueId val="{0000001E-FEBF-49E9-B457-9A458549A2ED}"/>
              </c:ext>
            </c:extLst>
          </c:dPt>
          <c:dLbls>
            <c:dLbl>
              <c:idx val="0"/>
              <c:numFmt formatCode="&quot;$&quot;#,##0.0,&quot;K&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EBF-49E9-B457-9A458549A2ED}"/>
                </c:ext>
              </c:extLst>
            </c:dLbl>
            <c:dLbl>
              <c:idx val="1"/>
              <c:numFmt formatCode="&quot;$&quot;#,##0.0,&quot;K&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FEBF-49E9-B457-9A458549A2ED}"/>
                </c:ext>
              </c:extLst>
            </c:dLbl>
            <c:numFmt formatCode="&quot;$&quot;#,##0.0,&quot;K&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Sheet1!$B$29:$D$29</c:f>
              <c:strCache>
                <c:ptCount val="3"/>
                <c:pt idx="0">
                  <c:v>Established Researcher
Other Renewal</c:v>
                </c:pt>
                <c:pt idx="1">
                  <c:v>Established Researcher
First Renewal</c:v>
                </c:pt>
                <c:pt idx="2">
                  <c:v>Early Career Researcher
</c:v>
                </c:pt>
              </c:strCache>
            </c:strRef>
          </c:cat>
          <c:val>
            <c:numRef>
              <c:f>Sheet1!$B$34:$D$34</c:f>
              <c:numCache>
                <c:formatCode>"$"#,##0_);\("$"#,##0\)</c:formatCode>
                <c:ptCount val="3"/>
                <c:pt idx="0" formatCode="#,##0">
                  <c:v>49245</c:v>
                </c:pt>
                <c:pt idx="1">
                  <c:v>42456</c:v>
                </c:pt>
                <c:pt idx="2">
                  <c:v>30195</c:v>
                </c:pt>
              </c:numCache>
            </c:numRef>
          </c:val>
          <c:extLst>
            <c:ext xmlns:c16="http://schemas.microsoft.com/office/drawing/2014/chart" uri="{C3380CC4-5D6E-409C-BE32-E72D297353CC}">
              <c16:uniqueId val="{00000008-FEBF-49E9-B457-9A458549A2ED}"/>
            </c:ext>
          </c:extLst>
        </c:ser>
        <c:ser>
          <c:idx val="2"/>
          <c:order val="5"/>
          <c:tx>
            <c:strRef>
              <c:f>Sheet1!$A$35</c:f>
              <c:strCache>
                <c:ptCount val="1"/>
                <c:pt idx="0">
                  <c:v>2</c:v>
                </c:pt>
              </c:strCache>
            </c:strRef>
          </c:tx>
          <c:spPr>
            <a:solidFill>
              <a:schemeClr val="accent2"/>
            </a:solidFill>
            <a:ln w="12700">
              <a:solidFill>
                <a:schemeClr val="bg1"/>
              </a:solidFill>
            </a:ln>
            <a:effectLst/>
          </c:spPr>
          <c:invertIfNegative val="0"/>
          <c:dPt>
            <c:idx val="0"/>
            <c:invertIfNegative val="0"/>
            <c:bubble3D val="0"/>
            <c:spPr>
              <a:solidFill>
                <a:schemeClr val="accent2">
                  <a:lumMod val="25000"/>
                </a:schemeClr>
              </a:solidFill>
              <a:ln w="12700">
                <a:solidFill>
                  <a:schemeClr val="bg1"/>
                </a:solidFill>
              </a:ln>
              <a:effectLst/>
            </c:spPr>
            <c:extLst>
              <c:ext xmlns:c16="http://schemas.microsoft.com/office/drawing/2014/chart" uri="{C3380CC4-5D6E-409C-BE32-E72D297353CC}">
                <c16:uniqueId val="{0000000A-FEBF-49E9-B457-9A458549A2ED}"/>
              </c:ext>
            </c:extLst>
          </c:dPt>
          <c:dPt>
            <c:idx val="1"/>
            <c:invertIfNegative val="0"/>
            <c:bubble3D val="0"/>
            <c:spPr>
              <a:solidFill>
                <a:schemeClr val="accent2">
                  <a:lumMod val="50000"/>
                </a:schemeClr>
              </a:solidFill>
              <a:ln w="12700">
                <a:solidFill>
                  <a:schemeClr val="bg1"/>
                </a:solidFill>
              </a:ln>
              <a:effectLst/>
            </c:spPr>
            <c:extLst>
              <c:ext xmlns:c16="http://schemas.microsoft.com/office/drawing/2014/chart" uri="{C3380CC4-5D6E-409C-BE32-E72D297353CC}">
                <c16:uniqueId val="{0000000C-FEBF-49E9-B457-9A458549A2ED}"/>
              </c:ext>
            </c:extLst>
          </c:dPt>
          <c:cat>
            <c:strRef>
              <c:f>Sheet1!$B$29:$D$29</c:f>
              <c:strCache>
                <c:ptCount val="3"/>
                <c:pt idx="0">
                  <c:v>Established Researcher
Other Renewal</c:v>
                </c:pt>
                <c:pt idx="1">
                  <c:v>Established Researcher
First Renewal</c:v>
                </c:pt>
                <c:pt idx="2">
                  <c:v>Early Career Researcher
</c:v>
                </c:pt>
              </c:strCache>
            </c:strRef>
          </c:cat>
          <c:val>
            <c:numRef>
              <c:f>Sheet1!$B$35:$D$35</c:f>
              <c:numCache>
                <c:formatCode>"$"#,##0_);\("$"#,##0\)</c:formatCode>
                <c:ptCount val="3"/>
                <c:pt idx="0" formatCode="#,##0">
                  <c:v>49245</c:v>
                </c:pt>
                <c:pt idx="1">
                  <c:v>42456</c:v>
                </c:pt>
                <c:pt idx="2">
                  <c:v>30195</c:v>
                </c:pt>
              </c:numCache>
            </c:numRef>
          </c:val>
          <c:extLst>
            <c:ext xmlns:c16="http://schemas.microsoft.com/office/drawing/2014/chart" uri="{C3380CC4-5D6E-409C-BE32-E72D297353CC}">
              <c16:uniqueId val="{0000000D-FEBF-49E9-B457-9A458549A2ED}"/>
            </c:ext>
          </c:extLst>
        </c:ser>
        <c:ser>
          <c:idx val="3"/>
          <c:order val="6"/>
          <c:tx>
            <c:strRef>
              <c:f>Sheet1!$A$36</c:f>
              <c:strCache>
                <c:ptCount val="1"/>
                <c:pt idx="0">
                  <c:v>3</c:v>
                </c:pt>
              </c:strCache>
            </c:strRef>
          </c:tx>
          <c:spPr>
            <a:solidFill>
              <a:schemeClr val="accent2"/>
            </a:solidFill>
            <a:ln w="12700">
              <a:solidFill>
                <a:schemeClr val="bg1"/>
              </a:solidFill>
            </a:ln>
            <a:effectLst/>
          </c:spPr>
          <c:invertIfNegative val="0"/>
          <c:dPt>
            <c:idx val="0"/>
            <c:invertIfNegative val="0"/>
            <c:bubble3D val="0"/>
            <c:spPr>
              <a:solidFill>
                <a:schemeClr val="accent2">
                  <a:lumMod val="25000"/>
                </a:schemeClr>
              </a:solidFill>
              <a:ln w="12700">
                <a:solidFill>
                  <a:schemeClr val="bg1"/>
                </a:solidFill>
              </a:ln>
              <a:effectLst/>
            </c:spPr>
            <c:extLst>
              <c:ext xmlns:c16="http://schemas.microsoft.com/office/drawing/2014/chart" uri="{C3380CC4-5D6E-409C-BE32-E72D297353CC}">
                <c16:uniqueId val="{0000000F-FEBF-49E9-B457-9A458549A2ED}"/>
              </c:ext>
            </c:extLst>
          </c:dPt>
          <c:dPt>
            <c:idx val="1"/>
            <c:invertIfNegative val="0"/>
            <c:bubble3D val="0"/>
            <c:spPr>
              <a:solidFill>
                <a:schemeClr val="accent2">
                  <a:lumMod val="50000"/>
                </a:schemeClr>
              </a:solidFill>
              <a:ln w="12700">
                <a:solidFill>
                  <a:schemeClr val="bg1"/>
                </a:solidFill>
              </a:ln>
              <a:effectLst/>
            </c:spPr>
            <c:extLst>
              <c:ext xmlns:c16="http://schemas.microsoft.com/office/drawing/2014/chart" uri="{C3380CC4-5D6E-409C-BE32-E72D297353CC}">
                <c16:uniqueId val="{00000011-FEBF-49E9-B457-9A458549A2ED}"/>
              </c:ext>
            </c:extLst>
          </c:dPt>
          <c:cat>
            <c:strRef>
              <c:f>Sheet1!$B$29:$D$29</c:f>
              <c:strCache>
                <c:ptCount val="3"/>
                <c:pt idx="0">
                  <c:v>Established Researcher
Other Renewal</c:v>
                </c:pt>
                <c:pt idx="1">
                  <c:v>Established Researcher
First Renewal</c:v>
                </c:pt>
                <c:pt idx="2">
                  <c:v>Early Career Researcher
</c:v>
                </c:pt>
              </c:strCache>
            </c:strRef>
          </c:cat>
          <c:val>
            <c:numRef>
              <c:f>Sheet1!$B$36:$D$36</c:f>
              <c:numCache>
                <c:formatCode>"$"#,##0_);\("$"#,##0\)</c:formatCode>
                <c:ptCount val="3"/>
                <c:pt idx="0" formatCode="#,##0">
                  <c:v>49245</c:v>
                </c:pt>
                <c:pt idx="1">
                  <c:v>42456</c:v>
                </c:pt>
                <c:pt idx="2">
                  <c:v>30195</c:v>
                </c:pt>
              </c:numCache>
            </c:numRef>
          </c:val>
          <c:extLst>
            <c:ext xmlns:c16="http://schemas.microsoft.com/office/drawing/2014/chart" uri="{C3380CC4-5D6E-409C-BE32-E72D297353CC}">
              <c16:uniqueId val="{00000012-FEBF-49E9-B457-9A458549A2ED}"/>
            </c:ext>
          </c:extLst>
        </c:ser>
        <c:ser>
          <c:idx val="4"/>
          <c:order val="7"/>
          <c:tx>
            <c:strRef>
              <c:f>Sheet1!$A$37</c:f>
              <c:strCache>
                <c:ptCount val="1"/>
                <c:pt idx="0">
                  <c:v>4</c:v>
                </c:pt>
              </c:strCache>
            </c:strRef>
          </c:tx>
          <c:spPr>
            <a:solidFill>
              <a:schemeClr val="accent2"/>
            </a:solidFill>
            <a:ln w="12700">
              <a:solidFill>
                <a:schemeClr val="bg1"/>
              </a:solidFill>
            </a:ln>
            <a:effectLst/>
          </c:spPr>
          <c:invertIfNegative val="0"/>
          <c:dPt>
            <c:idx val="0"/>
            <c:invertIfNegative val="0"/>
            <c:bubble3D val="0"/>
            <c:spPr>
              <a:solidFill>
                <a:schemeClr val="accent2">
                  <a:lumMod val="25000"/>
                </a:schemeClr>
              </a:solidFill>
              <a:ln w="12700">
                <a:solidFill>
                  <a:schemeClr val="bg1"/>
                </a:solidFill>
              </a:ln>
              <a:effectLst/>
            </c:spPr>
            <c:extLst>
              <c:ext xmlns:c16="http://schemas.microsoft.com/office/drawing/2014/chart" uri="{C3380CC4-5D6E-409C-BE32-E72D297353CC}">
                <c16:uniqueId val="{00000014-FEBF-49E9-B457-9A458549A2ED}"/>
              </c:ext>
            </c:extLst>
          </c:dPt>
          <c:dPt>
            <c:idx val="1"/>
            <c:invertIfNegative val="0"/>
            <c:bubble3D val="0"/>
            <c:spPr>
              <a:solidFill>
                <a:schemeClr val="accent2">
                  <a:lumMod val="50000"/>
                </a:schemeClr>
              </a:solidFill>
              <a:ln w="12700">
                <a:solidFill>
                  <a:schemeClr val="bg1"/>
                </a:solidFill>
              </a:ln>
              <a:effectLst/>
            </c:spPr>
            <c:extLst>
              <c:ext xmlns:c16="http://schemas.microsoft.com/office/drawing/2014/chart" uri="{C3380CC4-5D6E-409C-BE32-E72D297353CC}">
                <c16:uniqueId val="{00000016-FEBF-49E9-B457-9A458549A2ED}"/>
              </c:ext>
            </c:extLst>
          </c:dPt>
          <c:cat>
            <c:strRef>
              <c:f>Sheet1!$B$29:$D$29</c:f>
              <c:strCache>
                <c:ptCount val="3"/>
                <c:pt idx="0">
                  <c:v>Established Researcher
Other Renewal</c:v>
                </c:pt>
                <c:pt idx="1">
                  <c:v>Established Researcher
First Renewal</c:v>
                </c:pt>
                <c:pt idx="2">
                  <c:v>Early Career Researcher
</c:v>
                </c:pt>
              </c:strCache>
            </c:strRef>
          </c:cat>
          <c:val>
            <c:numRef>
              <c:f>Sheet1!$B$37:$D$37</c:f>
              <c:numCache>
                <c:formatCode>"$"#,##0_);\("$"#,##0\)</c:formatCode>
                <c:ptCount val="3"/>
                <c:pt idx="0" formatCode="#,##0">
                  <c:v>49245</c:v>
                </c:pt>
                <c:pt idx="1">
                  <c:v>42456</c:v>
                </c:pt>
                <c:pt idx="2">
                  <c:v>30195</c:v>
                </c:pt>
              </c:numCache>
            </c:numRef>
          </c:val>
          <c:extLst>
            <c:ext xmlns:c16="http://schemas.microsoft.com/office/drawing/2014/chart" uri="{C3380CC4-5D6E-409C-BE32-E72D297353CC}">
              <c16:uniqueId val="{00000017-FEBF-49E9-B457-9A458549A2ED}"/>
            </c:ext>
          </c:extLst>
        </c:ser>
        <c:ser>
          <c:idx val="5"/>
          <c:order val="8"/>
          <c:tx>
            <c:strRef>
              <c:f>Sheet1!$A$38</c:f>
              <c:strCache>
                <c:ptCount val="1"/>
                <c:pt idx="0">
                  <c:v>5</c:v>
                </c:pt>
              </c:strCache>
            </c:strRef>
          </c:tx>
          <c:spPr>
            <a:solidFill>
              <a:schemeClr val="accent2"/>
            </a:solidFill>
            <a:ln w="12700">
              <a:solidFill>
                <a:schemeClr val="bg1"/>
              </a:solidFill>
            </a:ln>
            <a:effectLst/>
          </c:spPr>
          <c:invertIfNegative val="0"/>
          <c:dPt>
            <c:idx val="0"/>
            <c:invertIfNegative val="0"/>
            <c:bubble3D val="0"/>
            <c:spPr>
              <a:solidFill>
                <a:schemeClr val="accent2">
                  <a:lumMod val="25000"/>
                </a:schemeClr>
              </a:solidFill>
              <a:ln w="12700">
                <a:solidFill>
                  <a:schemeClr val="bg1"/>
                </a:solidFill>
              </a:ln>
              <a:effectLst/>
            </c:spPr>
            <c:extLst>
              <c:ext xmlns:c16="http://schemas.microsoft.com/office/drawing/2014/chart" uri="{C3380CC4-5D6E-409C-BE32-E72D297353CC}">
                <c16:uniqueId val="{00000019-FEBF-49E9-B457-9A458549A2ED}"/>
              </c:ext>
            </c:extLst>
          </c:dPt>
          <c:dPt>
            <c:idx val="1"/>
            <c:invertIfNegative val="0"/>
            <c:bubble3D val="0"/>
            <c:spPr>
              <a:solidFill>
                <a:schemeClr val="accent2">
                  <a:lumMod val="50000"/>
                </a:schemeClr>
              </a:solidFill>
              <a:ln w="12700">
                <a:solidFill>
                  <a:schemeClr val="bg1"/>
                </a:solidFill>
              </a:ln>
              <a:effectLst/>
            </c:spPr>
            <c:extLst>
              <c:ext xmlns:c16="http://schemas.microsoft.com/office/drawing/2014/chart" uri="{C3380CC4-5D6E-409C-BE32-E72D297353CC}">
                <c16:uniqueId val="{0000001B-FEBF-49E9-B457-9A458549A2ED}"/>
              </c:ext>
            </c:extLst>
          </c:dPt>
          <c:cat>
            <c:strRef>
              <c:f>Sheet1!$B$29:$D$29</c:f>
              <c:strCache>
                <c:ptCount val="3"/>
                <c:pt idx="0">
                  <c:v>Established Researcher
Other Renewal</c:v>
                </c:pt>
                <c:pt idx="1">
                  <c:v>Established Researcher
First Renewal</c:v>
                </c:pt>
                <c:pt idx="2">
                  <c:v>Early Career Researcher
</c:v>
                </c:pt>
              </c:strCache>
            </c:strRef>
          </c:cat>
          <c:val>
            <c:numRef>
              <c:f>Sheet1!$B$38:$D$38</c:f>
              <c:numCache>
                <c:formatCode>"$"#,##0_);\("$"#,##0\)</c:formatCode>
                <c:ptCount val="3"/>
                <c:pt idx="0" formatCode="#,##0">
                  <c:v>49245</c:v>
                </c:pt>
                <c:pt idx="1">
                  <c:v>42456</c:v>
                </c:pt>
                <c:pt idx="2">
                  <c:v>30195</c:v>
                </c:pt>
              </c:numCache>
            </c:numRef>
          </c:val>
          <c:extLst>
            <c:ext xmlns:c16="http://schemas.microsoft.com/office/drawing/2014/chart" uri="{C3380CC4-5D6E-409C-BE32-E72D297353CC}">
              <c16:uniqueId val="{0000001C-FEBF-49E9-B457-9A458549A2ED}"/>
            </c:ext>
          </c:extLst>
        </c:ser>
        <c:ser>
          <c:idx val="9"/>
          <c:order val="9"/>
          <c:tx>
            <c:strRef>
              <c:f>Sheet1!$A$39</c:f>
              <c:strCache>
                <c:ptCount val="1"/>
                <c:pt idx="0">
                  <c:v>6</c:v>
                </c:pt>
              </c:strCache>
            </c:strRef>
          </c:tx>
          <c:spPr>
            <a:solidFill>
              <a:schemeClr val="accent2"/>
            </a:solidFill>
            <a:ln w="12700">
              <a:solidFill>
                <a:schemeClr val="bg1"/>
              </a:solidFill>
            </a:ln>
            <a:effectLst/>
          </c:spPr>
          <c:invertIfNegative val="0"/>
          <c:cat>
            <c:strRef>
              <c:f>Sheet1!$B$29:$D$29</c:f>
              <c:strCache>
                <c:ptCount val="3"/>
                <c:pt idx="0">
                  <c:v>Established Researcher
Other Renewal</c:v>
                </c:pt>
                <c:pt idx="1">
                  <c:v>Established Researcher
First Renewal</c:v>
                </c:pt>
                <c:pt idx="2">
                  <c:v>Early Career Researcher
</c:v>
                </c:pt>
              </c:strCache>
            </c:strRef>
          </c:cat>
          <c:val>
            <c:numRef>
              <c:f>Sheet1!$B$39:$D$39</c:f>
              <c:numCache>
                <c:formatCode>General</c:formatCode>
                <c:ptCount val="3"/>
                <c:pt idx="2" formatCode="&quot;$&quot;#,##0_);\(&quot;$&quot;#,##0\)">
                  <c:v>30195</c:v>
                </c:pt>
              </c:numCache>
            </c:numRef>
          </c:val>
          <c:extLst>
            <c:ext xmlns:c16="http://schemas.microsoft.com/office/drawing/2014/chart" uri="{C3380CC4-5D6E-409C-BE32-E72D297353CC}">
              <c16:uniqueId val="{0000001D-FEBF-49E9-B457-9A458549A2ED}"/>
            </c:ext>
          </c:extLst>
        </c:ser>
        <c:dLbls>
          <c:showLegendKey val="0"/>
          <c:showVal val="0"/>
          <c:showCatName val="0"/>
          <c:showSerName val="0"/>
          <c:showPercent val="0"/>
          <c:showBubbleSize val="0"/>
        </c:dLbls>
        <c:gapWidth val="120"/>
        <c:overlap val="100"/>
        <c:axId val="1146649840"/>
        <c:axId val="1338193216"/>
      </c:barChart>
      <c:catAx>
        <c:axId val="114664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38193216"/>
        <c:crosses val="autoZero"/>
        <c:auto val="1"/>
        <c:lblAlgn val="ctr"/>
        <c:lblOffset val="100"/>
        <c:noMultiLvlLbl val="0"/>
      </c:catAx>
      <c:valAx>
        <c:axId val="1338193216"/>
        <c:scaling>
          <c:orientation val="minMax"/>
          <c:max val="250000"/>
        </c:scaling>
        <c:delete val="1"/>
        <c:axPos val="b"/>
        <c:numFmt formatCode="&quot;$&quot;#,##0.0,&quot;K&quot;" sourceLinked="0"/>
        <c:majorTickMark val="out"/>
        <c:minorTickMark val="none"/>
        <c:tickLblPos val="nextTo"/>
        <c:crossAx val="114664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FD_E5739133.xml><?xml version="1.0" encoding="utf-8"?>
<p188:cmLst xmlns:a="http://schemas.openxmlformats.org/drawingml/2006/main" xmlns:r="http://schemas.openxmlformats.org/officeDocument/2006/relationships" xmlns:p188="http://schemas.microsoft.com/office/powerpoint/2018/8/main">
  <p188:cm id="{D76DEE2B-3911-44E1-8CED-2F506D0F303F}" authorId="{7D6348F3-81DD-D7EA-74E1-F47E46B88B9A}" status="resolved" created="2024-06-10T18:30:51.166" complete="100000">
    <ac:txMkLst xmlns:ac="http://schemas.microsoft.com/office/drawing/2013/main/command">
      <pc:docMk xmlns:pc="http://schemas.microsoft.com/office/powerpoint/2013/main/command"/>
      <pc:sldMk xmlns:pc="http://schemas.microsoft.com/office/powerpoint/2013/main/command" cId="3849556275" sldId="4349"/>
      <ac:spMk id="5" creationId="{9BF204B8-58CB-1E25-5651-0D7EFE0BE0BA}"/>
      <ac:txMk cp="0" len="45">
        <ac:context len="47" hash="903706514"/>
      </ac:txMk>
    </ac:txMkLst>
    <p188:pos x="3780187" y="348090"/>
    <p188:txBody>
      <a:bodyPr/>
      <a:lstStyle/>
      <a:p>
        <a:r>
          <a:rPr lang="en-CA"/>
          <a:t>Is there a new title for this slide?</a:t>
        </a:r>
      </a:p>
    </p188:txBody>
  </p188:cm>
  <p188:cm id="{0AFE8BD4-78D8-440A-A607-564A1017CA39}" authorId="{7D6348F3-81DD-D7EA-74E1-F47E46B88B9A}" status="resolved" created="2024-06-10T19:18:18.387" complete="100000">
    <ac:txMkLst xmlns:ac="http://schemas.microsoft.com/office/drawing/2013/main/command">
      <pc:docMk xmlns:pc="http://schemas.microsoft.com/office/powerpoint/2013/main/command"/>
      <pc:sldMk xmlns:pc="http://schemas.microsoft.com/office/powerpoint/2013/main/command" cId="3849556275" sldId="4349"/>
      <ac:spMk id="3" creationId="{20A7AD05-3141-C0CA-0920-6530FEA90287}"/>
      <ac:txMk cp="587" len="11">
        <ac:context len="666" hash="933820674"/>
      </ac:txMk>
    </ac:txMkLst>
    <p188:pos x="2179986" y="4673122"/>
    <p188:txBody>
      <a:bodyPr/>
      <a:lstStyle/>
      <a:p>
        <a:r>
          <a:rPr lang="en-CA"/>
          <a:t>Valerie- I removed the accessibility slide and added it as a bullet here</a:t>
        </a:r>
      </a:p>
    </p188:txBody>
    <p188:extLst>
      <p:ext xmlns:p="http://schemas.openxmlformats.org/presentationml/2006/main" uri="{57CB4572-C831-44C2-8A1C-0ADB6CCDFE69}">
        <p223:reactions xmlns:p223="http://schemas.microsoft.com/office/powerpoint/2022/03/main">
          <p223:rxn type="👍">
            <p223:instance time="2024-06-10T19:35:34.399" authorId="{2D2452D4-1268-BA86-D623-872F3CD892BD}"/>
          </p223:rxn>
        </p223:reactions>
      </p:ext>
    </p188:extLst>
  </p188:cm>
</p188:cmLst>
</file>

<file path=ppt/drawings/drawing1.xml><?xml version="1.0" encoding="utf-8"?>
<c:userShapes xmlns:c="http://schemas.openxmlformats.org/drawingml/2006/chart">
  <cdr:relSizeAnchor xmlns:cdr="http://schemas.openxmlformats.org/drawingml/2006/chartDrawing">
    <cdr:from>
      <cdr:x>0.32145</cdr:x>
      <cdr:y>0.28371</cdr:y>
    </cdr:from>
    <cdr:to>
      <cdr:x>0.34471</cdr:x>
      <cdr:y>0.34017</cdr:y>
    </cdr:to>
    <cdr:cxnSp macro="">
      <cdr:nvCxnSpPr>
        <cdr:cNvPr id="6" name="Connector: Elbow 5">
          <a:extLst xmlns:a="http://schemas.openxmlformats.org/drawingml/2006/main">
            <a:ext uri="{FF2B5EF4-FFF2-40B4-BE49-F238E27FC236}">
              <a16:creationId xmlns:a16="http://schemas.microsoft.com/office/drawing/2014/main" id="{6AACE591-1B47-B516-55B6-0E7323217312}"/>
            </a:ext>
          </a:extLst>
        </cdr:cNvPr>
        <cdr:cNvCxnSpPr>
          <a:endCxn xmlns:a="http://schemas.openxmlformats.org/drawingml/2006/main" id="2" idx="1"/>
        </cdr:cNvCxnSpPr>
      </cdr:nvCxnSpPr>
      <cdr:spPr>
        <a:xfrm xmlns:a="http://schemas.openxmlformats.org/drawingml/2006/main" rot="5400000" flipH="1" flipV="1">
          <a:off x="1811724" y="955969"/>
          <a:ext cx="185061" cy="132973"/>
        </a:xfrm>
        <a:prstGeom xmlns:a="http://schemas.openxmlformats.org/drawingml/2006/main" prst="bentConnector2">
          <a:avLst/>
        </a:prstGeom>
        <a:ln xmlns:a="http://schemas.openxmlformats.org/drawingml/2006/main" w="3175">
          <a:solidFill>
            <a:schemeClr val="tx1">
              <a:lumMod val="65000"/>
              <a:lumOff val="3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0.34471</cdr:x>
      <cdr:y>0.23928</cdr:y>
    </cdr:from>
    <cdr:to>
      <cdr:x>0.78537</cdr:x>
      <cdr:y>0.32815</cdr:y>
    </cdr:to>
    <cdr:sp macro="" textlink="">
      <cdr:nvSpPr>
        <cdr:cNvPr id="2" name="TextBox 6">
          <a:extLst xmlns:a="http://schemas.openxmlformats.org/drawingml/2006/main">
            <a:ext uri="{FF2B5EF4-FFF2-40B4-BE49-F238E27FC236}">
              <a16:creationId xmlns:a16="http://schemas.microsoft.com/office/drawing/2014/main" id="{011E9CBD-89A5-45BC-8C52-F9C148B48769}"/>
            </a:ext>
          </a:extLst>
        </cdr:cNvPr>
        <cdr:cNvSpPr txBox="1"/>
      </cdr:nvSpPr>
      <cdr:spPr>
        <a:xfrm xmlns:a="http://schemas.openxmlformats.org/drawingml/2006/main">
          <a:off x="1970741" y="784278"/>
          <a:ext cx="2519297" cy="2912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3600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CA" sz="1100" dirty="0">
              <a:solidFill>
                <a:schemeClr val="tx1">
                  <a:lumMod val="65000"/>
                  <a:lumOff val="35000"/>
                </a:schemeClr>
              </a:solidFill>
              <a:latin typeface="Arial" panose="020B0604020202020204" pitchFamily="34" charset="0"/>
              <a:cs typeface="Arial" panose="020B0604020202020204" pitchFamily="34" charset="0"/>
            </a:rPr>
            <a:t>$12.5K Discovery Launch Supplement</a:t>
          </a:r>
        </a:p>
      </cdr:txBody>
    </cdr:sp>
  </cdr:relSizeAnchor>
  <cdr:relSizeAnchor xmlns:cdr="http://schemas.openxmlformats.org/drawingml/2006/chartDrawing">
    <cdr:from>
      <cdr:x>0.89196</cdr:x>
      <cdr:y>0.79964</cdr:y>
    </cdr:from>
    <cdr:to>
      <cdr:x>1</cdr:x>
      <cdr:y>0.8577</cdr:y>
    </cdr:to>
    <cdr:sp macro="" textlink="">
      <cdr:nvSpPr>
        <cdr:cNvPr id="8" name="TextBox 4">
          <a:extLst xmlns:a="http://schemas.openxmlformats.org/drawingml/2006/main">
            <a:ext uri="{FF2B5EF4-FFF2-40B4-BE49-F238E27FC236}">
              <a16:creationId xmlns:a16="http://schemas.microsoft.com/office/drawing/2014/main" id="{F2D7924C-A3E4-5574-A438-3FE2DB61334F}"/>
            </a:ext>
          </a:extLst>
        </cdr:cNvPr>
        <cdr:cNvSpPr txBox="1"/>
      </cdr:nvSpPr>
      <cdr:spPr>
        <a:xfrm xmlns:a="http://schemas.openxmlformats.org/drawingml/2006/main">
          <a:off x="5222492" y="2620998"/>
          <a:ext cx="632582" cy="1903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CA" b="1" dirty="0">
              <a:solidFill>
                <a:schemeClr val="tx1">
                  <a:lumMod val="65000"/>
                  <a:lumOff val="35000"/>
                </a:schemeClr>
              </a:solidFill>
              <a:latin typeface="Arial" panose="020B0604020202020204" pitchFamily="34" charset="0"/>
              <a:cs typeface="Arial" panose="020B0604020202020204" pitchFamily="34" charset="0"/>
            </a:rPr>
            <a:t>$</a:t>
          </a:r>
          <a:r>
            <a:rPr lang="en-CA" sz="1100" b="1" dirty="0">
              <a:solidFill>
                <a:schemeClr val="tx1">
                  <a:lumMod val="65000"/>
                  <a:lumOff val="35000"/>
                </a:schemeClr>
              </a:solidFill>
              <a:latin typeface="Arial" panose="020B0604020202020204" pitchFamily="34" charset="0"/>
              <a:cs typeface="Arial" panose="020B0604020202020204" pitchFamily="34" charset="0"/>
            </a:rPr>
            <a:t>246K</a:t>
          </a:r>
        </a:p>
      </cdr:txBody>
    </cdr:sp>
  </cdr:relSizeAnchor>
  <cdr:relSizeAnchor xmlns:cdr="http://schemas.openxmlformats.org/drawingml/2006/chartDrawing">
    <cdr:from>
      <cdr:x>0.81059</cdr:x>
      <cdr:y>0.57447</cdr:y>
    </cdr:from>
    <cdr:to>
      <cdr:x>0.91483</cdr:x>
      <cdr:y>0.63482</cdr:y>
    </cdr:to>
    <cdr:sp macro="" textlink="">
      <cdr:nvSpPr>
        <cdr:cNvPr id="9" name="TextBox 5">
          <a:extLst xmlns:a="http://schemas.openxmlformats.org/drawingml/2006/main">
            <a:ext uri="{FF2B5EF4-FFF2-40B4-BE49-F238E27FC236}">
              <a16:creationId xmlns:a16="http://schemas.microsoft.com/office/drawing/2014/main" id="{7370F65B-67D5-4741-8274-D73D1DCA991C}"/>
            </a:ext>
          </a:extLst>
        </cdr:cNvPr>
        <cdr:cNvSpPr txBox="1"/>
      </cdr:nvSpPr>
      <cdr:spPr>
        <a:xfrm xmlns:a="http://schemas.openxmlformats.org/drawingml/2006/main">
          <a:off x="4746065" y="1882962"/>
          <a:ext cx="610321" cy="1978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CA" sz="1100" b="1">
              <a:solidFill>
                <a:schemeClr val="tx1">
                  <a:lumMod val="65000"/>
                  <a:lumOff val="35000"/>
                </a:schemeClr>
              </a:solidFill>
              <a:latin typeface="Arial" panose="020B0604020202020204" pitchFamily="34" charset="0"/>
              <a:cs typeface="Arial" panose="020B0604020202020204" pitchFamily="34" charset="0"/>
            </a:rPr>
            <a:t>$212K</a:t>
          </a:r>
        </a:p>
      </cdr:txBody>
    </cdr:sp>
  </cdr:relSizeAnchor>
  <cdr:relSizeAnchor xmlns:cdr="http://schemas.openxmlformats.org/drawingml/2006/chartDrawing">
    <cdr:from>
      <cdr:x>0.76466</cdr:x>
      <cdr:y>0.35225</cdr:y>
    </cdr:from>
    <cdr:to>
      <cdr:x>0.86778</cdr:x>
      <cdr:y>0.41928</cdr:y>
    </cdr:to>
    <cdr:sp macro="" textlink="">
      <cdr:nvSpPr>
        <cdr:cNvPr id="10" name="TextBox 6">
          <a:extLst xmlns:a="http://schemas.openxmlformats.org/drawingml/2006/main">
            <a:ext uri="{FF2B5EF4-FFF2-40B4-BE49-F238E27FC236}">
              <a16:creationId xmlns:a16="http://schemas.microsoft.com/office/drawing/2014/main" id="{011E9CBD-89A5-45BC-8C52-F9C148B48769}"/>
            </a:ext>
          </a:extLst>
        </cdr:cNvPr>
        <cdr:cNvSpPr txBox="1"/>
      </cdr:nvSpPr>
      <cdr:spPr>
        <a:xfrm xmlns:a="http://schemas.openxmlformats.org/drawingml/2006/main">
          <a:off x="4477123" y="1154579"/>
          <a:ext cx="603814" cy="2197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CA" sz="1100" b="1">
              <a:solidFill>
                <a:schemeClr val="tx1">
                  <a:lumMod val="65000"/>
                  <a:lumOff val="35000"/>
                </a:schemeClr>
              </a:solidFill>
              <a:latin typeface="Arial" panose="020B0604020202020204" pitchFamily="34" charset="0"/>
              <a:cs typeface="Arial" panose="020B0604020202020204" pitchFamily="34" charset="0"/>
            </a:rPr>
            <a:t>$194K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7D16A-3B37-4CCC-93B7-D0B0BFFAA38D}" type="datetimeFigureOut">
              <a:rPr lang="en-CA" smtClean="0"/>
              <a:t>2024-06-26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66D9B-DC4C-4A13-A876-DE698E9BFF78}" type="slidenum">
              <a:rPr lang="en-CA" smtClean="0"/>
              <a:t>‹#›</a:t>
            </a:fld>
            <a:endParaRPr lang="en-CA"/>
          </a:p>
        </p:txBody>
      </p:sp>
    </p:spTree>
    <p:extLst>
      <p:ext uri="{BB962C8B-B14F-4D97-AF65-F5344CB8AC3E}">
        <p14:creationId xmlns:p14="http://schemas.microsoft.com/office/powerpoint/2010/main" val="321588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research-data-management/published-institutional-research-data-management-strategi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cience.gc.ca/site/science/en/interagency-research-funding/policies-and-guidelines/research-data-management/funding-opportunities-requiring-data-management-pla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serc-crsng.gc.ca/professors-professeurs/grants-subs/dgigp-psigp_eng.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serc-crsng.gc.ca/InterAgency-Interorganismes/EDI-EDI/Action-Plan_Plan-dAction_eng.as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nserc-crsng.gc.ca/NSERC-CRSNG/EDI/data-donnees_eng.asp" TargetMode="External"/><Relationship Id="rId3" Type="http://schemas.openxmlformats.org/officeDocument/2006/relationships/hyperlink" Target="https://www.nserc-crsng.gc.ca/NSERC-CRSNG/EDI/Index_eng.asp" TargetMode="External"/><Relationship Id="rId7" Type="http://schemas.openxmlformats.org/officeDocument/2006/relationships/hyperlink" Target="https://www.nserc-crsng.gc.ca/NSERC-CRSNG/EDI/actions-mesures_eng.asp"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nserc-crsng.gc.ca/NSERC-CRSNG/EDI/grants_and_awards-subventions_et_bourses_eng.asp" TargetMode="External"/><Relationship Id="rId5" Type="http://schemas.openxmlformats.org/officeDocument/2006/relationships/hyperlink" Target="https://www.nserc-crsng.gc.ca/NSERC-CRSNG/EDI/review_process-processus_evaluation_eng.asp" TargetMode="External"/><Relationship Id="rId10" Type="http://schemas.openxmlformats.org/officeDocument/2006/relationships/hyperlink" Target="https://www.nserc-crsng.gc.ca/NSERC-CRSNG/NSERC2030-CRSNG2030/report-rapport/index_eng.asp" TargetMode="External"/><Relationship Id="rId4" Type="http://schemas.openxmlformats.org/officeDocument/2006/relationships/hyperlink" Target="https://www.nserc-crsng.gc.ca/NSERC-CRSNG/EDI/career_interruptions-interruptions_de_carriere_eng.asp" TargetMode="External"/><Relationship Id="rId9" Type="http://schemas.openxmlformats.org/officeDocument/2006/relationships/hyperlink" Target="https://www.nserc-crsng.gc.ca/NSERC-CRSNG/EDI/resources-ressources_eng.as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serc-crsng.gc.ca/NSERC-CRSNG/eligibility-admissibilite/faculty-corpsprof_eng.asp"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nserc-crsng.gc.ca/NSERC-CRSNG/Eligibility-Admissibilite/partners-partenaires_eng.asp"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info.sshrc-crsh.gc.ca/move-demenagement" TargetMode="External"/><Relationship Id="rId7" Type="http://schemas.openxmlformats.org/officeDocument/2006/relationships/hyperlink" Target="mailto:/webgrants@sshrc-crsh.gc.ca"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mailto:webgrants@sshrc-crsh.gc.ca" TargetMode="External"/><Relationship Id="rId5" Type="http://schemas.openxmlformats.org/officeDocument/2006/relationships/hyperlink" Target="mailto:Email:&#8239;webgrants@nserc-crsng.gc.ca" TargetMode="External"/><Relationship Id="rId4" Type="http://schemas.openxmlformats.org/officeDocument/2006/relationships/hyperlink" Target="https://info.nserc-crsng.gc.ca/move-demenagement"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B6C472-B179-2642-81DC-2C17B860E67E}" type="slidenum">
              <a:rPr lang="en-US" smtClean="0"/>
              <a:t>1</a:t>
            </a:fld>
            <a:endParaRPr lang="en-US"/>
          </a:p>
        </p:txBody>
      </p:sp>
    </p:spTree>
    <p:extLst>
      <p:ext uri="{BB962C8B-B14F-4D97-AF65-F5344CB8AC3E}">
        <p14:creationId xmlns:p14="http://schemas.microsoft.com/office/powerpoint/2010/main" val="116064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CA" sz="1200" i="0" dirty="0">
                <a:solidFill>
                  <a:srgbClr val="000000"/>
                </a:solidFill>
                <a:effectLst/>
                <a:latin typeface="Aptos" panose="020B0004020202020204" pitchFamily="34" charset="0"/>
                <a:ea typeface="Times New Roman" panose="02020603050405020304" pitchFamily="18" charset="0"/>
              </a:rPr>
              <a:t>Qualitative analysis will be available publicly by the fall of 2024 via the Tri-Agency RDM webpage on science.gc.ca. </a:t>
            </a:r>
            <a:endParaRPr lang="en-CA" sz="1200" i="0" dirty="0">
              <a:effectLst/>
              <a:latin typeface="Calibri" panose="020F0502020204030204" pitchFamily="34" charset="0"/>
              <a:ea typeface="Calibri" panose="020F0502020204030204" pitchFamily="34" charset="0"/>
            </a:endParaRPr>
          </a:p>
          <a:p>
            <a:r>
              <a:rPr lang="en-CA" sz="1200" i="0" dirty="0">
                <a:solidFill>
                  <a:srgbClr val="000000"/>
                </a:solidFill>
                <a:effectLst/>
                <a:latin typeface="Aptos" panose="020B0004020202020204" pitchFamily="34" charset="0"/>
                <a:ea typeface="Times New Roman" panose="02020603050405020304" pitchFamily="18" charset="0"/>
              </a:rPr>
              <a:t> </a:t>
            </a:r>
            <a:endParaRPr lang="en-CA" sz="1200" i="0" dirty="0">
              <a:effectLst/>
              <a:latin typeface="Calibri" panose="020F0502020204030204" pitchFamily="34" charset="0"/>
              <a:ea typeface="Calibri" panose="020F0502020204030204" pitchFamily="34" charset="0"/>
            </a:endParaRPr>
          </a:p>
          <a:p>
            <a:r>
              <a:rPr lang="en-CA" sz="1200" i="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Presenter: please refer to the slide and contact Dominique Roche if speaking notes are needed. </a:t>
            </a:r>
          </a:p>
          <a:p>
            <a:endParaRPr lang="en-CA" sz="1200" i="0" dirty="0">
              <a:solidFill>
                <a:srgbClr val="000000"/>
              </a:solidFill>
              <a:effectLst/>
              <a:latin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rPr>
              <a:t>Institutional strategies</a:t>
            </a:r>
          </a:p>
          <a:p>
            <a:pPr marL="342583" indent="-342583">
              <a:spcBef>
                <a:spcPts val="200"/>
              </a:spcBef>
              <a:spcAft>
                <a:spcPts val="200"/>
              </a:spcAft>
              <a:buClr>
                <a:srgbClr val="DF202D"/>
              </a:buClr>
              <a:buFont typeface="Wingdings"/>
              <a:buChar char="ü"/>
            </a:pPr>
            <a:r>
              <a:rPr lang="en-US" dirty="0">
                <a:cs typeface="Arial"/>
              </a:rPr>
              <a:t>88% compliance (as of March 2024)</a:t>
            </a:r>
          </a:p>
          <a:p>
            <a:pPr marL="342583" indent="-342583">
              <a:spcBef>
                <a:spcPts val="200"/>
              </a:spcBef>
              <a:spcAft>
                <a:spcPts val="200"/>
              </a:spcAft>
              <a:buClr>
                <a:srgbClr val="DF202D"/>
              </a:buClr>
              <a:buFont typeface="Wingdings"/>
              <a:buChar char="ü"/>
            </a:pPr>
            <a:r>
              <a:rPr lang="en-US" dirty="0">
                <a:cs typeface="Arial"/>
              </a:rPr>
              <a:t>Links compiled at </a:t>
            </a:r>
            <a:r>
              <a:rPr lang="en-US" dirty="0">
                <a:cs typeface="Arial"/>
                <a:hlinkClick r:id="rId3"/>
              </a:rPr>
              <a:t>science.gc.ca</a:t>
            </a:r>
          </a:p>
          <a:p>
            <a:pPr marL="342583" indent="-342583">
              <a:spcBef>
                <a:spcPts val="200"/>
              </a:spcBef>
              <a:spcAft>
                <a:spcPts val="200"/>
              </a:spcAft>
              <a:buClr>
                <a:srgbClr val="DF202D"/>
              </a:buClr>
              <a:buFont typeface="Wingdings"/>
              <a:buChar char="ü"/>
            </a:pPr>
            <a:r>
              <a:rPr lang="en-US" dirty="0">
                <a:cs typeface="Arial"/>
              </a:rPr>
              <a:t>Qualitative analysis underway, with uOttawa and the Digital Research Alliance of Canada</a:t>
            </a:r>
            <a:endParaRPr lang="en-US"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rPr>
              <a:t>Data management plans</a:t>
            </a:r>
          </a:p>
          <a:p>
            <a:pPr marL="342583" indent="-342583">
              <a:spcBef>
                <a:spcPts val="200"/>
              </a:spcBef>
              <a:spcAft>
                <a:spcPts val="200"/>
              </a:spcAft>
              <a:buClr>
                <a:srgbClr val="DF202D"/>
              </a:buClr>
              <a:buFont typeface="Wingdings"/>
              <a:buChar char="ü"/>
            </a:pPr>
            <a:r>
              <a:rPr lang="en-CA" dirty="0">
                <a:cs typeface="Arial"/>
              </a:rPr>
              <a:t>Piloted through select CIHR, NSERC, SSHRC funding opportunities (see list posted on </a:t>
            </a:r>
            <a:r>
              <a:rPr lang="en-CA" dirty="0">
                <a:cs typeface="Arial"/>
                <a:hlinkClick r:id="rId4"/>
              </a:rPr>
              <a:t>science.gc.ca</a:t>
            </a:r>
            <a:r>
              <a:rPr lang="en-CA" dirty="0">
                <a:cs typeface="Arial"/>
              </a:rPr>
              <a:t>)</a:t>
            </a:r>
            <a:endParaRPr lang="en-US" dirty="0"/>
          </a:p>
          <a:p>
            <a:pPr marL="342583" indent="-342583">
              <a:spcBef>
                <a:spcPts val="200"/>
              </a:spcBef>
              <a:spcAft>
                <a:spcPts val="200"/>
              </a:spcAft>
              <a:buClr>
                <a:srgbClr val="DF202D"/>
              </a:buClr>
              <a:buFont typeface="Wingdings"/>
              <a:buChar char="ü"/>
            </a:pPr>
            <a:r>
              <a:rPr lang="en-CA" dirty="0">
                <a:cs typeface="Arial"/>
              </a:rPr>
              <a:t>Lessons to be compiled to inform ongoing approach</a:t>
            </a:r>
          </a:p>
          <a:p>
            <a:endParaRPr lang="en-US" dirty="0">
              <a:effectLst/>
            </a:endParaRPr>
          </a:p>
          <a:p>
            <a:r>
              <a:rPr lang="en-US" dirty="0">
                <a:effectLst/>
              </a:rPr>
              <a:t>Data deposit</a:t>
            </a:r>
          </a:p>
          <a:p>
            <a:pPr marL="342583" indent="-342583">
              <a:spcBef>
                <a:spcPts val="200"/>
              </a:spcBef>
              <a:spcAft>
                <a:spcPts val="200"/>
              </a:spcAft>
              <a:buClr>
                <a:srgbClr val="DF202D"/>
              </a:buClr>
              <a:buFont typeface="Wingdings"/>
              <a:buChar char="ü"/>
            </a:pPr>
            <a:r>
              <a:rPr lang="en-US" dirty="0">
                <a:cs typeface="Arial"/>
              </a:rPr>
              <a:t>Engagements with service providers and other stakeholders ongoing since fall 2023, to inform options for implementation</a:t>
            </a:r>
          </a:p>
          <a:p>
            <a:pPr marL="342583" indent="-342583">
              <a:spcBef>
                <a:spcPts val="200"/>
              </a:spcBef>
              <a:spcAft>
                <a:spcPts val="200"/>
              </a:spcAft>
              <a:buClr>
                <a:srgbClr val="DF202D"/>
              </a:buClr>
              <a:buFont typeface="Wingdings"/>
              <a:buChar char="ü"/>
            </a:pPr>
            <a:r>
              <a:rPr lang="en-US" dirty="0">
                <a:cs typeface="Arial"/>
              </a:rPr>
              <a:t>Key issues being discussed: repository capacity; sensitive data; support, education and training; Indigenous RDM; compliance monitoring; international policy alignment</a:t>
            </a:r>
          </a:p>
          <a:p>
            <a:endParaRPr lang="en-US" i="0"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requirements of the Tri-Agency Research Data Management (or RDM) Policy are being gradually implemented across all three agencies.</a:t>
            </a:r>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a:p>
            <a:pPr>
              <a:defRPr/>
            </a:pPr>
            <a:r>
              <a:rPr lang="en-US" b="1" dirty="0">
                <a:ea typeface="Calibri"/>
                <a:cs typeface="Calibri"/>
              </a:rPr>
              <a:t>The adoption of the use of the DMP is part of our broader efforts to Open Science, specifically removing access barriers to research findings and ensuring the research ecosystem is more transparent and robust.  </a:t>
            </a:r>
            <a:endParaRPr lang="en-US" dirty="0">
              <a:ea typeface="Calibri"/>
              <a:cs typeface="Calibri"/>
            </a:endParaRPr>
          </a:p>
          <a:p>
            <a:pPr>
              <a:defRPr/>
            </a:pPr>
            <a:endParaRPr lang="en-US" dirty="0"/>
          </a:p>
          <a:p>
            <a:pPr>
              <a:defRPr/>
            </a:pPr>
            <a:r>
              <a:rPr lang="en-US" dirty="0"/>
              <a:t>At NSERC, the Data Management Plan (or DMP) requirement was piloted in the 2024 competition of the Subatomic Physics Discovery Grants program. Applicants for the Individual and Project streams were required to submit a two-page data management plan with their applications. In their DMPs, applicants were asked to describe the types of data they planned to compiled or produce, their plans for data storage both during and after the active research phase, and who would have access to the research data.  Applicants were also required to indicate if there were any legal, ethical or commercial considerations that might impact the use of their research data.</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iteration of the pilot, the DMPs were not included in the adjudication score, but committee members did review the plans and were encouraged to provide written comments. Program staff also surveyed applicants about their thoughts on the new requirement and reviewed the DMPs submitted with the 38 project and individual SAP applications.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Applicants to the 2025 competition of the Subatomic Physics Discovery grants program will again be required to submit a DMP with their applications. The DMP requirement will be gradually introduced into other funding programs at NSERC, with broader implementation being informed by the lessons learned from the pilot and ongoing engagement with the research community and the other funding agencies. The introduction of the requirement into programs will be announced well in advanced, both in online materials and in communications with the research community.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dirty="0">
              <a:cs typeface="Calibri"/>
            </a:endParaRPr>
          </a:p>
          <a:p>
            <a:pPr>
              <a:defRPr/>
            </a:pPr>
            <a:r>
              <a:rPr lang="en-US" dirty="0"/>
              <a:t>Anticipated Q&amp;A: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will the requirement be extended to other funding opportunities?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adjudication process for the SAP pilot concluded at the end of February – the lessons learned are being considered and discussed at the program, agency and tri-agency levels. The introduction of the requirement into any programs will be announced in advanced online and in communications, and applicants to programs with the DMP requirement will be directed to resources to support the creation of their DMPs.</a:t>
            </a:r>
            <a:endParaRPr lang="en-US" dirty="0">
              <a:cs typeface="Calibri"/>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Why DMPs?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help shape and improve research plans and methodologies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be useful for ethics approval</a:t>
            </a:r>
            <a:endParaRPr lang="en-US" dirty="0">
              <a:cs typeface="Calibri"/>
            </a:endParaRPr>
          </a:p>
          <a:p>
            <a:pPr marL="685800" lvl="1" indent="-228600">
              <a:buFont typeface="Arial" panose="020B0604020202020204" pitchFamily="34" charset="0"/>
              <a:buChar char="•"/>
              <a:defRPr/>
            </a:pPr>
            <a:r>
              <a:rPr lang="en-US" dirty="0"/>
              <a:t>Can strengthen partnership agreements </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address security concerns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requirement will bring NSERC in line with international research funders in Europe and the United States, who also require DMPs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Concerns about additional burdens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DMPs prompt researchers to consider aspects of data management in advance, and can help avoid costly delays due to data-related problems later in the research process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institutions and partnerships are in the process of introducing data management protocols or DMP requirements; this is not necessarily a new or unique requirement.</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agencies are aware of concerns about administrative burdens for applicants and reviewers, and one of the issues being considered in the evaluation of the SAP pilot is how to maximize the usefulness of the DMPs without adding additional burdens</a:t>
            </a:r>
            <a:endParaRPr lang="en-US" dirty="0">
              <a:ea typeface="Calibri"/>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number of existing resources at institutions and online to help streamline the creation of a DMP. For example, the </a:t>
            </a:r>
            <a:r>
              <a:rPr lang="en-CA" sz="1200" dirty="0">
                <a:effectLst/>
                <a:latin typeface="Calibri"/>
                <a:ea typeface="Calibri" panose="020F0502020204030204" pitchFamily="34" charset="0"/>
                <a:cs typeface="Calibri"/>
              </a:rPr>
              <a:t>DMP Assistant is a national, online, bilingual data management planning tool developed by the Digital Research Alliance of Canada (the Alliance) in collaboration with host institution University of Alberta to assist researchers in preparing data management plans (DMPs). This tool is freely available to all researchers and develops a DMP through a series of key data management questions, supported by best-practice guidance and examples. Researchers are also strongly encouraged to consult their institution’s data management strategies, which were another requirement under the Tri-Agency RDM policy. The strategies should contain information about resources available at each institution.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Other requirements of the RDM policy</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a:ea typeface="Calibri" panose="020F0502020204030204" pitchFamily="34" charset="0"/>
                <a:cs typeface="Calibri"/>
              </a:rPr>
              <a:t>Institutions eligible to receive tri-agency funding are required to develop an institutional RDM plan that will support a culture of open science and strong research data management practices. The deadline for institutions to publicly post their completed strategies was March 2023. The agencies have received links to over 200 strategies, which are now being </a:t>
            </a:r>
            <a:r>
              <a:rPr lang="en-US" sz="1200" dirty="0" err="1">
                <a:effectLst/>
                <a:latin typeface="Calibri"/>
                <a:ea typeface="Calibri" panose="020F0502020204030204" pitchFamily="34" charset="0"/>
                <a:cs typeface="Calibri"/>
              </a:rPr>
              <a:t>analysed</a:t>
            </a:r>
            <a:r>
              <a:rPr lang="en-US" sz="1200" dirty="0">
                <a:effectLst/>
                <a:latin typeface="Calibri"/>
                <a:ea typeface="Calibri" panose="020F0502020204030204" pitchFamily="34" charset="0"/>
                <a:cs typeface="Calibri"/>
              </a:rPr>
              <a:t>. The agencies are also working with the remaining institutions, including newly eligible institutions, to support the development of their strategies. Links to all the completed strategies can be found on the </a:t>
            </a:r>
            <a:r>
              <a:rPr lang="en-US" sz="1200" dirty="0" err="1">
                <a:effectLst/>
                <a:latin typeface="Calibri"/>
                <a:ea typeface="Calibri" panose="020F0502020204030204" pitchFamily="34" charset="0"/>
                <a:cs typeface="Calibri"/>
              </a:rPr>
              <a:t>science.gc</a:t>
            </a:r>
            <a:r>
              <a:rPr lang="en-US" sz="1200" dirty="0">
                <a:effectLst/>
                <a:latin typeface="Calibri"/>
                <a:ea typeface="Calibri" panose="020F0502020204030204" pitchFamily="34" charset="0"/>
                <a:cs typeface="Calibri"/>
              </a:rPr>
              <a:t> website.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a:ea typeface="Calibri" panose="020F0502020204030204" pitchFamily="34" charset="0"/>
                <a:cs typeface="Calibri"/>
              </a:rPr>
              <a:t>The third requirement of the RDM policy is the data deposit requirement. This requirement has not yet been implemented – the agencies </a:t>
            </a:r>
            <a:r>
              <a:rPr lang="en-CA" sz="1800" dirty="0">
                <a:effectLst/>
                <a:latin typeface="Calibri"/>
                <a:ea typeface="Times New Roman" panose="02020603050405020304" pitchFamily="18" charset="0"/>
                <a:cs typeface="Calibri"/>
              </a:rPr>
              <a:t>are in the process of reviewing the institutional strategies and are engaging with stakeholders to gauge the readiness of the research community to determine when to implement the requirement</a:t>
            </a:r>
            <a:endParaRPr lang="en-CA" sz="1200" dirty="0">
              <a:effectLst/>
              <a:latin typeface="Calibri"/>
              <a:ea typeface="Calibri" panose="020F0502020204030204" pitchFamily="34" charset="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192E1-EC5F-426A-BF7F-2AC6066190C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2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70343"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FB96B2-85A2-4AA4-8DEC-2CCA973FF44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3667" name="Rectangle 2"/>
          <p:cNvSpPr>
            <a:spLocks noGrp="1" noRot="1" noChangeAspect="1" noChangeArrowheads="1" noTextEdit="1"/>
          </p:cNvSpPr>
          <p:nvPr>
            <p:ph type="sldImg"/>
          </p:nvPr>
        </p:nvSpPr>
        <p:spPr>
          <a:xfrm>
            <a:off x="406400" y="696913"/>
            <a:ext cx="6197600" cy="3486150"/>
          </a:xfrm>
          <a:ln/>
        </p:spPr>
      </p:sp>
      <p:sp>
        <p:nvSpPr>
          <p:cNvPr id="113668"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requirements of the Tri-Agency Research Data Management (or RDM) Policy are being gradually implemented across all three agencies.</a:t>
            </a:r>
          </a:p>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a:p>
            <a:pPr>
              <a:defRPr/>
            </a:pPr>
            <a:r>
              <a:rPr lang="en-US" b="1" dirty="0">
                <a:ea typeface="Calibri"/>
                <a:cs typeface="Calibri"/>
              </a:rPr>
              <a:t>The adoption of the use of the DMP is part of our broader efforts to Open Science, specifically removing access barriers to research findings and ensuring the research ecosystem is more transparent and robust.  </a:t>
            </a:r>
            <a:endParaRPr lang="en-US" dirty="0">
              <a:ea typeface="Calibri"/>
              <a:cs typeface="Calibri"/>
            </a:endParaRPr>
          </a:p>
          <a:p>
            <a:pPr>
              <a:defRPr/>
            </a:pPr>
            <a:endParaRPr lang="en-US" dirty="0"/>
          </a:p>
          <a:p>
            <a:pPr>
              <a:defRPr/>
            </a:pPr>
            <a:r>
              <a:rPr lang="en-US" dirty="0"/>
              <a:t>At NSERC, the Data Management Plan (or DMP) requirement was piloted in the 2024 competition of the Subatomic Physics Discovery Grants program. Applicants for the Individual and Project streams were required to submit a two-page data management plan with their applications. In their DMPs, applicants were asked to describe the types of data they planned to compiled or produce, their plans for data storage both during and after the active research phase, and who would have access to the research data.  Applicants were also required to indicate if there were any legal, ethical or commercial considerations that might impact the use of their research data.</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iteration of the pilot, the DMPs were not included in the adjudication score, but committee members did review the plans and were encouraged to provide written comments. Program staff also surveyed applicants about their thoughts on the new requirement and reviewed the DMPs submitted with the 38 project and individual SAP applications.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Applicants to the 2025 competition of the Subatomic Physics Discovery grants program will again be required to submit a DMP with their applications. The DMP requirement will be gradually introduced into other funding programs at NSERC, with broader implementation being informed by the lessons learned from the pilot and ongoing engagement with the research community and the other funding agencies. The introduction of the requirement into programs will be announced well in advanced, both in online materials and in communications with the research community.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en-US" dirty="0">
              <a:cs typeface="Calibri"/>
            </a:endParaRPr>
          </a:p>
          <a:p>
            <a:pPr>
              <a:defRPr/>
            </a:pPr>
            <a:r>
              <a:rPr lang="en-US" dirty="0"/>
              <a:t>Anticipated Q&amp;A: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will the requirement be extended to other funding opportunities?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adjudication process for the SAP pilot concluded at the end of February – the lessons learned are being considered and discussed at the program, agency and tri-agency levels. The introduction of the requirement into any programs will be announced in advanced online and in communications, and applicants to programs with the DMP requirement will be directed to resources to support the creation of their DMPs.</a:t>
            </a:r>
            <a:endParaRPr lang="en-US" dirty="0">
              <a:cs typeface="Calibri"/>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Why DMPs?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help shape and improve research plans and methodologies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be useful for ethics approval</a:t>
            </a:r>
            <a:endParaRPr lang="en-US" dirty="0">
              <a:cs typeface="Calibri"/>
            </a:endParaRPr>
          </a:p>
          <a:p>
            <a:pPr marL="685800" lvl="1" indent="-228600">
              <a:buFont typeface="Arial" panose="020B0604020202020204" pitchFamily="34" charset="0"/>
              <a:buChar char="•"/>
              <a:defRPr/>
            </a:pPr>
            <a:r>
              <a:rPr lang="en-US" dirty="0"/>
              <a:t>Can strengthen partnership agreements </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address security concerns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requirement will bring NSERC in line with international research funders in Europe and the United States, who also require DMPs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Concerns about additional burdens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DMPs prompt researchers to consider aspects of data management in advance, and can help avoid costly delays due to data-related problems later in the research process</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institutions and partnerships are in the process of introducing data management protocols or DMP requirements; this is not necessarily a new or unique requirement.</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agencies are aware of concerns about administrative burdens for applicants and reviewers, and one of the issues being considered in the evaluation of the SAP pilot is how to maximize the usefulness of the DMPs without adding additional burdens</a:t>
            </a:r>
            <a:endParaRPr lang="en-US" dirty="0">
              <a:ea typeface="Calibri"/>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number of existing resources at institutions and online to help streamline the creation of a DMP. For example, the </a:t>
            </a:r>
            <a:r>
              <a:rPr lang="en-CA" sz="1200" dirty="0">
                <a:effectLst/>
                <a:latin typeface="Calibri"/>
                <a:ea typeface="Calibri" panose="020F0502020204030204" pitchFamily="34" charset="0"/>
                <a:cs typeface="Calibri"/>
              </a:rPr>
              <a:t>DMP Assistant is a national, online, bilingual data management planning tool developed by the Digital Research Alliance of Canada (the Alliance) in collaboration with host institution University of Alberta to assist researchers in preparing data management plans (DMPs). This tool is freely available to all researchers and develops a DMP through a series of key data management questions, supported by best-practice guidance and examples. Researchers are also strongly encouraged to consult their institution’s data management strategies, which were another requirement under the Tri-Agency RDM policy. The strategies should contain information about resources available at each institution.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Other requirements of the RDM policy</a:t>
            </a:r>
            <a:endParaRPr lang="en-US" dirty="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a:ea typeface="Calibri" panose="020F0502020204030204" pitchFamily="34" charset="0"/>
                <a:cs typeface="Calibri"/>
              </a:rPr>
              <a:t>Institutions eligible to receive tri-agency funding are required to develop an institutional RDM plan that will support a culture of open science and strong research data management practices. The deadline for institutions to publicly post their completed strategies was March 2023. The agencies have received links to over 200 strategies, which are now being </a:t>
            </a:r>
            <a:r>
              <a:rPr lang="en-US" sz="1200" dirty="0" err="1">
                <a:effectLst/>
                <a:latin typeface="Calibri"/>
                <a:ea typeface="Calibri" panose="020F0502020204030204" pitchFamily="34" charset="0"/>
                <a:cs typeface="Calibri"/>
              </a:rPr>
              <a:t>analysed</a:t>
            </a:r>
            <a:r>
              <a:rPr lang="en-US" sz="1200" dirty="0">
                <a:effectLst/>
                <a:latin typeface="Calibri"/>
                <a:ea typeface="Calibri" panose="020F0502020204030204" pitchFamily="34" charset="0"/>
                <a:cs typeface="Calibri"/>
              </a:rPr>
              <a:t>. The agencies are also working with the remaining institutions, including newly eligible institutions, to support the development of their strategies. Links to all the completed strategies can be found on the </a:t>
            </a:r>
            <a:r>
              <a:rPr lang="en-US" sz="1200" dirty="0" err="1">
                <a:effectLst/>
                <a:latin typeface="Calibri"/>
                <a:ea typeface="Calibri" panose="020F0502020204030204" pitchFamily="34" charset="0"/>
                <a:cs typeface="Calibri"/>
              </a:rPr>
              <a:t>science.gc</a:t>
            </a:r>
            <a:r>
              <a:rPr lang="en-US" sz="1200" dirty="0">
                <a:effectLst/>
                <a:latin typeface="Calibri"/>
                <a:ea typeface="Calibri" panose="020F0502020204030204" pitchFamily="34" charset="0"/>
                <a:cs typeface="Calibri"/>
              </a:rPr>
              <a:t> website.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a:ea typeface="Calibri" panose="020F0502020204030204" pitchFamily="34" charset="0"/>
                <a:cs typeface="Calibri"/>
              </a:rPr>
              <a:t>The third requirement of the RDM policy is the data deposit requirement. This requirement has not yet been implemented – the agencies </a:t>
            </a:r>
            <a:r>
              <a:rPr lang="en-CA" sz="1800" dirty="0">
                <a:effectLst/>
                <a:latin typeface="Calibri"/>
                <a:ea typeface="Times New Roman" panose="02020603050405020304" pitchFamily="18" charset="0"/>
                <a:cs typeface="Calibri"/>
              </a:rPr>
              <a:t>are in the process of reviewing the institutional strategies and are engaging with stakeholders to gauge the readiness of the research community to determine when to implement the requirement</a:t>
            </a:r>
            <a:endParaRPr lang="en-CA" sz="1200" dirty="0">
              <a:effectLst/>
              <a:latin typeface="Calibri"/>
              <a:ea typeface="Calibri" panose="020F0502020204030204" pitchFamily="34" charset="0"/>
              <a:cs typeface="Calibri"/>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Tree>
    <p:extLst>
      <p:ext uri="{BB962C8B-B14F-4D97-AF65-F5344CB8AC3E}">
        <p14:creationId xmlns:p14="http://schemas.microsoft.com/office/powerpoint/2010/main" val="372417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dirty="0" err="1"/>
              <a:t>We</a:t>
            </a:r>
            <a:r>
              <a:rPr lang="fr-CA" dirty="0"/>
              <a:t> </a:t>
            </a:r>
            <a:r>
              <a:rPr lang="fr-CA" dirty="0" err="1"/>
              <a:t>will</a:t>
            </a:r>
            <a:r>
              <a:rPr lang="fr-CA" dirty="0"/>
              <a:t> </a:t>
            </a:r>
            <a:r>
              <a:rPr lang="fr-CA" dirty="0" err="1"/>
              <a:t>now</a:t>
            </a:r>
            <a:r>
              <a:rPr lang="fr-CA" dirty="0"/>
              <a:t> </a:t>
            </a:r>
            <a:r>
              <a:rPr lang="fr-CA" dirty="0" err="1"/>
              <a:t>provide</a:t>
            </a:r>
            <a:r>
              <a:rPr lang="fr-CA" dirty="0"/>
              <a:t> a brief </a:t>
            </a:r>
            <a:r>
              <a:rPr lang="fr-CA" dirty="0" err="1"/>
              <a:t>overview</a:t>
            </a:r>
            <a:r>
              <a:rPr lang="fr-CA" dirty="0"/>
              <a:t> of the STRAC Policy, </a:t>
            </a:r>
            <a:r>
              <a:rPr lang="fr-CA" dirty="0" err="1"/>
              <a:t>which</a:t>
            </a:r>
            <a:r>
              <a:rPr lang="fr-CA" dirty="0"/>
              <a:t> </a:t>
            </a:r>
            <a:r>
              <a:rPr lang="fr-CA" dirty="0" err="1"/>
              <a:t>was</a:t>
            </a:r>
            <a:r>
              <a:rPr lang="fr-CA" dirty="0"/>
              <a:t> </a:t>
            </a:r>
            <a:r>
              <a:rPr lang="fr-CA" dirty="0" err="1"/>
              <a:t>announced</a:t>
            </a:r>
            <a:r>
              <a:rPr lang="fr-CA" dirty="0"/>
              <a:t> </a:t>
            </a:r>
            <a:r>
              <a:rPr lang="fr-CA" dirty="0" err="1"/>
              <a:t>earlier</a:t>
            </a:r>
            <a:r>
              <a:rPr lang="fr-CA" dirty="0"/>
              <a:t> </a:t>
            </a:r>
            <a:r>
              <a:rPr lang="fr-CA" dirty="0" err="1"/>
              <a:t>this</a:t>
            </a:r>
            <a:r>
              <a:rPr lang="fr-CA" dirty="0"/>
              <a:t> </a:t>
            </a:r>
            <a:r>
              <a:rPr lang="fr-CA" dirty="0" err="1"/>
              <a:t>year</a:t>
            </a:r>
            <a:r>
              <a:rPr lang="fr-CA" dirty="0"/>
              <a:t> [Jan. 2024] by the Government of Canada.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CA" b="1" dirty="0"/>
              <a:t>Read second </a:t>
            </a:r>
            <a:r>
              <a:rPr lang="fr-CA" b="1" dirty="0" err="1"/>
              <a:t>bullet</a:t>
            </a:r>
            <a:r>
              <a:rPr lang="fr-CA" b="1" dirty="0"/>
              <a:t> and </a:t>
            </a:r>
            <a:r>
              <a:rPr lang="fr-CA" b="1" dirty="0" err="1"/>
              <a:t>third</a:t>
            </a:r>
            <a:r>
              <a:rPr lang="fr-CA" b="1" dirty="0"/>
              <a:t> </a:t>
            </a:r>
            <a:r>
              <a:rPr lang="fr-CA" b="1" dirty="0" err="1"/>
              <a:t>bullet</a:t>
            </a:r>
            <a:r>
              <a:rPr lang="fr-CA" b="1" dirty="0"/>
              <a:t> and </a:t>
            </a:r>
            <a:r>
              <a:rPr lang="fr-CA" b="1" dirty="0" err="1"/>
              <a:t>then</a:t>
            </a:r>
            <a:r>
              <a:rPr lang="fr-CA" b="1" dirty="0"/>
              <a:t> </a:t>
            </a:r>
            <a:r>
              <a:rPr lang="fr-CA" b="1" dirty="0" err="1"/>
              <a:t>say</a:t>
            </a:r>
            <a:r>
              <a:rPr lang="fr-CA" b="1"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fr-CA" b="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CA" dirty="0"/>
              <a:t>The STRAC Policy </a:t>
            </a:r>
            <a:r>
              <a:rPr lang="fr-CA" dirty="0" err="1"/>
              <a:t>does</a:t>
            </a:r>
            <a:r>
              <a:rPr lang="fr-CA" dirty="0"/>
              <a:t> not </a:t>
            </a:r>
            <a:r>
              <a:rPr lang="fr-CA" dirty="0" err="1"/>
              <a:t>apply</a:t>
            </a:r>
            <a:r>
              <a:rPr lang="fr-CA" dirty="0"/>
              <a:t> </a:t>
            </a:r>
            <a:r>
              <a:rPr lang="fr-CA" dirty="0" err="1"/>
              <a:t>retroactively</a:t>
            </a:r>
            <a:r>
              <a:rPr lang="fr-CA" dirty="0"/>
              <a:t> to </a:t>
            </a:r>
            <a:r>
              <a:rPr lang="fr-CA" dirty="0" err="1"/>
              <a:t>existing</a:t>
            </a:r>
            <a:r>
              <a:rPr lang="fr-CA" dirty="0"/>
              <a:t> </a:t>
            </a:r>
            <a:r>
              <a:rPr lang="fr-CA" dirty="0" err="1"/>
              <a:t>awards</a:t>
            </a:r>
            <a:r>
              <a:rPr lang="fr-CA" dirty="0"/>
              <a:t>. It </a:t>
            </a:r>
            <a:r>
              <a:rPr lang="fr-CA" dirty="0" err="1"/>
              <a:t>will</a:t>
            </a:r>
            <a:r>
              <a:rPr lang="fr-CA" dirty="0"/>
              <a:t> </a:t>
            </a:r>
            <a:r>
              <a:rPr lang="fr-CA" dirty="0" err="1"/>
              <a:t>only</a:t>
            </a:r>
            <a:r>
              <a:rPr lang="fr-CA" dirty="0"/>
              <a:t> </a:t>
            </a:r>
            <a:r>
              <a:rPr lang="fr-CA" dirty="0" err="1"/>
              <a:t>apply</a:t>
            </a:r>
            <a:r>
              <a:rPr lang="fr-CA" dirty="0"/>
              <a:t> on a </a:t>
            </a:r>
            <a:r>
              <a:rPr lang="fr-CA" b="1" dirty="0" err="1"/>
              <a:t>forward</a:t>
            </a:r>
            <a:r>
              <a:rPr lang="fr-CA" b="1" dirty="0"/>
              <a:t> basis to </a:t>
            </a:r>
            <a:r>
              <a:rPr lang="fr-CA" b="1" dirty="0" err="1"/>
              <a:t>funding</a:t>
            </a:r>
            <a:r>
              <a:rPr lang="fr-CA" b="1" dirty="0"/>
              <a:t> </a:t>
            </a:r>
            <a:r>
              <a:rPr lang="fr-CA" b="1" dirty="0" err="1"/>
              <a:t>opportunities</a:t>
            </a:r>
            <a:r>
              <a:rPr lang="fr-CA" b="1" dirty="0"/>
              <a:t> </a:t>
            </a:r>
            <a:r>
              <a:rPr lang="fr-CA" b="1" dirty="0" err="1"/>
              <a:t>launched</a:t>
            </a:r>
            <a:r>
              <a:rPr lang="fr-CA" b="1" dirty="0"/>
              <a:t> as of May 1</a:t>
            </a:r>
            <a:r>
              <a:rPr lang="fr-CA" b="0" dirty="0"/>
              <a:t> and </a:t>
            </a:r>
            <a:r>
              <a:rPr lang="fr-CA" b="0" dirty="0" err="1"/>
              <a:t>only</a:t>
            </a:r>
            <a:r>
              <a:rPr lang="fr-CA" b="0" dirty="0"/>
              <a:t> </a:t>
            </a:r>
            <a:r>
              <a:rPr lang="fr-CA" b="0" dirty="0" err="1"/>
              <a:t>considers</a:t>
            </a:r>
            <a:r>
              <a:rPr lang="fr-CA" b="0" dirty="0"/>
              <a:t> </a:t>
            </a:r>
            <a:r>
              <a:rPr lang="fr-CA" b="1" dirty="0" err="1"/>
              <a:t>current</a:t>
            </a:r>
            <a:r>
              <a:rPr lang="fr-CA" b="1" dirty="0"/>
              <a:t> and </a:t>
            </a:r>
            <a:r>
              <a:rPr lang="fr-CA" b="1" dirty="0" err="1"/>
              <a:t>ongoing</a:t>
            </a:r>
            <a:r>
              <a:rPr lang="fr-CA" b="0" dirty="0"/>
              <a:t> affiliations. </a:t>
            </a:r>
            <a:r>
              <a:rPr lang="en-US" sz="1800" dirty="0">
                <a:effectLst/>
                <a:latin typeface="Georgia" panose="02040502050405020303" pitchFamily="18" charset="0"/>
                <a:ea typeface="MS Mincho" panose="02020609040205080304" pitchFamily="49" charset="-128"/>
                <a:cs typeface="Arial" panose="020B0604020202020204" pitchFamily="34" charset="0"/>
              </a:rPr>
              <a:t>This timeline is intended to provide sufficient time for the research community to understand and align with the policy, </a:t>
            </a:r>
            <a:r>
              <a:rPr lang="en-US" sz="1800" b="0" dirty="0">
                <a:effectLst/>
                <a:latin typeface="Georgia" panose="02040502050405020303" pitchFamily="18" charset="0"/>
                <a:ea typeface="MS Mincho" panose="02020609040205080304" pitchFamily="49" charset="-128"/>
                <a:cs typeface="Arial" panose="020B0604020202020204" pitchFamily="34" charset="0"/>
              </a:rPr>
              <a:t>before</a:t>
            </a:r>
            <a:r>
              <a:rPr lang="en-US" sz="1800" b="1" dirty="0">
                <a:effectLst/>
                <a:latin typeface="Georgia" panose="02040502050405020303" pitchFamily="18" charset="0"/>
                <a:ea typeface="MS Mincho" panose="02020609040205080304" pitchFamily="49" charset="-128"/>
                <a:cs typeface="Arial" panose="020B0604020202020204" pitchFamily="34" charset="0"/>
              </a:rPr>
              <a:t> </a:t>
            </a:r>
            <a:r>
              <a:rPr lang="en-US" sz="1800" dirty="0">
                <a:effectLst/>
                <a:latin typeface="Georgia" panose="02040502050405020303" pitchFamily="18" charset="0"/>
                <a:ea typeface="MS Mincho" panose="02020609040205080304" pitchFamily="49" charset="-128"/>
                <a:cs typeface="Arial" panose="020B0604020202020204" pitchFamily="34" charset="0"/>
              </a:rPr>
              <a:t>new requirements come into effect.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Georgia" panose="02040502050405020303" pitchFamily="18" charset="0"/>
              <a:ea typeface="MS Mincho" panose="02020609040205080304" pitchFamily="49"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fr-CA" b="1" dirty="0"/>
              <a:t>Read 4th </a:t>
            </a:r>
            <a:r>
              <a:rPr lang="fr-CA" b="1" dirty="0" err="1"/>
              <a:t>bullet</a:t>
            </a:r>
            <a:r>
              <a:rPr lang="fr-CA" b="1" dirty="0"/>
              <a:t> and 5th </a:t>
            </a:r>
            <a:r>
              <a:rPr lang="fr-CA" b="1" dirty="0" err="1"/>
              <a:t>bullet</a:t>
            </a:r>
            <a:r>
              <a:rPr lang="fr-CA" b="1" dirty="0"/>
              <a:t> and move on to the </a:t>
            </a:r>
            <a:r>
              <a:rPr lang="fr-CA" b="1" dirty="0" err="1"/>
              <a:t>next</a:t>
            </a:r>
            <a:r>
              <a:rPr lang="fr-CA" b="1" dirty="0"/>
              <a:t> slide.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fr-CA" b="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Arial"/>
                <a:ea typeface="+mn-lt"/>
                <a:cs typeface="+mn-lt"/>
              </a:rPr>
              <a:t>For more details, including the relevant procedures and forms, we encourage all members of the research community to consult the new Tri-Agency Guidance on Research Security.</a:t>
            </a:r>
            <a:endParaRPr lang="fr-CA"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fr-CA" i="1" dirty="0"/>
              <a:t>(More information if </a:t>
            </a:r>
            <a:r>
              <a:rPr lang="fr-CA" i="1" dirty="0" err="1"/>
              <a:t>needed</a:t>
            </a:r>
            <a:r>
              <a:rPr lang="fr-CA" i="1" dirty="0"/>
              <a:t>: </a:t>
            </a:r>
            <a:r>
              <a:rPr lang="fr-CA" i="1" dirty="0" err="1"/>
              <a:t>only</a:t>
            </a:r>
            <a:r>
              <a:rPr lang="fr-CA" i="1" dirty="0"/>
              <a:t> </a:t>
            </a:r>
            <a:r>
              <a:rPr lang="fr-CA" i="1" dirty="0" err="1"/>
              <a:t>researchers</a:t>
            </a:r>
            <a:r>
              <a:rPr lang="fr-CA" i="1" dirty="0"/>
              <a:t> </a:t>
            </a:r>
            <a:r>
              <a:rPr lang="fr-CA" i="1" dirty="0" err="1"/>
              <a:t>with</a:t>
            </a:r>
            <a:r>
              <a:rPr lang="fr-CA" i="1" dirty="0"/>
              <a:t> </a:t>
            </a:r>
            <a:r>
              <a:rPr lang="fr-CA" i="1" dirty="0" err="1"/>
              <a:t>named</a:t>
            </a:r>
            <a:r>
              <a:rPr lang="fr-CA" i="1" dirty="0"/>
              <a:t> </a:t>
            </a:r>
            <a:r>
              <a:rPr lang="fr-CA" i="1" dirty="0" err="1"/>
              <a:t>role</a:t>
            </a:r>
            <a:r>
              <a:rPr lang="fr-CA" i="1" dirty="0"/>
              <a:t> in the </a:t>
            </a:r>
            <a:r>
              <a:rPr lang="fr-CA" i="1" dirty="0" err="1"/>
              <a:t>grant</a:t>
            </a:r>
            <a:r>
              <a:rPr lang="fr-CA" i="1" dirty="0"/>
              <a:t> application </a:t>
            </a:r>
            <a:r>
              <a:rPr lang="fr-CA" i="1" dirty="0" err="1"/>
              <a:t>need</a:t>
            </a:r>
            <a:r>
              <a:rPr lang="fr-CA" i="1" dirty="0"/>
              <a:t> to </a:t>
            </a:r>
            <a:r>
              <a:rPr lang="fr-CA" i="1" dirty="0" err="1"/>
              <a:t>submit</a:t>
            </a:r>
            <a:r>
              <a:rPr lang="fr-CA" i="1" dirty="0"/>
              <a:t> attestation </a:t>
            </a:r>
            <a:r>
              <a:rPr lang="fr-CA" i="1" dirty="0" err="1"/>
              <a:t>forms</a:t>
            </a:r>
            <a:r>
              <a:rPr lang="fr-CA" i="1" dirty="0"/>
              <a:t> to </a:t>
            </a:r>
            <a:r>
              <a:rPr lang="fr-CA" i="1" dirty="0" err="1"/>
              <a:t>certify</a:t>
            </a:r>
            <a:r>
              <a:rPr lang="fr-CA" i="1" dirty="0"/>
              <a:t> </a:t>
            </a:r>
            <a:r>
              <a:rPr lang="fr-CA" i="1" dirty="0" err="1"/>
              <a:t>their</a:t>
            </a:r>
            <a:r>
              <a:rPr lang="fr-CA" i="1" dirty="0"/>
              <a:t> compliance. </a:t>
            </a:r>
            <a:r>
              <a:rPr lang="fr-CA" i="1" dirty="0" err="1"/>
              <a:t>However</a:t>
            </a:r>
            <a:r>
              <a:rPr lang="fr-CA" i="1" dirty="0"/>
              <a:t>, all </a:t>
            </a:r>
            <a:r>
              <a:rPr lang="fr-CA" i="1" dirty="0" err="1"/>
              <a:t>researchers</a:t>
            </a:r>
            <a:r>
              <a:rPr lang="fr-CA" i="1" dirty="0"/>
              <a:t> </a:t>
            </a:r>
            <a:r>
              <a:rPr lang="fr-CA" i="1" dirty="0" err="1"/>
              <a:t>involved</a:t>
            </a:r>
            <a:r>
              <a:rPr lang="fr-CA" i="1" dirty="0"/>
              <a:t> in </a:t>
            </a:r>
            <a:r>
              <a:rPr lang="fr-CA" i="1" dirty="0" err="1"/>
              <a:t>research</a:t>
            </a:r>
            <a:r>
              <a:rPr lang="fr-CA" i="1" dirty="0"/>
              <a:t> </a:t>
            </a:r>
            <a:r>
              <a:rPr lang="fr-CA" i="1" dirty="0" err="1"/>
              <a:t>activities</a:t>
            </a:r>
            <a:r>
              <a:rPr lang="fr-CA" i="1" dirty="0"/>
              <a:t> </a:t>
            </a:r>
            <a:r>
              <a:rPr lang="fr-CA" i="1" dirty="0" err="1"/>
              <a:t>supported</a:t>
            </a:r>
            <a:r>
              <a:rPr lang="fr-CA" i="1" dirty="0"/>
              <a:t> by a </a:t>
            </a:r>
            <a:r>
              <a:rPr lang="fr-CA" i="1" dirty="0" err="1"/>
              <a:t>grant</a:t>
            </a:r>
            <a:r>
              <a:rPr lang="fr-CA" i="1" dirty="0"/>
              <a:t> </a:t>
            </a:r>
            <a:r>
              <a:rPr lang="fr-CA" i="1" dirty="0" err="1"/>
              <a:t>that</a:t>
            </a:r>
            <a:r>
              <a:rPr lang="fr-CA" i="1" dirty="0"/>
              <a:t> </a:t>
            </a:r>
            <a:r>
              <a:rPr lang="fr-CA" i="1" dirty="0" err="1"/>
              <a:t>advances</a:t>
            </a:r>
            <a:r>
              <a:rPr lang="fr-CA" i="1" dirty="0"/>
              <a:t> a STRA must </a:t>
            </a:r>
            <a:r>
              <a:rPr lang="fr-CA" i="1" dirty="0" err="1"/>
              <a:t>be</a:t>
            </a:r>
            <a:r>
              <a:rPr lang="fr-CA" i="1" dirty="0"/>
              <a:t> compliant </a:t>
            </a:r>
            <a:r>
              <a:rPr lang="fr-CA" i="1" dirty="0" err="1"/>
              <a:t>with</a:t>
            </a:r>
            <a:r>
              <a:rPr lang="fr-CA" i="1" dirty="0"/>
              <a:t> the </a:t>
            </a:r>
            <a:r>
              <a:rPr lang="fr-CA" i="1" dirty="0" err="1"/>
              <a:t>policy</a:t>
            </a:r>
            <a:r>
              <a:rPr lang="fr-CA" i="1" dirty="0"/>
              <a:t>; </a:t>
            </a:r>
            <a:r>
              <a:rPr lang="fr-CA" i="1" dirty="0" err="1"/>
              <a:t>this</a:t>
            </a:r>
            <a:r>
              <a:rPr lang="fr-CA" i="1" dirty="0"/>
              <a:t> </a:t>
            </a:r>
            <a:r>
              <a:rPr lang="fr-CA" i="1" dirty="0" err="1"/>
              <a:t>includes</a:t>
            </a:r>
            <a:r>
              <a:rPr lang="fr-CA" i="1" dirty="0"/>
              <a:t> HQP and </a:t>
            </a:r>
            <a:r>
              <a:rPr lang="fr-CA" i="1" dirty="0" err="1"/>
              <a:t>other</a:t>
            </a:r>
            <a:r>
              <a:rPr lang="fr-CA" i="1" dirty="0"/>
              <a:t> </a:t>
            </a:r>
            <a:r>
              <a:rPr lang="fr-CA" i="1" dirty="0" err="1"/>
              <a:t>researchers</a:t>
            </a:r>
            <a:r>
              <a:rPr lang="fr-CA" i="1" dirty="0"/>
              <a:t> </a:t>
            </a:r>
            <a:r>
              <a:rPr lang="fr-CA" i="1" dirty="0" err="1"/>
              <a:t>who</a:t>
            </a:r>
            <a:r>
              <a:rPr lang="fr-CA" i="1" dirty="0"/>
              <a:t> do not have a </a:t>
            </a:r>
            <a:r>
              <a:rPr lang="fr-CA" i="1" dirty="0" err="1"/>
              <a:t>named</a:t>
            </a:r>
            <a:r>
              <a:rPr lang="fr-CA" i="1" dirty="0"/>
              <a:t> </a:t>
            </a:r>
            <a:r>
              <a:rPr lang="fr-CA" i="1" dirty="0" err="1"/>
              <a:t>role</a:t>
            </a:r>
            <a:r>
              <a:rPr lang="fr-CA" i="1" dirty="0"/>
              <a:t> in the </a:t>
            </a:r>
            <a:r>
              <a:rPr lang="fr-CA" i="1" dirty="0" err="1"/>
              <a:t>grant</a:t>
            </a:r>
            <a:r>
              <a:rPr lang="fr-CA" i="1" dirty="0"/>
              <a:t> application. It </a:t>
            </a:r>
            <a:r>
              <a:rPr lang="fr-CA" i="1" dirty="0" err="1"/>
              <a:t>will</a:t>
            </a:r>
            <a:r>
              <a:rPr lang="fr-CA" i="1" dirty="0"/>
              <a:t> </a:t>
            </a:r>
            <a:r>
              <a:rPr lang="fr-CA" i="1" dirty="0" err="1"/>
              <a:t>be</a:t>
            </a:r>
            <a:r>
              <a:rPr lang="fr-CA" i="1" dirty="0"/>
              <a:t> up to the </a:t>
            </a:r>
            <a:r>
              <a:rPr lang="fr-CA" i="1" dirty="0" err="1"/>
              <a:t>applicant</a:t>
            </a:r>
            <a:r>
              <a:rPr lang="fr-CA" i="1" dirty="0"/>
              <a:t>, </a:t>
            </a:r>
            <a:r>
              <a:rPr lang="fr-CA" i="1" dirty="0" err="1"/>
              <a:t>co-applicants</a:t>
            </a:r>
            <a:r>
              <a:rPr lang="fr-CA" i="1" dirty="0"/>
              <a:t> and </a:t>
            </a:r>
            <a:r>
              <a:rPr lang="fr-CA" i="1" dirty="0" err="1"/>
              <a:t>collaborators</a:t>
            </a:r>
            <a:r>
              <a:rPr lang="fr-CA" i="1" dirty="0"/>
              <a:t> – </a:t>
            </a:r>
            <a:r>
              <a:rPr lang="fr-CA" i="1" dirty="0" err="1"/>
              <a:t>with</a:t>
            </a:r>
            <a:r>
              <a:rPr lang="fr-CA" i="1" dirty="0"/>
              <a:t> support </a:t>
            </a:r>
            <a:r>
              <a:rPr lang="fr-CA" i="1" dirty="0" err="1"/>
              <a:t>from</a:t>
            </a:r>
            <a:r>
              <a:rPr lang="fr-CA" i="1" dirty="0"/>
              <a:t> </a:t>
            </a:r>
            <a:r>
              <a:rPr lang="fr-CA" i="1" dirty="0" err="1"/>
              <a:t>their</a:t>
            </a:r>
            <a:r>
              <a:rPr lang="fr-CA" i="1" dirty="0"/>
              <a:t> institutions – to </a:t>
            </a:r>
            <a:r>
              <a:rPr lang="fr-CA" i="1" dirty="0" err="1"/>
              <a:t>ensure</a:t>
            </a:r>
            <a:r>
              <a:rPr lang="fr-CA" i="1" dirty="0"/>
              <a:t> </a:t>
            </a:r>
            <a:r>
              <a:rPr lang="fr-CA" i="1" dirty="0" err="1"/>
              <a:t>that</a:t>
            </a:r>
            <a:r>
              <a:rPr lang="fr-CA" i="1" dirty="0"/>
              <a:t> </a:t>
            </a:r>
            <a:r>
              <a:rPr lang="fr-CA" i="1" dirty="0" err="1"/>
              <a:t>their</a:t>
            </a:r>
            <a:r>
              <a:rPr lang="fr-CA" i="1" dirty="0"/>
              <a:t> </a:t>
            </a:r>
            <a:r>
              <a:rPr lang="fr-CA" i="1" dirty="0" err="1"/>
              <a:t>research</a:t>
            </a:r>
            <a:r>
              <a:rPr lang="fr-CA" i="1" dirty="0"/>
              <a:t> teams are </a:t>
            </a:r>
            <a:r>
              <a:rPr lang="fr-CA" i="1" dirty="0" err="1"/>
              <a:t>aware</a:t>
            </a:r>
            <a:r>
              <a:rPr lang="fr-CA" i="1" dirty="0"/>
              <a:t> of </a:t>
            </a:r>
            <a:r>
              <a:rPr lang="fr-CA" i="1" dirty="0" err="1"/>
              <a:t>their</a:t>
            </a:r>
            <a:r>
              <a:rPr lang="fr-CA" i="1" dirty="0"/>
              <a:t> </a:t>
            </a:r>
            <a:r>
              <a:rPr lang="fr-CA" i="1" dirty="0" err="1"/>
              <a:t>individual</a:t>
            </a:r>
            <a:r>
              <a:rPr lang="fr-CA" i="1" dirty="0"/>
              <a:t> </a:t>
            </a:r>
            <a:r>
              <a:rPr lang="fr-CA" i="1" dirty="0" err="1"/>
              <a:t>responsibilities</a:t>
            </a:r>
            <a:r>
              <a:rPr lang="fr-CA" i="1" dirty="0"/>
              <a:t> </a:t>
            </a:r>
            <a:r>
              <a:rPr lang="fr-CA" i="1" dirty="0" err="1"/>
              <a:t>with</a:t>
            </a:r>
            <a:r>
              <a:rPr lang="fr-CA" i="1" dirty="0"/>
              <a:t> regards to the </a:t>
            </a:r>
            <a:r>
              <a:rPr lang="fr-CA" i="1" dirty="0" err="1"/>
              <a:t>policy</a:t>
            </a:r>
            <a:r>
              <a:rPr lang="fr-CA" i="1"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5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F3A7BDF-6B37-422B-A8AC-1DA9F6F3E24B}" type="slidenum">
              <a:rPr lang="en-CA" smtClean="0"/>
              <a:t>15</a:t>
            </a:fld>
            <a:endParaRPr lang="en-CA"/>
          </a:p>
        </p:txBody>
      </p:sp>
    </p:spTree>
    <p:extLst>
      <p:ext uri="{BB962C8B-B14F-4D97-AF65-F5344CB8AC3E}">
        <p14:creationId xmlns:p14="http://schemas.microsoft.com/office/powerpoint/2010/main" val="402897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endParaRPr lang="en-CA">
              <a:latin typeface="Arial"/>
              <a:ea typeface="Calibri"/>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A7BDF-6B37-422B-A8AC-1DA9F6F3E24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72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a:effectLst/>
                <a:latin typeface="Calibri" panose="020F0502020204030204" pitchFamily="34" charset="0"/>
                <a:ea typeface="Calibri" panose="020F0502020204030204" pitchFamily="34" charset="0"/>
                <a:cs typeface="Arial" panose="020B0604020202020204" pitchFamily="34" charset="0"/>
              </a:rPr>
              <a:t>Yellow bars: For Competition 2024, we maintained the funding threshold set in Competition 2023.</a:t>
            </a:r>
          </a:p>
          <a:p>
            <a:pPr lvl="1">
              <a:lnSpc>
                <a:spcPct val="107000"/>
              </a:lnSpc>
              <a:spcAft>
                <a:spcPts val="800"/>
              </a:spcAft>
            </a:pPr>
            <a:r>
              <a:rPr lang="en-CA" sz="1800" i="1">
                <a:effectLst/>
                <a:latin typeface="Calibri" panose="020F0502020204030204" pitchFamily="34" charset="0"/>
                <a:ea typeface="Calibri" panose="020F0502020204030204" pitchFamily="34" charset="0"/>
                <a:cs typeface="Arial" panose="020B0604020202020204" pitchFamily="34" charset="0"/>
              </a:rPr>
              <a:t>For Reference:</a:t>
            </a:r>
          </a:p>
          <a:p>
            <a:pPr marL="1200150" lvl="2" indent="-285750">
              <a:lnSpc>
                <a:spcPct val="107000"/>
              </a:lnSpc>
              <a:spcAft>
                <a:spcPts val="800"/>
              </a:spcAft>
              <a:buFont typeface="Arial" panose="020B0604020202020204" pitchFamily="34" charset="0"/>
              <a:buChar char="•"/>
            </a:pPr>
            <a:r>
              <a:rPr lang="en-CA" sz="1800" i="1">
                <a:effectLst/>
                <a:latin typeface="Calibri" panose="020F0502020204030204" pitchFamily="34" charset="0"/>
                <a:ea typeface="Calibri" panose="020F0502020204030204" pitchFamily="34" charset="0"/>
                <a:cs typeface="Arial" panose="020B0604020202020204" pitchFamily="34" charset="0"/>
              </a:rPr>
              <a:t>For Established Researchers (ER): One Very Strong (V) and two Strongs (S) on any selection criteria</a:t>
            </a:r>
          </a:p>
          <a:p>
            <a:pPr marL="1200150" lvl="2" indent="-285750">
              <a:lnSpc>
                <a:spcPct val="107000"/>
              </a:lnSpc>
              <a:spcAft>
                <a:spcPts val="800"/>
              </a:spcAft>
              <a:buFont typeface="Arial" panose="020B0604020202020204" pitchFamily="34" charset="0"/>
              <a:buChar char="•"/>
            </a:pPr>
            <a:r>
              <a:rPr lang="en-CA" sz="1800" i="1">
                <a:effectLst/>
                <a:latin typeface="Calibri" panose="020F0502020204030204" pitchFamily="34" charset="0"/>
                <a:ea typeface="Calibri" panose="020F0502020204030204" pitchFamily="34" charset="0"/>
                <a:cs typeface="Arial" panose="020B0604020202020204" pitchFamily="34" charset="0"/>
              </a:rPr>
              <a:t>For Early Career Researchers (ECR): Two Strongs (S) and one Moderate (M), with some EG specific exceptions to ensure balanced ECR support [One Strong (S) and two Moderates (M)]</a:t>
            </a:r>
          </a:p>
          <a:p>
            <a:pPr marL="1200150" lvl="2" indent="-285750">
              <a:lnSpc>
                <a:spcPct val="107000"/>
              </a:lnSpc>
              <a:spcAft>
                <a:spcPts val="800"/>
              </a:spcAft>
              <a:buFont typeface="Arial" panose="020B0604020202020204" pitchFamily="34" charset="0"/>
              <a:buChar char="•"/>
            </a:pPr>
            <a:r>
              <a:rPr lang="en-CA" sz="1800" i="1">
                <a:effectLst/>
                <a:latin typeface="Calibri" panose="020F0502020204030204" pitchFamily="34" charset="0"/>
                <a:ea typeface="Calibri" panose="020F0502020204030204" pitchFamily="34" charset="0"/>
                <a:cs typeface="Arial" panose="020B0604020202020204" pitchFamily="34" charset="0"/>
              </a:rPr>
              <a:t>From CY 2020 through CY 2022, inclusive, S-S-M, where the M was in HQP, was the minimum score threshold for ERs required for a fundable outcome.</a:t>
            </a:r>
          </a:p>
          <a:p>
            <a:pPr>
              <a:lnSpc>
                <a:spcPct val="107000"/>
              </a:lnSpc>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Compared to last year, there is an increase in success rate and a corresponding decrease in average grant. However, average grant levels remain the highest they’ve been, except for 2023. </a:t>
            </a:r>
          </a:p>
          <a:p>
            <a:pPr>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Importantly, there is continued strong support for early career researchers and for a broad base of excellence across disciplines, regions, and institutions through the Discovery Grants Program. </a:t>
            </a: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Arial" panose="020B0604020202020204" pitchFamily="34" charset="0"/>
              </a:rPr>
              <a:t>A 14% increase in the number of Discovery Grant applications was noted this year. More increases are expected in the coming two years as the COVID-19 one-time one-year extensions with funds come to an end. Other factors contributing to increased application pressure are lower success rates as well as continued growth in the number of researchers in Canadian Institutions.</a:t>
            </a:r>
          </a:p>
          <a:p>
            <a:pPr>
              <a:lnSpc>
                <a:spcPct val="107000"/>
              </a:lnSpc>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Arial" panose="020B0604020202020204" pitchFamily="34" charset="0"/>
              </a:rPr>
              <a:t>The increase in the number of applications as well as the total number of active awards since COVID puts increasing pressure on a fixed amount of funding available. This drove the decision last year to not fully fund Bin J in order to stabilize the average grant value.</a:t>
            </a:r>
          </a:p>
          <a:p>
            <a:pPr>
              <a:lnSpc>
                <a:spcPct val="107000"/>
              </a:lnSpc>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a:effectLst/>
                <a:latin typeface="Calibri" panose="020F0502020204030204" pitchFamily="34" charset="0"/>
                <a:ea typeface="Calibri" panose="020F0502020204030204" pitchFamily="34" charset="0"/>
                <a:cs typeface="Arial" panose="020B0604020202020204" pitchFamily="34" charset="0"/>
              </a:rPr>
              <a:t>The average grant value has decreased slightly this year due to the following factors: an increase in the number of applications ranked in higher bins and an increase in the number of applications. A further increase in the number of applications received (as currently forecasted) could lead to a further decrease in average grant value unless additional measures are implemented.</a:t>
            </a:r>
          </a:p>
          <a:p>
            <a:pPr>
              <a:lnSpc>
                <a:spcPct val="107000"/>
              </a:lnSpc>
              <a:spcAft>
                <a:spcPts val="800"/>
              </a:spcAft>
            </a:pPr>
            <a:endParaRPr lang="en-CA" sz="1800">
              <a:effectLst/>
              <a:latin typeface="Calibri" panose="020F0502020204030204" pitchFamily="34" charset="0"/>
              <a:ea typeface="Calibri" panose="020F0502020204030204" pitchFamily="34" charset="0"/>
              <a:cs typeface="Arial" panose="020B0604020202020204" pitchFamily="34" charset="0"/>
            </a:endParaRPr>
          </a:p>
          <a:p>
            <a:r>
              <a:rPr lang="en-US" b="1"/>
              <a:t>Additional information:</a:t>
            </a:r>
          </a:p>
          <a:p>
            <a:r>
              <a:rPr lang="en-US"/>
              <a:t>Due to COVID-19, one-time extensions with funds were provided to eligible Discovery Grant holders. Consequently, the composition of the 2021, 2022 and 2023 pools of applicants differs from a typical year with pools of approximately 59%, 74%, 82% the size of a typical competition, respectively.</a:t>
            </a:r>
          </a:p>
          <a:p>
            <a:endParaRPr lang="en-US"/>
          </a:p>
          <a:p>
            <a:r>
              <a:rPr lang="en-US"/>
              <a:t>In Competition 2023 the VSS threshold did NOT apply to RF$. In Competition 2024 the VSS threshold did include RF$.</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A7BDF-6B37-422B-A8AC-1DA9F6F3E24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35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C405F"/>
                </a:solidFill>
                <a:effectLst/>
                <a:latin typeface="Calibri" panose="020F0502020204030204" pitchFamily="34" charset="0"/>
              </a:rPr>
              <a:t>The Discovery Research Program is delivered through a range of funding opportunities, including NSERC’s flagship program, Discovery Grants. </a:t>
            </a:r>
          </a:p>
          <a:p>
            <a:endParaRPr lang="en-US" sz="1800" b="0" i="0" u="none" strike="noStrike">
              <a:solidFill>
                <a:srgbClr val="000000"/>
              </a:solidFill>
              <a:effectLst/>
              <a:latin typeface="Calibri" panose="020F0502020204030204" pitchFamily="34" charset="0"/>
              <a:hlinkClick r:id="rId3"/>
            </a:endParaRPr>
          </a:p>
          <a:p>
            <a:r>
              <a:rPr lang="en-US" sz="1800" b="0" i="0" u="none" strike="noStrike">
                <a:solidFill>
                  <a:srgbClr val="000000"/>
                </a:solidFill>
                <a:effectLst/>
                <a:latin typeface="Calibri" panose="020F0502020204030204" pitchFamily="34" charset="0"/>
                <a:hlinkClick r:id="rId3"/>
              </a:rPr>
              <a:t>Discovery Grants</a:t>
            </a:r>
            <a:r>
              <a:rPr lang="en-US" sz="1800" b="0" i="0">
                <a:solidFill>
                  <a:srgbClr val="000000"/>
                </a:solidFill>
                <a:effectLst/>
                <a:latin typeface="Calibri" panose="020F0502020204030204" pitchFamily="34" charset="0"/>
              </a:rPr>
              <a:t> (DG) provide a base of support for over 11,000 researchers in natural sciences and engineering annually. Over 60% of the funds support students, post-doctoral fellows, and other research personnel. </a:t>
            </a:r>
            <a:endParaRPr lang="en-US"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6C472-B179-2642-81DC-2C17B860E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58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a:effectLst/>
                <a:latin typeface="Calibri"/>
                <a:ea typeface="Calibri" panose="020F0502020204030204" pitchFamily="34" charset="0"/>
                <a:cs typeface="Calibri"/>
              </a:rPr>
              <a:t>NSERC makes large investment in research: 84.3M in new awards in 2024</a:t>
            </a:r>
            <a:endParaRPr lang="en-US">
              <a:effectLst/>
              <a:latin typeface="Calibri"/>
              <a:ea typeface="Calibri" panose="020F0502020204030204" pitchFamily="34" charset="0"/>
              <a:cs typeface="Calibri"/>
            </a:endParaRPr>
          </a:p>
          <a:p>
            <a:endParaRPr lang="en-CA" sz="1800" b="1">
              <a:effectLst/>
              <a:latin typeface="Calibri"/>
              <a:cs typeface="Calibri"/>
            </a:endParaRPr>
          </a:p>
          <a:p>
            <a:r>
              <a:rPr lang="en-CA" sz="1800" b="1">
                <a:effectLst/>
                <a:latin typeface="Calibri"/>
                <a:cs typeface="Calibri"/>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Graph from 1</a:t>
            </a:r>
            <a:r>
              <a:rPr lang="en-US" sz="1800" baseline="30000"/>
              <a:t>st</a:t>
            </a:r>
            <a:r>
              <a:rPr lang="en-US" sz="1800"/>
              <a:t> page of dashboard</a:t>
            </a:r>
            <a:endParaRPr lang="en-US" sz="1800">
              <a:cs typeface="Calibri"/>
            </a:endParaRPr>
          </a:p>
          <a:p>
            <a:endParaRPr lang="en-CA" sz="1800">
              <a:effectLst/>
              <a:latin typeface="Calibri" panose="020F0502020204030204" pitchFamily="34" charset="0"/>
            </a:endParaRPr>
          </a:p>
          <a:p>
            <a:r>
              <a:rPr lang="en-CA" sz="1800">
                <a:effectLst/>
                <a:latin typeface="Calibri"/>
                <a:cs typeface="Calibri"/>
              </a:rPr>
              <a:t>2016-17 and 2018-19 include additional funding resulting from Federal Budget 2016 &amp; 2018.</a:t>
            </a:r>
          </a:p>
          <a:p>
            <a:endParaRPr lang="en-CA" sz="1800">
              <a:effectLst/>
              <a:latin typeface="Calibri" panose="020F0502020204030204" pitchFamily="34" charset="0"/>
            </a:endParaRPr>
          </a:p>
          <a:p>
            <a:r>
              <a:rPr lang="en-CA" sz="1800">
                <a:effectLst/>
                <a:latin typeface="Calibri"/>
                <a:cs typeface="Calibri"/>
              </a:rPr>
              <a:t>As of CY2022, NSERC’s Discovery Accelerator Supplements (DAS) program was suspended in CY2022 and </a:t>
            </a:r>
            <a:r>
              <a:rPr lang="en-CA" sz="1800">
                <a:latin typeface="Calibri"/>
                <a:cs typeface="Calibri"/>
              </a:rPr>
              <a:t>formally terminated this year.</a:t>
            </a:r>
            <a:r>
              <a:rPr lang="en-CA" sz="1800">
                <a:effectLst/>
                <a:latin typeface="Calibri"/>
                <a:cs typeface="Calibri"/>
              </a:rPr>
              <a:t> Although no new DAS awards were made, ongoing DAS awards continue to be honored.</a:t>
            </a:r>
            <a:r>
              <a:rPr lang="en-CA" sz="1800">
                <a:latin typeface="Calibri"/>
                <a:cs typeface="Calibri"/>
              </a:rPr>
              <a:t> </a:t>
            </a:r>
            <a:endParaRPr lang="en-CA" sz="1800">
              <a:effectLst/>
              <a:latin typeface="Calibri"/>
              <a:cs typeface="Calibri"/>
            </a:endParaRPr>
          </a:p>
          <a:p>
            <a:endParaRPr lang="en-CA" sz="1800">
              <a:effectLst/>
              <a:latin typeface="Calibri"/>
              <a:cs typeface="Calibri"/>
            </a:endParaRPr>
          </a:p>
          <a:p>
            <a:r>
              <a:rPr lang="en-CA" sz="1800">
                <a:effectLst/>
                <a:latin typeface="Calibri"/>
                <a:cs typeface="Calibri"/>
              </a:rPr>
              <a:t>Some of the funding for the COVID extensions comes from the termination of DAS ($15M/year) and funding received from RTP ($10M/Year) this source of funding is no longer available to the DG budget.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A7BDF-6B37-422B-A8AC-1DA9F6F3E24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94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Calibri"/>
                <a:cs typeface="Calibri"/>
              </a:rPr>
              <a:t>Adding an ECR specific slide – possibly to include the RF$ to show early stage of career </a:t>
            </a:r>
          </a:p>
          <a:p>
            <a:endParaRPr lang="en-CA">
              <a:ea typeface="Calibri"/>
              <a:cs typeface="Calibri"/>
            </a:endParaRPr>
          </a:p>
        </p:txBody>
      </p:sp>
      <p:sp>
        <p:nvSpPr>
          <p:cNvPr id="4" name="Slide Number Placeholder 3"/>
          <p:cNvSpPr>
            <a:spLocks noGrp="1"/>
          </p:cNvSpPr>
          <p:nvPr>
            <p:ph type="sldNum" sz="quarter" idx="5"/>
          </p:nvPr>
        </p:nvSpPr>
        <p:spPr/>
        <p:txBody>
          <a:bodyPr/>
          <a:lstStyle/>
          <a:p>
            <a:fld id="{DF3A7BDF-6B37-422B-A8AC-1DA9F6F3E24B}" type="slidenum">
              <a:rPr lang="en-CA" smtClean="0"/>
              <a:t>20</a:t>
            </a:fld>
            <a:endParaRPr lang="en-CA"/>
          </a:p>
        </p:txBody>
      </p:sp>
    </p:spTree>
    <p:extLst>
      <p:ext uri="{BB962C8B-B14F-4D97-AF65-F5344CB8AC3E}">
        <p14:creationId xmlns:p14="http://schemas.microsoft.com/office/powerpoint/2010/main" val="135136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C901-4275-1459-8FFC-A258FB4FD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228CA-7A48-431B-8D51-23FC1915C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37ED7-7298-5A8A-AAD7-3E6AAACB47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a:t>Notes on ECR funding: </a:t>
            </a:r>
            <a:r>
              <a:rPr lang="en-US" sz="1200">
                <a:effectLst/>
                <a:latin typeface="Segoe UI" panose="020B0502040204020203" pitchFamily="34" charset="0"/>
              </a:rPr>
              <a:t>The $30.2K for ECRs is the CY2024 average grant (which includes the $5K top up). There are 6 boxes for these to account for the fact that most ECRs accept the ECR extension.</a:t>
            </a:r>
            <a:endParaRPr lang="en-CA"/>
          </a:p>
          <a:p>
            <a:pPr algn="l"/>
            <a:endParaRPr lang="en-US" b="1" i="0">
              <a:solidFill>
                <a:srgbClr val="999999"/>
              </a:solidFill>
              <a:effectLst/>
              <a:latin typeface="Verdana" panose="020B0604030504040204" pitchFamily="34" charset="0"/>
            </a:endParaRPr>
          </a:p>
          <a:p>
            <a:pPr algn="l"/>
            <a:r>
              <a:rPr lang="en-US" b="1" i="0" u="sng">
                <a:solidFill>
                  <a:srgbClr val="999999"/>
                </a:solidFill>
                <a:effectLst/>
                <a:latin typeface="Verdana" panose="020B0604030504040204" pitchFamily="34" charset="0"/>
              </a:rPr>
              <a:t>Additional Information:</a:t>
            </a:r>
          </a:p>
          <a:p>
            <a:pPr algn="l"/>
            <a:r>
              <a:rPr lang="en-US" b="1" i="0">
                <a:solidFill>
                  <a:srgbClr val="999999"/>
                </a:solidFill>
                <a:effectLst/>
                <a:latin typeface="Verdana" panose="020B0604030504040204" pitchFamily="34" charset="0"/>
              </a:rPr>
              <a:t>What is an early career researcher?</a:t>
            </a:r>
          </a:p>
          <a:p>
            <a:pPr algn="l"/>
            <a:r>
              <a:rPr lang="en-US" b="0" i="0">
                <a:solidFill>
                  <a:srgbClr val="000000"/>
                </a:solidFill>
                <a:effectLst/>
                <a:latin typeface="Verdana" panose="020B0604030504040204" pitchFamily="34" charset="0"/>
              </a:rPr>
              <a:t>Early career researchers (ECR) are applicants who have held their first independent academic position within the last five years. For example, to be classified as an ECR, a researcher submitting an NOI in August 2023 would have been hired on or after July 1, 2018. The five-year window for being considered an ECR is adjusted to take into account instances where a researcher has had an eligible delay in research. All eligible leaves (for example, maternity, parental, personal illness, leave taken by applicants for family-related illness, bereavement), as well as delays related to COVID-19 are credited as twice the amount of time taken. For example, a researcher submitting an NOI in August 2023 and who took a seven-month parental leave within the past five years, must have been hired on or after May 2017 to be considered an ECR. Professional leaves (for example, training, sabbatical, administrative) are not credited.</a:t>
            </a:r>
          </a:p>
          <a:p>
            <a:pPr algn="l"/>
            <a:endParaRPr lang="en-US" b="1" i="0">
              <a:solidFill>
                <a:srgbClr val="999999"/>
              </a:solidFill>
              <a:effectLst/>
              <a:latin typeface="Verdana" panose="020B0604030504040204" pitchFamily="34" charset="0"/>
            </a:endParaRPr>
          </a:p>
          <a:p>
            <a:pPr algn="l"/>
            <a:r>
              <a:rPr lang="en-US" b="1" i="0">
                <a:solidFill>
                  <a:srgbClr val="999999"/>
                </a:solidFill>
                <a:effectLst/>
                <a:latin typeface="Verdana" panose="020B0604030504040204" pitchFamily="34" charset="0"/>
              </a:rPr>
              <a:t>What is an established researcher?</a:t>
            </a:r>
          </a:p>
          <a:p>
            <a:pPr algn="l"/>
            <a:r>
              <a:rPr lang="en-US" b="0" i="0">
                <a:solidFill>
                  <a:srgbClr val="000000"/>
                </a:solidFill>
                <a:effectLst/>
                <a:latin typeface="Verdana" panose="020B0604030504040204" pitchFamily="34" charset="0"/>
              </a:rPr>
              <a:t>Established researchers (ER) are applicants who have held an independent academic position with a start date before the last five years.</a:t>
            </a:r>
          </a:p>
          <a:p>
            <a:pPr algn="l"/>
            <a:endParaRPr lang="en-US" b="0" i="0">
              <a:solidFill>
                <a:srgbClr val="000000"/>
              </a:solidFill>
              <a:effectLst/>
              <a:latin typeface="Verdana" panose="020B0604030504040204" pitchFamily="34" charset="0"/>
            </a:endParaRPr>
          </a:p>
          <a:p>
            <a:pPr algn="l"/>
            <a:r>
              <a:rPr lang="en-US" b="0" i="0">
                <a:solidFill>
                  <a:srgbClr val="333333"/>
                </a:solidFill>
                <a:effectLst/>
                <a:latin typeface="Noto Sans" panose="020B0502040504020204" pitchFamily="34" charset="0"/>
              </a:rPr>
              <a:t>NSERC offers additional sources of support to those ECRs awarded a Discovery Grant. These include:</a:t>
            </a:r>
          </a:p>
          <a:p>
            <a:pPr algn="l">
              <a:buFont typeface="Arial" panose="020B0604020202020204" pitchFamily="34" charset="0"/>
              <a:buChar char="•"/>
            </a:pPr>
            <a:r>
              <a:rPr lang="en-US" b="0" i="0">
                <a:solidFill>
                  <a:srgbClr val="333333"/>
                </a:solidFill>
                <a:effectLst/>
                <a:latin typeface="Noto Sans" panose="020B0502040504020204" pitchFamily="34" charset="0"/>
              </a:rPr>
              <a:t> An annual $5,000 top-up on their Discovery Grant;</a:t>
            </a:r>
          </a:p>
          <a:p>
            <a:pPr algn="l">
              <a:buFont typeface="Arial" panose="020B0604020202020204" pitchFamily="34" charset="0"/>
              <a:buChar char="•"/>
            </a:pPr>
            <a:r>
              <a:rPr lang="en-US" b="0" i="0">
                <a:solidFill>
                  <a:srgbClr val="333333"/>
                </a:solidFill>
                <a:effectLst/>
                <a:latin typeface="Noto Sans" panose="020B0502040504020204" pitchFamily="34" charset="0"/>
              </a:rPr>
              <a:t> The Discovery Launch Supplement, introduced in 2018, a one-time award valued at $12,500; and</a:t>
            </a:r>
          </a:p>
          <a:p>
            <a:pPr algn="l">
              <a:buFont typeface="Arial" panose="020B0604020202020204" pitchFamily="34" charset="0"/>
              <a:buChar char="•"/>
            </a:pPr>
            <a:r>
              <a:rPr lang="en-US" b="0" i="0">
                <a:solidFill>
                  <a:srgbClr val="333333"/>
                </a:solidFill>
                <a:effectLst/>
                <a:latin typeface="Noto Sans" panose="020B0502040504020204" pitchFamily="34" charset="0"/>
              </a:rPr>
              <a:t> Since 2017, offering ECRs scheduled to apply for their second Discovery Grant the option of accepting an additional year of funding on their existing Discovery Grant at the same level.</a:t>
            </a:r>
            <a:endParaRPr lang="en-US" b="0" i="0">
              <a:solidFill>
                <a:srgbClr val="000000"/>
              </a:solidFill>
              <a:effectLst/>
              <a:latin typeface="Verdana" panose="020B0604030504040204" pitchFamily="34" charset="0"/>
            </a:endParaRPr>
          </a:p>
          <a:p>
            <a:endParaRPr lang="en-CA"/>
          </a:p>
        </p:txBody>
      </p:sp>
      <p:sp>
        <p:nvSpPr>
          <p:cNvPr id="4" name="Slide Number Placeholder 3">
            <a:extLst>
              <a:ext uri="{FF2B5EF4-FFF2-40B4-BE49-F238E27FC236}">
                <a16:creationId xmlns:a16="http://schemas.microsoft.com/office/drawing/2014/main" id="{80BC2E99-7AAF-7564-5A06-517A915B2FFC}"/>
              </a:ext>
            </a:extLst>
          </p:cNvPr>
          <p:cNvSpPr>
            <a:spLocks noGrp="1"/>
          </p:cNvSpPr>
          <p:nvPr>
            <p:ph type="sldNum" sz="quarter" idx="5"/>
          </p:nvPr>
        </p:nvSpPr>
        <p:spPr/>
        <p:txBody>
          <a:bodyPr/>
          <a:lstStyle/>
          <a:p>
            <a:fld id="{DF3A7BDF-6B37-422B-A8AC-1DA9F6F3E24B}" type="slidenum">
              <a:rPr lang="en-CA" smtClean="0"/>
              <a:t>21</a:t>
            </a:fld>
            <a:endParaRPr lang="en-CA"/>
          </a:p>
        </p:txBody>
      </p:sp>
    </p:spTree>
    <p:extLst>
      <p:ext uri="{BB962C8B-B14F-4D97-AF65-F5344CB8AC3E}">
        <p14:creationId xmlns:p14="http://schemas.microsoft.com/office/powerpoint/2010/main" val="301200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chemeClr val="accent4">
                  <a:lumMod val="75000"/>
                </a:schemeClr>
              </a:solidFill>
            </a:endParaRPr>
          </a:p>
        </p:txBody>
      </p:sp>
      <p:sp>
        <p:nvSpPr>
          <p:cNvPr id="4" name="Slide Number Placeholder 3"/>
          <p:cNvSpPr>
            <a:spLocks noGrp="1"/>
          </p:cNvSpPr>
          <p:nvPr>
            <p:ph type="sldNum" sz="quarter" idx="10"/>
          </p:nvPr>
        </p:nvSpPr>
        <p:spPr/>
        <p:txBody>
          <a:bodyPr/>
          <a:lstStyle/>
          <a:p>
            <a:fld id="{EEB6C472-B179-2642-81DC-2C17B860E67E}" type="slidenum">
              <a:rPr lang="en-US" smtClean="0"/>
              <a:t>2</a:t>
            </a:fld>
            <a:endParaRPr lang="en-US"/>
          </a:p>
        </p:txBody>
      </p:sp>
    </p:spTree>
    <p:extLst>
      <p:ext uri="{BB962C8B-B14F-4D97-AF65-F5344CB8AC3E}">
        <p14:creationId xmlns:p14="http://schemas.microsoft.com/office/powerpoint/2010/main" val="129653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80FD-64F4-5AC5-31AB-6AC3416A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9AB45-0FF1-EA93-6221-AFDA8B1C7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2CE88-85BD-479E-161D-8D45F239C2C2}"/>
              </a:ext>
            </a:extLst>
          </p:cNvPr>
          <p:cNvSpPr>
            <a:spLocks noGrp="1"/>
          </p:cNvSpPr>
          <p:nvPr>
            <p:ph type="body" idx="1"/>
          </p:nvPr>
        </p:nvSpPr>
        <p:spPr/>
        <p:txBody>
          <a:bodyPr/>
          <a:lstStyle/>
          <a:p>
            <a:r>
              <a:rPr lang="en-CA"/>
              <a:t>NSERC externally publishes competition statistics disaggregated by self-identification information for select groups and </a:t>
            </a:r>
            <a:r>
              <a:rPr lang="en-US" b="0" i="0">
                <a:solidFill>
                  <a:srgbClr val="000000"/>
                </a:solidFill>
                <a:effectLst/>
                <a:latin typeface="Calibri" panose="020F0502020204030204" pitchFamily="34" charset="0"/>
              </a:rPr>
              <a:t>actively monitors the impacts of policy and program changes for all self-identification information collected through the Tri-agency self-identification questionnaire. This includes intersecting identities when numbers are large enough.</a:t>
            </a:r>
          </a:p>
        </p:txBody>
      </p:sp>
      <p:sp>
        <p:nvSpPr>
          <p:cNvPr id="4" name="Slide Number Placeholder 3">
            <a:extLst>
              <a:ext uri="{FF2B5EF4-FFF2-40B4-BE49-F238E27FC236}">
                <a16:creationId xmlns:a16="http://schemas.microsoft.com/office/drawing/2014/main" id="{7DEC71A8-7A81-FE09-12BB-DFC3D202B1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A7BDF-6B37-422B-A8AC-1DA9F6F3E24B}"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351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atin typeface="+mn-lt"/>
              </a:rPr>
              <a:t>Figure shows %</a:t>
            </a:r>
            <a:r>
              <a:rPr lang="en-US" baseline="0">
                <a:latin typeface="+mn-lt"/>
              </a:rPr>
              <a:t> of applicants by gender (woman, man or other categories) for each EG</a:t>
            </a:r>
          </a:p>
          <a:p>
            <a:endParaRPr lang="en-US" baseline="0">
              <a:latin typeface="+mn-lt"/>
            </a:endParaRPr>
          </a:p>
          <a:p>
            <a:pPr marL="170815" indent="-170815">
              <a:buFont typeface="Arial" panose="020B0604020202020204" pitchFamily="34" charset="0"/>
              <a:buChar char="•"/>
            </a:pPr>
            <a:r>
              <a:rPr lang="en-US">
                <a:latin typeface="+mn-lt"/>
              </a:rPr>
              <a:t>NSERC is committed to monitoring</a:t>
            </a:r>
            <a:r>
              <a:rPr lang="en-US" baseline="0">
                <a:latin typeface="+mn-lt"/>
              </a:rPr>
              <a:t> success rates and average grant amounts by gender</a:t>
            </a:r>
            <a:r>
              <a:rPr lang="en-US" strike="noStrike" baseline="0">
                <a:latin typeface="+mn-lt"/>
              </a:rPr>
              <a:t>.</a:t>
            </a:r>
            <a:endParaRPr lang="en-US" strike="noStrike" baseline="0">
              <a:latin typeface="+mn-lt"/>
              <a:cs typeface="Calibri"/>
            </a:endParaRPr>
          </a:p>
          <a:p>
            <a:pPr marL="170815" indent="-170815">
              <a:buFont typeface="Arial" panose="020B0604020202020204" pitchFamily="34" charset="0"/>
              <a:buChar char="•"/>
            </a:pPr>
            <a:r>
              <a:rPr lang="en-CA">
                <a:latin typeface="+mn-lt"/>
              </a:rPr>
              <a:t>Applicants may self-identify</a:t>
            </a:r>
            <a:r>
              <a:rPr lang="en-CA" baseline="0">
                <a:latin typeface="+mn-lt"/>
              </a:rPr>
              <a:t> by </a:t>
            </a:r>
            <a:r>
              <a:rPr lang="en-CA">
                <a:latin typeface="+mn-lt"/>
              </a:rPr>
              <a:t>gender or they</a:t>
            </a:r>
            <a:r>
              <a:rPr lang="en-CA" baseline="0">
                <a:latin typeface="+mn-lt"/>
              </a:rPr>
              <a:t> may select “I prefer not to answer”</a:t>
            </a:r>
            <a:r>
              <a:rPr lang="en-US" baseline="0">
                <a:latin typeface="+mn-lt"/>
              </a:rPr>
              <a:t>. </a:t>
            </a:r>
            <a:r>
              <a:rPr lang="en-CA">
                <a:latin typeface="+mn-lt"/>
              </a:rPr>
              <a:t>This information is used for statistical purposes only and is not shared with reviewers.</a:t>
            </a:r>
            <a:r>
              <a:rPr lang="en-CA"/>
              <a:t> </a:t>
            </a:r>
          </a:p>
          <a:p>
            <a:pPr marL="171431" indent="-171431">
              <a:buFont typeface="Arial" panose="020B0604020202020204" pitchFamily="34" charset="0"/>
              <a:buChar char="•"/>
            </a:pPr>
            <a:r>
              <a:rPr lang="en-CA">
                <a:latin typeface="+mn-lt"/>
              </a:rPr>
              <a:t>25% of </a:t>
            </a:r>
            <a:r>
              <a:rPr lang="en-CA"/>
              <a:t>CY2024</a:t>
            </a:r>
            <a:r>
              <a:rPr lang="en-CA">
                <a:latin typeface="+mn-lt"/>
              </a:rPr>
              <a:t> applicants are women</a:t>
            </a:r>
            <a:endParaRPr lang="en-CA">
              <a:latin typeface="+mn-lt"/>
              <a:cs typeface="Calibri"/>
            </a:endParaRPr>
          </a:p>
          <a:p>
            <a:pPr marL="0" indent="0" defTabSz="914300" fontAlgn="base">
              <a:spcBef>
                <a:spcPct val="30000"/>
              </a:spcBef>
              <a:spcAft>
                <a:spcPct val="0"/>
              </a:spcAft>
              <a:buFont typeface="Arial" panose="020B0604020202020204" pitchFamily="34" charset="0"/>
              <a:buNone/>
              <a:defRPr/>
            </a:pPr>
            <a:endParaRPr lang="en-US">
              <a:latin typeface="+mn-lt"/>
            </a:endParaRPr>
          </a:p>
          <a:p>
            <a:r>
              <a:rPr lang="en-US" i="0" strike="noStrike">
                <a:latin typeface="+mn-lt"/>
              </a:rPr>
              <a:t>Notes on slides:</a:t>
            </a:r>
            <a:endParaRPr lang="en-US" i="0" strike="noStrike">
              <a:latin typeface="+mn-lt"/>
              <a:cs typeface="Calibri"/>
            </a:endParaRPr>
          </a:p>
          <a:p>
            <a:pPr marL="171450" indent="-171450">
              <a:buFontTx/>
              <a:buChar char="-"/>
            </a:pPr>
            <a:r>
              <a:rPr lang="en-US" i="0" strike="noStrike">
                <a:latin typeface="+mn-lt"/>
              </a:rPr>
              <a:t>Data is from </a:t>
            </a:r>
            <a:r>
              <a:rPr lang="en-US" i="1" strike="noStrike">
                <a:latin typeface="+mn-lt"/>
              </a:rPr>
              <a:t>self-identification section of application</a:t>
            </a:r>
            <a:r>
              <a:rPr lang="en-US" i="1"/>
              <a:t> </a:t>
            </a:r>
            <a:endParaRPr lang="en-US" i="1" strike="noStrike">
              <a:latin typeface="+mn-lt"/>
              <a:cs typeface="Calibri"/>
            </a:endParaRPr>
          </a:p>
          <a:p>
            <a:pPr marL="171450" indent="-171450">
              <a:buFontTx/>
              <a:buChar char="-"/>
            </a:pPr>
            <a:r>
              <a:rPr lang="en-US" i="0" strike="noStrike">
                <a:latin typeface="+mn-lt"/>
              </a:rPr>
              <a:t>Other</a:t>
            </a:r>
            <a:r>
              <a:rPr lang="en-US" i="0" strike="noStrike" baseline="0">
                <a:latin typeface="+mn-lt"/>
              </a:rPr>
              <a:t> categories includes Gender-fluid, Binary and/or Two-spirit, as well as those who selected “I prefer not to answer”. For ATIP reasons, these groups were combined under the heading of “Other Categories”. These categories contain less than 5 applications when broken down by award status, which could make individuals within those categories identifiable.</a:t>
            </a:r>
            <a:endParaRPr lang="en-US" i="0" strike="noStrike">
              <a:latin typeface="+mn-lt"/>
              <a:cs typeface="Calibri"/>
            </a:endParaRPr>
          </a:p>
          <a:p>
            <a:pPr marL="0" indent="0" defTabSz="914300" fontAlgn="base">
              <a:spcBef>
                <a:spcPct val="30000"/>
              </a:spcBef>
              <a:spcAft>
                <a:spcPct val="0"/>
              </a:spcAft>
              <a:buFont typeface="Arial" panose="020B0604020202020204" pitchFamily="34" charset="0"/>
              <a:buNone/>
              <a:defRPr/>
            </a:pPr>
            <a:endParaRPr lang="en-US" baseline="0">
              <a:latin typeface="+mn-lt"/>
            </a:endParaRPr>
          </a:p>
        </p:txBody>
      </p:sp>
      <p:sp>
        <p:nvSpPr>
          <p:cNvPr id="4" name="Slide Number Placeholder 3"/>
          <p:cNvSpPr>
            <a:spLocks noGrp="1"/>
          </p:cNvSpPr>
          <p:nvPr>
            <p:ph type="sldNum" sz="quarter" idx="10"/>
          </p:nvPr>
        </p:nvSpPr>
        <p:spPr/>
        <p:txBody>
          <a:bodyPr/>
          <a:lstStyle/>
          <a:p>
            <a:fld id="{8B6BFBBA-CD3D-4FD5-BEE4-491A996DCDE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8783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NSERC is committed to monitoring</a:t>
            </a:r>
            <a:r>
              <a:rPr lang="en-US" baseline="0" dirty="0"/>
              <a:t> success rates and average grant amounts by gender</a:t>
            </a:r>
            <a:r>
              <a:rPr lang="en-US" dirty="0"/>
              <a:t>.</a:t>
            </a:r>
            <a:endParaRPr lang="en-US" strike="sngStrike" dirty="0">
              <a:cs typeface="Calibri"/>
            </a:endParaRPr>
          </a:p>
          <a:p>
            <a:endParaRPr lang="en-US" dirty="0"/>
          </a:p>
          <a:p>
            <a:r>
              <a:rPr lang="en-US" i="0" strike="noStrike" dirty="0"/>
              <a:t>Notes on slides:</a:t>
            </a:r>
            <a:endParaRPr lang="en-US" dirty="0">
              <a:cs typeface="Calibri"/>
            </a:endParaRPr>
          </a:p>
          <a:p>
            <a:pPr marL="171450" indent="-171450">
              <a:buFontTx/>
              <a:buChar char="-"/>
            </a:pPr>
            <a:r>
              <a:rPr lang="en-US" i="0" strike="noStrike" dirty="0"/>
              <a:t>Data is from </a:t>
            </a:r>
            <a:r>
              <a:rPr lang="en-US" i="1" strike="noStrike" dirty="0"/>
              <a:t>self-identification section of application</a:t>
            </a:r>
            <a:r>
              <a:rPr lang="en-US" i="1" dirty="0"/>
              <a:t> </a:t>
            </a:r>
            <a:endParaRPr lang="en-US" i="1" strike="noStrike" dirty="0">
              <a:cs typeface="Calibri"/>
            </a:endParaRPr>
          </a:p>
          <a:p>
            <a:pPr marL="171450" indent="-171450">
              <a:buFontTx/>
              <a:buChar char="-"/>
            </a:pPr>
            <a:r>
              <a:rPr lang="en-US" i="0" strike="noStrike" dirty="0"/>
              <a:t>Other</a:t>
            </a:r>
            <a:r>
              <a:rPr lang="en-US" i="0" strike="noStrike" baseline="0" dirty="0"/>
              <a:t> categories includes Gender-fluid, Binary and/or Two-spirit, as well as those who selected “I prefer not to answer”. For ATIP reasons, these groups were combined under the heading of “Other Categories”. These categories contain less than </a:t>
            </a:r>
            <a:r>
              <a:rPr lang="en-US" b="0" i="0" strike="noStrike" baseline="0" dirty="0"/>
              <a:t>5</a:t>
            </a:r>
            <a:r>
              <a:rPr lang="en-US" i="0" strike="noStrike" baseline="0" dirty="0"/>
              <a:t> applications when broken down by award status, which could make individuals within those categories identifiable.</a:t>
            </a:r>
            <a:endParaRPr lang="en-US" i="0" strike="noStrike" dirty="0">
              <a:cs typeface="Calibri"/>
            </a:endParaRPr>
          </a:p>
        </p:txBody>
      </p:sp>
      <p:sp>
        <p:nvSpPr>
          <p:cNvPr id="4" name="Slide Number Placeholder 3"/>
          <p:cNvSpPr>
            <a:spLocks noGrp="1"/>
          </p:cNvSpPr>
          <p:nvPr>
            <p:ph type="sldNum" sz="quarter" idx="10"/>
          </p:nvPr>
        </p:nvSpPr>
        <p:spPr/>
        <p:txBody>
          <a:bodyPr/>
          <a:lstStyle/>
          <a:p>
            <a:fld id="{F7AC8CCC-F375-4529-A491-8B6827AB938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32088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71463" indent="-271463">
              <a:spcBef>
                <a:spcPct val="50000"/>
              </a:spcBef>
              <a:buFont typeface="Wingdings" panose="05000000000000000000" pitchFamily="2" charset="2"/>
              <a:buChar char="§"/>
            </a:pPr>
            <a:r>
              <a:rPr lang="en-US" dirty="0"/>
              <a:t>This comprehensive approach is essential</a:t>
            </a:r>
          </a:p>
          <a:p>
            <a:pPr marL="628650" lvl="2" indent="-285750">
              <a:spcBef>
                <a:spcPct val="30000"/>
              </a:spcBef>
              <a:buFont typeface="Courier New" panose="02070309020205020404" pitchFamily="49" charset="0"/>
              <a:buChar char="o"/>
            </a:pPr>
            <a:r>
              <a:rPr lang="en-US" sz="1600" dirty="0"/>
              <a:t>Complexity and inter-dependency of many proposals</a:t>
            </a:r>
          </a:p>
          <a:p>
            <a:pPr marL="628650" lvl="2" indent="-285750">
              <a:spcBef>
                <a:spcPct val="30000"/>
              </a:spcBef>
              <a:buFont typeface="Courier New" panose="02070309020205020404" pitchFamily="49" charset="0"/>
              <a:buChar char="o"/>
            </a:pPr>
            <a:r>
              <a:rPr lang="en-US" sz="1600" dirty="0"/>
              <a:t>Country-wide collaborations among individuals, groups, universities, and national research organizations</a:t>
            </a:r>
          </a:p>
          <a:p>
            <a:pPr marL="628650" lvl="2" indent="-285750">
              <a:spcBef>
                <a:spcPct val="30000"/>
              </a:spcBef>
              <a:buFont typeface="Courier New" panose="02070309020205020404" pitchFamily="49" charset="0"/>
              <a:buChar char="o"/>
            </a:pPr>
            <a:r>
              <a:rPr lang="en-US" sz="1600" dirty="0"/>
              <a:t>Long-term and large-scale international projects and commitments</a:t>
            </a:r>
          </a:p>
          <a:p>
            <a:pPr marL="628650" lvl="2" indent="-285750">
              <a:spcBef>
                <a:spcPct val="30000"/>
              </a:spcBef>
              <a:buFont typeface="Courier New" panose="02070309020205020404" pitchFamily="49" charset="0"/>
              <a:buChar char="o"/>
            </a:pPr>
            <a:r>
              <a:rPr lang="en-CA" sz="1600" dirty="0"/>
              <a:t>Possibility to exchange funds between the various programs as a function of the priorities of the community and the pressures it faces</a:t>
            </a:r>
            <a:endParaRPr lang="en-US" sz="1600" dirty="0"/>
          </a:p>
          <a:p>
            <a:endParaRPr lang="en-CA" b="0"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b="1" dirty="0"/>
              <a:t>Data found : http://enterprise/enterprise/llisapi.dll/app/nodes/81919145#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0" baseline="0" dirty="0"/>
              <a:t>Requested amount for 2023 exceeded available funds by ~$7M, this is largely due to an increase in SAPPJ requests that coincide with the funding pressures of those project’s whose McDonald Institute funding has come to an end. The committee had the difficult task to determine how best to allocate available funds this year, given the unknown future of support for the McDonald Institute.</a:t>
            </a:r>
          </a:p>
          <a:p>
            <a:endParaRPr lang="en-US" b="0" baseline="0" dirty="0"/>
          </a:p>
          <a:p>
            <a:endParaRPr lang="en-CA" b="0" dirty="0"/>
          </a:p>
          <a:p>
            <a:r>
              <a:rPr lang="en-CA" b="0" dirty="0"/>
              <a:t>Note: The amount presented as “Unspent from previous FY” also includes the 2.43M in additional funds that was secured to cover the equivalent cost of funded COVID grant extensions.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The “Grand Total” awarded this year is higher than what is available in the “Total Envelope” due balancing funding pressures from year-to-year and the addition of $2.43M to cover the equivalent costs of funded COVID grant extensions. This year, the Section awarded all but $131k of the total funding available. This $131k will be used next year to help alleviate funding pressures. This speaks to the Sections fiscal responsibility and budgetary planning. </a:t>
            </a:r>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These efforts are guided by the </a:t>
            </a:r>
            <a:r>
              <a:rPr lang="en-US" sz="1800">
                <a:effectLst/>
                <a:latin typeface="Segoe UI" panose="020B0502040204020203" pitchFamily="34" charset="0"/>
                <a:hlinkClick r:id="rId3"/>
              </a:rPr>
              <a:t>Tri-agency EDI Action Plan for 2018–2025</a:t>
            </a:r>
            <a:r>
              <a:rPr lang="en-US" sz="1800">
                <a:effectLst/>
                <a:latin typeface="Segoe UI" panose="020B0502040204020203" pitchFamily="34" charset="0"/>
              </a:rPr>
              <a:t>, which is the foundation for a concerted long-term commitment to enhancing equity, diversity and inclusion in the Canadian research landscape.</a:t>
            </a:r>
          </a:p>
          <a:p>
            <a:endParaRPr lang="en-US" sz="1800">
              <a:effectLst/>
              <a:latin typeface="Segoe UI" panose="020B0502040204020203" pitchFamily="34" charset="0"/>
            </a:endParaRPr>
          </a:p>
          <a:p>
            <a:r>
              <a:rPr lang="en-US" sz="1800" b="1">
                <a:effectLst/>
                <a:latin typeface="Segoe UI" panose="020B0502040204020203"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Funding opportunities that use self-identification in funding decisions </a:t>
            </a:r>
            <a:r>
              <a:rPr lang="en-US" sz="1800">
                <a:solidFill>
                  <a:srgbClr val="000000"/>
                </a:solidFill>
                <a:latin typeface="Arial" panose="020B0604020202020204" pitchFamily="34" charset="0"/>
                <a:cs typeface="Arial" panose="020B0604020202020204" pitchFamily="34" charset="0"/>
              </a:rPr>
              <a:t>ask applicants to provide consent for use of their self-identification information in funding decisions.</a:t>
            </a:r>
            <a:endParaRPr lang="en-US" sz="1800">
              <a:latin typeface="Arial" panose="020B0604020202020204" pitchFamily="34" charset="0"/>
              <a:cs typeface="Arial" panose="020B0604020202020204" pitchFamily="34" charset="0"/>
            </a:endParaRPr>
          </a:p>
          <a:p>
            <a:endParaRPr lang="en-US" sz="1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EEB6C472-B179-2642-81DC-2C17B860E67E}" type="slidenum">
              <a:rPr lang="en-US" smtClean="0"/>
              <a:t>31</a:t>
            </a:fld>
            <a:endParaRPr lang="en-US"/>
          </a:p>
        </p:txBody>
      </p:sp>
    </p:spTree>
    <p:extLst>
      <p:ext uri="{BB962C8B-B14F-4D97-AF65-F5344CB8AC3E}">
        <p14:creationId xmlns:p14="http://schemas.microsoft.com/office/powerpoint/2010/main" val="99380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updated: April 2024</a:t>
            </a:r>
          </a:p>
          <a:p>
            <a:r>
              <a:rPr lang="en-US"/>
              <a:t>Speaking notes updated: April 2024</a:t>
            </a:r>
            <a:endParaRPr lang="en-CA"/>
          </a:p>
          <a:p>
            <a:pPr algn="l"/>
            <a:endParaRPr lang="en-CA" b="0" i="0">
              <a:solidFill>
                <a:srgbClr val="000000"/>
              </a:solidFill>
              <a:effectLst/>
              <a:latin typeface="Untitled Regular"/>
            </a:endParaRPr>
          </a:p>
          <a:p>
            <a:pPr algn="l"/>
            <a:endParaRPr lang="en-CA" b="0" i="0">
              <a:solidFill>
                <a:srgbClr val="000000"/>
              </a:solidFill>
              <a:effectLst/>
              <a:latin typeface="Untitled Regular"/>
            </a:endParaRPr>
          </a:p>
          <a:p>
            <a:pPr algn="l"/>
            <a:r>
              <a:rPr lang="en-CA" b="0" i="0">
                <a:solidFill>
                  <a:srgbClr val="000000"/>
                </a:solidFill>
                <a:effectLst/>
                <a:latin typeface="Untitled Regular"/>
              </a:rPr>
              <a:t>True to its commitment to research excellence in the natural sciences and engineering, in 2023 NSERC developed a </a:t>
            </a:r>
            <a:r>
              <a:rPr lang="en-CA" b="0" i="0" u="sng">
                <a:solidFill>
                  <a:srgbClr val="DF202D"/>
                </a:solidFill>
                <a:effectLst/>
                <a:latin typeface="Untitled Regular"/>
                <a:hlinkClick r:id="rId3"/>
              </a:rPr>
              <a:t>hub</a:t>
            </a:r>
            <a:r>
              <a:rPr lang="en-CA" b="0" i="0">
                <a:solidFill>
                  <a:srgbClr val="000000"/>
                </a:solidFill>
                <a:effectLst/>
                <a:latin typeface="Untitled Regular"/>
              </a:rPr>
              <a:t> highlighting its actions, programs and policies related to equity, diversity and inclusion (EDI) as a tool for the research community, policymakers and other stakeholders to work with us on strengthening the research ecosystem.</a:t>
            </a:r>
          </a:p>
          <a:p>
            <a:pPr algn="l"/>
            <a:endParaRPr lang="en-CA" b="0" i="0">
              <a:solidFill>
                <a:srgbClr val="000000"/>
              </a:solidFill>
              <a:effectLst/>
              <a:latin typeface="Untitled Regular"/>
            </a:endParaRPr>
          </a:p>
          <a:p>
            <a:pPr algn="l"/>
            <a:r>
              <a:rPr lang="en-CA" b="0" i="0">
                <a:solidFill>
                  <a:srgbClr val="000000"/>
                </a:solidFill>
                <a:effectLst/>
                <a:latin typeface="Untitled Regular"/>
              </a:rPr>
              <a:t>NSERC’s EDI webpage helps the research community navigate NSERC policies relating to </a:t>
            </a:r>
            <a:r>
              <a:rPr lang="en-CA" b="0" i="0" u="sng">
                <a:solidFill>
                  <a:srgbClr val="DF202D"/>
                </a:solidFill>
                <a:effectLst/>
                <a:latin typeface="Untitled Regular"/>
                <a:hlinkClick r:id="rId4"/>
              </a:rPr>
              <a:t>career interruptions</a:t>
            </a:r>
            <a:r>
              <a:rPr lang="en-CA" b="0" i="0">
                <a:solidFill>
                  <a:srgbClr val="000000"/>
                </a:solidFill>
                <a:effectLst/>
                <a:latin typeface="Untitled Regular"/>
              </a:rPr>
              <a:t> and the </a:t>
            </a:r>
            <a:r>
              <a:rPr lang="en-CA" b="0" i="0" u="sng">
                <a:solidFill>
                  <a:srgbClr val="DF202D"/>
                </a:solidFill>
                <a:effectLst/>
                <a:latin typeface="Untitled Regular"/>
                <a:hlinkClick r:id="rId5"/>
              </a:rPr>
              <a:t>review process</a:t>
            </a:r>
            <a:r>
              <a:rPr lang="en-CA" b="0" i="0">
                <a:solidFill>
                  <a:srgbClr val="000000"/>
                </a:solidFill>
                <a:effectLst/>
                <a:latin typeface="Untitled Regular"/>
              </a:rPr>
              <a:t> as well as </a:t>
            </a:r>
            <a:r>
              <a:rPr lang="en-CA" b="0" i="0" u="sng">
                <a:solidFill>
                  <a:srgbClr val="DF202D"/>
                </a:solidFill>
                <a:effectLst/>
                <a:latin typeface="Untitled Regular"/>
                <a:hlinkClick r:id="rId6"/>
              </a:rPr>
              <a:t>grants and awards</a:t>
            </a:r>
            <a:r>
              <a:rPr lang="en-CA" b="0" i="0">
                <a:solidFill>
                  <a:srgbClr val="000000"/>
                </a:solidFill>
                <a:effectLst/>
                <a:latin typeface="Untitled Regular"/>
              </a:rPr>
              <a:t> that address barriers and biases experienced by underrepresented groups.  The webpage also includes information on concrete </a:t>
            </a:r>
            <a:r>
              <a:rPr lang="en-CA" b="0" i="0" u="sng">
                <a:solidFill>
                  <a:srgbClr val="DF202D"/>
                </a:solidFill>
                <a:effectLst/>
                <a:latin typeface="Untitled Regular"/>
                <a:hlinkClick r:id="rId7"/>
              </a:rPr>
              <a:t>actions</a:t>
            </a:r>
            <a:r>
              <a:rPr lang="en-CA" b="0" i="0">
                <a:solidFill>
                  <a:srgbClr val="000000"/>
                </a:solidFill>
                <a:effectLst/>
                <a:latin typeface="Untitled Regular"/>
              </a:rPr>
              <a:t> NSERC is taking to increase EDI and on the </a:t>
            </a:r>
            <a:r>
              <a:rPr lang="en-CA" b="0" i="0" u="sng">
                <a:solidFill>
                  <a:srgbClr val="DF202D"/>
                </a:solidFill>
                <a:effectLst/>
                <a:latin typeface="Untitled Regular"/>
                <a:hlinkClick r:id="rId8"/>
              </a:rPr>
              <a:t>data</a:t>
            </a:r>
            <a:r>
              <a:rPr lang="en-CA" b="0" i="0">
                <a:solidFill>
                  <a:srgbClr val="000000"/>
                </a:solidFill>
                <a:effectLst/>
                <a:latin typeface="Untitled Regular"/>
              </a:rPr>
              <a:t> it collects to support this goal, as well as information on </a:t>
            </a:r>
            <a:r>
              <a:rPr lang="en-CA" b="0" i="0" u="sng">
                <a:solidFill>
                  <a:srgbClr val="DF202D"/>
                </a:solidFill>
                <a:effectLst/>
                <a:latin typeface="Untitled Regular"/>
                <a:hlinkClick r:id="rId9"/>
              </a:rPr>
              <a:t>resources</a:t>
            </a:r>
            <a:r>
              <a:rPr lang="en-CA" b="0" i="0">
                <a:solidFill>
                  <a:srgbClr val="000000"/>
                </a:solidFill>
                <a:effectLst/>
                <a:latin typeface="Untitled Regular"/>
              </a:rPr>
              <a:t> designed to assist the natural sciences and engineering researchers with integrating EDI considerations into their work. Finally, this year a new section including additional information on how NSERC uses GBA Plus to critically analyze and improve its programs, policies and processes will be added to the webpage.</a:t>
            </a:r>
          </a:p>
          <a:p>
            <a:pPr algn="l"/>
            <a:endParaRPr lang="en-CA" b="0" i="0">
              <a:solidFill>
                <a:srgbClr val="000000"/>
              </a:solidFill>
              <a:effectLst/>
              <a:latin typeface="Untitled Regular"/>
            </a:endParaRPr>
          </a:p>
          <a:p>
            <a:pPr algn="l"/>
            <a:r>
              <a:rPr lang="en-CA" b="0" i="0">
                <a:solidFill>
                  <a:srgbClr val="000000"/>
                </a:solidFill>
                <a:effectLst/>
                <a:latin typeface="Untitled Regular"/>
              </a:rPr>
              <a:t>Research excellence and equity, diversity and inclusion are intertwined. To achieve world-class research and be competitive on a global scale, an equitable, diverse, accessible and inclusive research culture is needed. While progress has been made over the years, sustained and concerted efforts are necessary. This engagement to take action is reaffirmed in </a:t>
            </a:r>
            <a:r>
              <a:rPr lang="en-CA" b="0" i="0" u="sng">
                <a:solidFill>
                  <a:srgbClr val="DF202D"/>
                </a:solidFill>
                <a:effectLst/>
                <a:latin typeface="Untitled Regular"/>
                <a:hlinkClick r:id="rId10"/>
              </a:rPr>
              <a:t>NSERC’s newest strategic plan</a:t>
            </a:r>
            <a:r>
              <a:rPr lang="en-CA" b="0" i="0">
                <a:solidFill>
                  <a:srgbClr val="000000"/>
                </a:solidFill>
                <a:effectLst/>
                <a:latin typeface="Untitled Regular"/>
              </a:rPr>
              <a:t> and reflected across the webpage.</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D501C-6311-4688-8A48-04B2D2A15EC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03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Noto Sans" panose="020B0502040504020204" pitchFamily="34" charset="0"/>
              </a:rPr>
              <a:t>This enhancement reflects the Government of Canada’s steadfast dedication to supporting the next generation of researchers, giving them equal opportunity to succeed and providing them with the resources they need to tackle complex challenges and drive innovation.</a:t>
            </a:r>
          </a:p>
          <a:p>
            <a:endParaRPr lang="en-CA" dirty="0"/>
          </a:p>
          <a:p>
            <a:pPr>
              <a:lnSpc>
                <a:spcPct val="114000"/>
              </a:lnSpc>
              <a:spcBef>
                <a:spcPts val="1200"/>
              </a:spcBef>
              <a:spcAft>
                <a:spcPts val="1200"/>
              </a:spcAft>
            </a:pPr>
            <a:r>
              <a:rPr lang="en-CA" b="1" dirty="0"/>
              <a:t>$825 million over five years, </a:t>
            </a:r>
            <a:r>
              <a:rPr lang="en-CA" dirty="0"/>
              <a:t>starting in 2024-25, with $199.8 million per year ongoing, to </a:t>
            </a:r>
            <a:r>
              <a:rPr lang="en-CA" b="1" dirty="0"/>
              <a:t>increase the annual value of master’s and doctoral student scholarships </a:t>
            </a:r>
            <a:r>
              <a:rPr lang="en-CA" dirty="0"/>
              <a:t>to $27,000 and $40,000, respectively, </a:t>
            </a:r>
            <a:r>
              <a:rPr lang="en-CA" b="1" dirty="0"/>
              <a:t>and post-doctoral fellowships </a:t>
            </a:r>
            <a:r>
              <a:rPr lang="en-CA" dirty="0"/>
              <a:t>to $70,000.</a:t>
            </a:r>
          </a:p>
          <a:p>
            <a:pPr marL="800100" lvl="1" indent="-342900">
              <a:lnSpc>
                <a:spcPct val="114000"/>
              </a:lnSpc>
              <a:spcBef>
                <a:spcPts val="1200"/>
              </a:spcBef>
              <a:spcAft>
                <a:spcPts val="1200"/>
              </a:spcAft>
              <a:buFont typeface="Arial" panose="020B0604020202020204" pitchFamily="34" charset="0"/>
              <a:buChar char="•"/>
            </a:pPr>
            <a:r>
              <a:rPr lang="en-US" sz="2000" b="0" i="0" dirty="0">
                <a:solidFill>
                  <a:srgbClr val="333333"/>
                </a:solidFill>
                <a:effectLst/>
                <a:highlight>
                  <a:srgbClr val="FFFFFF"/>
                </a:highlight>
                <a:latin typeface="+mn-lt"/>
              </a:rPr>
              <a:t>Increased award values take effect as of </a:t>
            </a:r>
            <a:r>
              <a:rPr lang="en-US" sz="2000" b="1" i="0" dirty="0">
                <a:solidFill>
                  <a:srgbClr val="333333"/>
                </a:solidFill>
                <a:effectLst/>
                <a:highlight>
                  <a:srgbClr val="FFFFFF"/>
                </a:highlight>
                <a:latin typeface="+mn-lt"/>
              </a:rPr>
              <a:t>September 1, 2024</a:t>
            </a:r>
            <a:r>
              <a:rPr lang="en-US" sz="2000" b="0" i="0" dirty="0">
                <a:solidFill>
                  <a:srgbClr val="333333"/>
                </a:solidFill>
                <a:effectLst/>
                <a:highlight>
                  <a:srgbClr val="FFFFFF"/>
                </a:highlight>
                <a:latin typeface="+mn-lt"/>
              </a:rPr>
              <a:t>.</a:t>
            </a:r>
          </a:p>
          <a:p>
            <a:pPr marL="800100" lvl="1" indent="-342900">
              <a:lnSpc>
                <a:spcPct val="114000"/>
              </a:lnSpc>
              <a:spcBef>
                <a:spcPts val="1200"/>
              </a:spcBef>
              <a:spcAft>
                <a:spcPts val="1200"/>
              </a:spcAft>
              <a:buFont typeface="Arial" panose="020B0604020202020204" pitchFamily="34" charset="0"/>
              <a:buChar char="•"/>
            </a:pPr>
            <a:r>
              <a:rPr lang="en-US" sz="2000" dirty="0">
                <a:latin typeface="+mn-lt"/>
              </a:rPr>
              <a:t>Additional details will be communicated to award holders in </a:t>
            </a:r>
            <a:r>
              <a:rPr lang="en-US" sz="2000" b="1" dirty="0">
                <a:latin typeface="+mn-lt"/>
              </a:rPr>
              <a:t>July 2024</a:t>
            </a:r>
            <a:r>
              <a:rPr lang="en-US" sz="2000" dirty="0">
                <a:latin typeface="+mn-lt"/>
              </a:rPr>
              <a:t>.</a:t>
            </a:r>
          </a:p>
          <a:p>
            <a:pPr lvl="1">
              <a:lnSpc>
                <a:spcPct val="114000"/>
              </a:lnSpc>
              <a:spcBef>
                <a:spcPts val="1200"/>
              </a:spcBef>
              <a:spcAft>
                <a:spcPts val="1200"/>
              </a:spcAft>
            </a:pPr>
            <a:endParaRPr lang="en-US" sz="2000" dirty="0">
              <a:latin typeface="+mn-lt"/>
            </a:endParaRPr>
          </a:p>
          <a:p>
            <a:pPr>
              <a:lnSpc>
                <a:spcPct val="114000"/>
              </a:lnSpc>
              <a:spcBef>
                <a:spcPts val="1200"/>
              </a:spcBef>
              <a:spcAft>
                <a:spcPts val="1200"/>
              </a:spcAft>
            </a:pPr>
            <a:r>
              <a:rPr lang="en-CA" dirty="0"/>
              <a:t>This will also increase the number of research scholarships and fellowships provided, building to approximately </a:t>
            </a:r>
            <a:r>
              <a:rPr lang="en-CA" b="1" dirty="0"/>
              <a:t>1720 more graduate students or fellows benefiting each year. </a:t>
            </a:r>
          </a:p>
          <a:p>
            <a:pPr>
              <a:lnSpc>
                <a:spcPct val="114000"/>
              </a:lnSpc>
              <a:spcBef>
                <a:spcPts val="1200"/>
              </a:spcBef>
              <a:spcAft>
                <a:spcPts val="1200"/>
              </a:spcAft>
            </a:pPr>
            <a:endParaRPr lang="en-CA" b="1" dirty="0"/>
          </a:p>
          <a:p>
            <a:pPr>
              <a:lnSpc>
                <a:spcPct val="114000"/>
              </a:lnSpc>
              <a:spcBef>
                <a:spcPts val="1200"/>
              </a:spcBef>
              <a:spcAft>
                <a:spcPts val="1200"/>
              </a:spcAft>
            </a:pPr>
            <a:r>
              <a:rPr lang="en-CA" dirty="0"/>
              <a:t>To make it easier for students and fellows to access support, the enhanced suite of scholarships and fellowship programs will be </a:t>
            </a:r>
            <a:r>
              <a:rPr lang="en-CA" b="1" dirty="0"/>
              <a:t>streamlined into one talent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highlight>
                <a:srgbClr val="FFFFFF"/>
              </a:highligh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FFFFF"/>
                </a:highlight>
                <a:latin typeface="Noto Sans" panose="020B0502040504020204" pitchFamily="34" charset="0"/>
              </a:rPr>
              <a:t>There will be no changes to the value or duration of the Vanier Canada Graduate Scholarships or the Banting Postdoctoral Fellowships. The Vanier and Banting programs will continue under their current parameters, $50,000 and $70,000 per year respectively, until they are replaced by the new, streamlined talent program proposed in Budget 2024.</a:t>
            </a:r>
          </a:p>
          <a:p>
            <a:endParaRPr lang="en-CA" dirty="0"/>
          </a:p>
        </p:txBody>
      </p:sp>
      <p:sp>
        <p:nvSpPr>
          <p:cNvPr id="4" name="Slide Number Placeholder 3"/>
          <p:cNvSpPr>
            <a:spLocks noGrp="1"/>
          </p:cNvSpPr>
          <p:nvPr>
            <p:ph type="sldNum" sz="quarter" idx="5"/>
          </p:nvPr>
        </p:nvSpPr>
        <p:spPr/>
        <p:txBody>
          <a:bodyPr/>
          <a:lstStyle/>
          <a:p>
            <a:fld id="{952A9A67-A582-44A5-A95A-3921DD283148}" type="slidenum">
              <a:rPr lang="en-CA" smtClean="0"/>
              <a:t>4</a:t>
            </a:fld>
            <a:endParaRPr lang="en-CA"/>
          </a:p>
        </p:txBody>
      </p:sp>
    </p:spTree>
    <p:extLst>
      <p:ext uri="{BB962C8B-B14F-4D97-AF65-F5344CB8AC3E}">
        <p14:creationId xmlns:p14="http://schemas.microsoft.com/office/powerpoint/2010/main" val="851258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a:solidFill>
                  <a:srgbClr val="000000"/>
                </a:solidFill>
                <a:effectLst/>
                <a:latin typeface="Untitled Regular"/>
              </a:rPr>
              <a:t>Slide updated: April 2024</a:t>
            </a:r>
          </a:p>
          <a:p>
            <a:pPr algn="l"/>
            <a:r>
              <a:rPr lang="en-CA" b="0" i="0">
                <a:solidFill>
                  <a:srgbClr val="000000"/>
                </a:solidFill>
                <a:effectLst/>
                <a:latin typeface="Untitled Regular"/>
              </a:rPr>
              <a:t>Speaking notes updated: April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NSERC’s ongoing commitment to support excellence in research through integration of EDI considerations in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p>
          <a:p>
            <a:pPr marL="0" marR="0" lvl="0" indent="0" algn="l" defTabSz="914400" rtl="0" eaLnBrk="1" fontAlgn="auto" latinLnBrk="0" hangingPunct="1">
              <a:lnSpc>
                <a:spcPct val="115000"/>
              </a:lnSpc>
              <a:spcBef>
                <a:spcPts val="0"/>
              </a:spcBef>
              <a:spcAft>
                <a:spcPts val="1000"/>
              </a:spcAft>
              <a:buClrTx/>
              <a:buSzTx/>
              <a:buFontTx/>
              <a:buNone/>
              <a:tabLst/>
              <a:defRPr/>
            </a:pPr>
            <a:r>
              <a:rPr lang="en-CA" sz="1800">
                <a:solidFill>
                  <a:srgbClr val="000000"/>
                </a:solidFill>
                <a:effectLst/>
                <a:latin typeface="Calibri" panose="020F0502020204030204" pitchFamily="34" charset="0"/>
                <a:ea typeface="Times New Roman" panose="02020603050405020304" pitchFamily="18" charset="0"/>
              </a:rPr>
              <a:t>Considering equity, diversity and inclusion in the research process, where relevant, promotes research excellence by making it more relevant to society as a whole, ethically sound, rigorous, reproducible, and useful (Tannenbaum et al. 2019). It also fuels innovation through scientific discovery and by opening up new areas of research.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Considering EDI in the context of research teams and the research environment promotes research excellence by:  </a:t>
            </a:r>
            <a:r>
              <a:rPr lang="en-CA" sz="1200">
                <a:effectLst/>
                <a:latin typeface="Calibri" panose="020F0502020204030204" pitchFamily="34" charset="0"/>
                <a:ea typeface="Calibri" panose="020F0502020204030204" pitchFamily="34" charset="0"/>
                <a:cs typeface="Calibri" panose="020F0502020204030204" pitchFamily="34" charset="0"/>
              </a:rPr>
              <a:t>Increasing teams’ effectiveness; </a:t>
            </a:r>
            <a:r>
              <a:rPr lang="en-US" sz="1200">
                <a:effectLst/>
                <a:latin typeface="Calibri" panose="020F0502020204030204" pitchFamily="34" charset="0"/>
                <a:ea typeface="Calibri" panose="020F0502020204030204" pitchFamily="34" charset="0"/>
                <a:cs typeface="Times New Roman" panose="02020603050405020304" pitchFamily="18" charset="0"/>
              </a:rPr>
              <a:t>Increasing performance and collaboration within diverse groups</a:t>
            </a:r>
            <a:r>
              <a:rPr lang="en-CA" sz="120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a:effectLst/>
                <a:latin typeface="Calibri" panose="020F0502020204030204" pitchFamily="34" charset="0"/>
                <a:ea typeface="Calibri" panose="020F0502020204030204" pitchFamily="34" charset="0"/>
                <a:cs typeface="Times New Roman" panose="02020603050405020304" pitchFamily="18" charset="0"/>
              </a:rPr>
              <a:t>Driving radical innovation; </a:t>
            </a:r>
            <a:r>
              <a:rPr lang="en-US" sz="1200">
                <a:effectLst/>
                <a:latin typeface="Calibri" panose="020F0502020204030204" pitchFamily="34" charset="0"/>
                <a:ea typeface="Calibri" panose="020F0502020204030204" pitchFamily="34" charset="0"/>
                <a:cs typeface="Calibri" panose="020F0502020204030204" pitchFamily="34" charset="0"/>
              </a:rPr>
              <a:t>Promoting equity and inclusion through mentorship, enhancing recruitment and retention; </a:t>
            </a:r>
            <a:r>
              <a:rPr lang="en-US" sz="1200">
                <a:effectLst/>
                <a:latin typeface="Calibri" panose="020F0502020204030204" pitchFamily="34" charset="0"/>
                <a:ea typeface="Calibri" panose="020F0502020204030204" pitchFamily="34" charset="0"/>
                <a:cs typeface="Times New Roman" panose="02020603050405020304" pitchFamily="18" charset="0"/>
              </a:rPr>
              <a:t>Allowing collective input during problem solving; </a:t>
            </a:r>
            <a:r>
              <a:rPr lang="en-CA" sz="1200">
                <a:effectLst/>
                <a:latin typeface="Calibri" panose="020F0502020204030204" pitchFamily="34" charset="0"/>
                <a:ea typeface="Calibri" panose="020F0502020204030204" pitchFamily="34" charset="0"/>
                <a:cs typeface="Times New Roman" panose="02020603050405020304" pitchFamily="18" charset="0"/>
              </a:rPr>
              <a:t>Creating an inclusive climate.</a:t>
            </a:r>
            <a:endParaRPr lang="en-CA"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Available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A document was developed by NSERC in 2022 to assist the research communities served by NSERC with the integration of EDI considerations in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Two 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EDI considerations at</a:t>
            </a:r>
            <a:r>
              <a:rPr lang="en-CA" sz="1200" b="1" baseline="0"/>
              <a:t> each stage of the research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a:t>Highlights how embedding EDI considerations to each or any stage of the research process, including research</a:t>
            </a:r>
            <a:r>
              <a:rPr lang="en-CA" baseline="0"/>
              <a:t> design, methodology and data collection, analysis and interpretation and dissemination of results,</a:t>
            </a:r>
            <a:r>
              <a:rPr lang="en-CA"/>
              <a:t> can</a:t>
            </a:r>
            <a:r>
              <a:rPr lang="en-CA" baseline="0"/>
              <a:t> help promote research excellence</a:t>
            </a:r>
            <a:r>
              <a:rPr lang="en-CA"/>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800">
                <a:solidFill>
                  <a:srgbClr val="000000"/>
                </a:solidFill>
                <a:effectLst/>
                <a:latin typeface="Calibri" panose="020F0502020204030204" pitchFamily="34" charset="0"/>
                <a:ea typeface="Calibri" panose="020F0502020204030204" pitchFamily="34" charset="0"/>
              </a:rPr>
              <a:t>provides guidance on how to apply a critical EDI lens through the planning of research at each stage of the research process. It focuses on the research itself.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EDI considerations for research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a:t>- </a:t>
            </a:r>
            <a:r>
              <a:rPr lang="en-US" sz="1200"/>
              <a:t>Considering EDI in the context of research teams also supports research excellence. A research team is defined as group of researchers involved in a research program or project that share collective competence, expertise and/or goals.</a:t>
            </a:r>
            <a:endParaRPr lang="en-CA"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 Highlights how EDI considerations are relevant to the </a:t>
            </a:r>
            <a:r>
              <a:rPr lang="en-US" sz="1200"/>
              <a:t>the research environment including in</a:t>
            </a:r>
            <a:r>
              <a:rPr lang="en-CA" sz="1200"/>
              <a:t> building of teams, recruitment and retention, and to the roles of team members in research design, research execution, analysis and interpretation of findings, and dissemination of results.</a:t>
            </a:r>
            <a:endParaRPr lang="en-CA"/>
          </a:p>
          <a:p>
            <a:endParaRPr lang="en-CA"/>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More info for presenters:</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CA" sz="1800">
                <a:solidFill>
                  <a:srgbClr val="000000"/>
                </a:solidFill>
                <a:effectLst/>
                <a:latin typeface="Calibri" panose="020F0502020204030204" pitchFamily="34" charset="0"/>
                <a:ea typeface="Times New Roman" panose="02020603050405020304" pitchFamily="18" charset="0"/>
              </a:rPr>
              <a:t>Considering equity, diversity and inclusion in the research process, where relevant, promotes research excellence by making it more relevant to society as a whole, ethically sound, rigorous, reproducible, and useful (Tannenbaum et al. 2019). It also fuels innovation through scientific discovery and by opening up new areas of research.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Considering EDI in the context of research teams promotes research excellence by:  </a:t>
            </a:r>
            <a:r>
              <a:rPr lang="en-CA" sz="1200">
                <a:effectLst/>
                <a:latin typeface="Calibri" panose="020F0502020204030204" pitchFamily="34" charset="0"/>
                <a:ea typeface="Calibri" panose="020F0502020204030204" pitchFamily="34" charset="0"/>
                <a:cs typeface="Calibri" panose="020F0502020204030204" pitchFamily="34" charset="0"/>
              </a:rPr>
              <a:t>Increasing teams’ effectiveness; </a:t>
            </a:r>
            <a:r>
              <a:rPr lang="en-US" sz="1200">
                <a:effectLst/>
                <a:latin typeface="Calibri" panose="020F0502020204030204" pitchFamily="34" charset="0"/>
                <a:ea typeface="Calibri" panose="020F0502020204030204" pitchFamily="34" charset="0"/>
                <a:cs typeface="Times New Roman" panose="02020603050405020304" pitchFamily="18" charset="0"/>
              </a:rPr>
              <a:t>Increasing performance and collaboration within diverse groups</a:t>
            </a:r>
            <a:r>
              <a:rPr lang="en-CA" sz="120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a:effectLst/>
                <a:latin typeface="Calibri" panose="020F0502020204030204" pitchFamily="34" charset="0"/>
                <a:ea typeface="Calibri" panose="020F0502020204030204" pitchFamily="34" charset="0"/>
                <a:cs typeface="Times New Roman" panose="02020603050405020304" pitchFamily="18" charset="0"/>
              </a:rPr>
              <a:t>Driving radical innovation; </a:t>
            </a:r>
            <a:r>
              <a:rPr lang="en-US" sz="1200">
                <a:effectLst/>
                <a:latin typeface="Calibri" panose="020F0502020204030204" pitchFamily="34" charset="0"/>
                <a:ea typeface="Calibri" panose="020F0502020204030204" pitchFamily="34" charset="0"/>
                <a:cs typeface="Calibri" panose="020F0502020204030204" pitchFamily="34" charset="0"/>
              </a:rPr>
              <a:t>Promoting equity and inclusion through mentorship, enhancing recruitment and retention; </a:t>
            </a:r>
            <a:r>
              <a:rPr lang="en-US" sz="1200">
                <a:effectLst/>
                <a:latin typeface="Calibri" panose="020F0502020204030204" pitchFamily="34" charset="0"/>
                <a:ea typeface="Calibri" panose="020F0502020204030204" pitchFamily="34" charset="0"/>
                <a:cs typeface="Times New Roman" panose="02020603050405020304" pitchFamily="18" charset="0"/>
              </a:rPr>
              <a:t>Allowing collective input during problem solving; </a:t>
            </a:r>
            <a:r>
              <a:rPr lang="en-CA" sz="1200">
                <a:effectLst/>
                <a:latin typeface="Calibri" panose="020F0502020204030204" pitchFamily="34" charset="0"/>
                <a:ea typeface="Calibri" panose="020F0502020204030204" pitchFamily="34" charset="0"/>
                <a:cs typeface="Times New Roman" panose="02020603050405020304" pitchFamily="18" charset="0"/>
              </a:rPr>
              <a:t>Creating an inclusive climate.</a:t>
            </a:r>
          </a:p>
          <a:p>
            <a:pPr>
              <a:lnSpc>
                <a:spcPct val="115000"/>
              </a:lnSpc>
              <a:spcAft>
                <a:spcPts val="1000"/>
              </a:spcAft>
            </a:pPr>
            <a:endParaRPr lang="en-CA"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C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Definition of research teams:</a:t>
            </a:r>
          </a:p>
          <a:p>
            <a:pPr>
              <a:lnSpc>
                <a:spcPct val="115000"/>
              </a:lnSpc>
              <a:spcAft>
                <a:spcPts val="1000"/>
              </a:spcAft>
            </a:pPr>
            <a:r>
              <a:rPr lang="en-C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context of this document, the research team </a:t>
            </a:r>
            <a:r>
              <a:rPr lang="en-US" sz="1200">
                <a:effectLst/>
                <a:latin typeface="Calibri" panose="020F0502020204030204" pitchFamily="34" charset="0"/>
                <a:ea typeface="Calibri" panose="020F0502020204030204" pitchFamily="34" charset="0"/>
                <a:cs typeface="Calibri" panose="020F0502020204030204" pitchFamily="34" charset="0"/>
              </a:rPr>
              <a:t>is a group of </a:t>
            </a: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researchers</a:t>
            </a:r>
            <a:r>
              <a:rPr lang="en-US" sz="1200">
                <a:effectLst/>
                <a:latin typeface="Calibri" panose="020F0502020204030204" pitchFamily="34" charset="0"/>
                <a:ea typeface="Calibri" panose="020F0502020204030204" pitchFamily="34" charset="0"/>
                <a:cs typeface="Calibri" panose="020F0502020204030204" pitchFamily="34" charset="0"/>
              </a:rPr>
              <a:t> (including, but not limited to </a:t>
            </a:r>
            <a:r>
              <a:rPr lang="en-US" sz="1200">
                <a:effectLst/>
                <a:highlight>
                  <a:srgbClr val="FFFF00"/>
                </a:highlight>
                <a:latin typeface="Calibri" panose="020F0502020204030204" pitchFamily="34" charset="0"/>
                <a:ea typeface="Calibri" panose="020F0502020204030204" pitchFamily="34" charset="0"/>
                <a:cs typeface="Calibri" panose="020F0502020204030204" pitchFamily="34" charset="0"/>
              </a:rPr>
              <a:t>applicants, co-applicants, collaborators</a:t>
            </a:r>
            <a:r>
              <a:rPr lang="en-US" sz="1200">
                <a:effectLst/>
                <a:latin typeface="Calibri" panose="020F0502020204030204" pitchFamily="34" charset="0"/>
                <a:ea typeface="Calibri" panose="020F0502020204030204" pitchFamily="34" charset="0"/>
                <a:cs typeface="Calibri" panose="020F0502020204030204" pitchFamily="34" charset="0"/>
              </a:rPr>
              <a:t>, partners and trainees and/or </a:t>
            </a:r>
            <a:r>
              <a:rPr lang="en-US" sz="1200" u="sng">
                <a:solidFill>
                  <a:srgbClr val="0070C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students</a:t>
            </a:r>
            <a:r>
              <a:rPr lang="en-CA" sz="120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Calibri" panose="020F0502020204030204" pitchFamily="34" charset="0"/>
                <a:ea typeface="Calibri" panose="020F0502020204030204" pitchFamily="34" charset="0"/>
                <a:cs typeface="Calibri" panose="020F0502020204030204" pitchFamily="34" charset="0"/>
              </a:rPr>
              <a:t>) involved in a research program or project that share collective competence, expertise and/or goals. Members within the research team have defined roles, leadership and other contributions related to research.</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Note: </a:t>
            </a:r>
            <a:r>
              <a:rPr lang="en-CA" sz="1200">
                <a:effectLst/>
                <a:latin typeface="Calibri" panose="020F0502020204030204" pitchFamily="34" charset="0"/>
                <a:ea typeface="Calibri" panose="020F0502020204030204" pitchFamily="34" charset="0"/>
                <a:cs typeface="Times New Roman" panose="02020603050405020304" pitchFamily="18" charset="0"/>
              </a:rPr>
              <a:t>Although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trainees</a:t>
            </a:r>
            <a:r>
              <a:rPr lang="en-CA" sz="1200">
                <a:effectLst/>
                <a:latin typeface="Calibri" panose="020F0502020204030204" pitchFamily="34" charset="0"/>
                <a:ea typeface="Calibri" panose="020F0502020204030204" pitchFamily="34" charset="0"/>
                <a:cs typeface="Times New Roman" panose="02020603050405020304" pitchFamily="18" charset="0"/>
              </a:rPr>
              <a:t> can be part of your research team, NSERC programs often consider Highly Qualified Personnel (HQP) and their training and mentorship separately in their program literature. Special considerations may need to be given to these specific members of your team.</a:t>
            </a:r>
          </a:p>
          <a:p>
            <a:pPr>
              <a:lnSpc>
                <a:spcPct val="115000"/>
              </a:lnSpc>
              <a:spcAft>
                <a:spcPts val="10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r>
              <a:rPr lang="en-CA" sz="1200" u="sng">
                <a:solidFill>
                  <a:srgbClr val="0070C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Applicant</a:t>
            </a:r>
            <a:r>
              <a:rPr lang="en-CA" sz="1200">
                <a:effectLst/>
                <a:latin typeface="Calibri" panose="020F0502020204030204" pitchFamily="34" charset="0"/>
                <a:ea typeface="Calibri" panose="020F0502020204030204" pitchFamily="34" charset="0"/>
                <a:cs typeface="Times New Roman" panose="02020603050405020304" pitchFamily="18" charset="0"/>
              </a:rPr>
              <a:t>: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Principal investigator</a:t>
            </a:r>
            <a:r>
              <a:rPr lang="en-CA" sz="1200">
                <a:effectLst/>
                <a:latin typeface="Calibri" panose="020F0502020204030204" pitchFamily="34" charset="0"/>
                <a:ea typeface="Calibri" panose="020F0502020204030204" pitchFamily="34" charset="0"/>
                <a:cs typeface="Times New Roman" panose="02020603050405020304" pitchFamily="18" charset="0"/>
              </a:rPr>
              <a:t> on an application (i.e., university faculty member). For applications to the College and Community Innovation (CCI) Program, the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applicant</a:t>
            </a:r>
            <a:r>
              <a:rPr lang="en-CA" sz="1200">
                <a:effectLst/>
                <a:latin typeface="Calibri" panose="020F0502020204030204" pitchFamily="34" charset="0"/>
                <a:ea typeface="Calibri" panose="020F0502020204030204" pitchFamily="34" charset="0"/>
                <a:cs typeface="Times New Roman" panose="02020603050405020304" pitchFamily="18" charset="0"/>
              </a:rPr>
              <a:t> is a designated institutional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administrator</a:t>
            </a:r>
            <a:r>
              <a:rPr lang="en-CA" sz="1200">
                <a:effectLst/>
                <a:latin typeface="Calibri" panose="020F0502020204030204" pitchFamily="34" charset="0"/>
                <a:ea typeface="Calibri" panose="020F0502020204030204" pitchFamily="34" charset="0"/>
                <a:cs typeface="Times New Roman" panose="02020603050405020304" pitchFamily="18" charset="0"/>
              </a:rPr>
              <a:t>.</a:t>
            </a:r>
          </a:p>
          <a:p>
            <a:r>
              <a:rPr lang="en-CA" sz="1200" u="sng">
                <a:solidFill>
                  <a:srgbClr val="0070C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Co-applicant</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CA" sz="1200">
                <a:effectLst/>
                <a:latin typeface="Calibri" panose="020F0502020204030204" pitchFamily="34" charset="0"/>
                <a:ea typeface="Calibri" panose="020F0502020204030204" pitchFamily="34" charset="0"/>
                <a:cs typeface="Times New Roman" panose="02020603050405020304" pitchFamily="18" charset="0"/>
              </a:rPr>
              <a:t> Member of a research group applying for a team grant (i.e., university faculty or college faculty).</a:t>
            </a:r>
          </a:p>
          <a:p>
            <a:r>
              <a:rPr lang="en-CA" sz="1200" u="sng">
                <a:solidFill>
                  <a:srgbClr val="0070C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Collaborator</a:t>
            </a:r>
            <a:r>
              <a:rPr lang="en-CA" sz="1200">
                <a:effectLst/>
                <a:latin typeface="Calibri" panose="020F0502020204030204" pitchFamily="34" charset="0"/>
                <a:ea typeface="Calibri" panose="020F0502020204030204" pitchFamily="34" charset="0"/>
                <a:cs typeface="Times New Roman" panose="02020603050405020304" pitchFamily="18" charset="0"/>
              </a:rPr>
              <a:t>: A research scientist or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engineer</a:t>
            </a:r>
            <a:r>
              <a:rPr lang="en-CA" sz="1200">
                <a:effectLst/>
                <a:latin typeface="Calibri" panose="020F0502020204030204" pitchFamily="34" charset="0"/>
                <a:ea typeface="Calibri" panose="020F0502020204030204" pitchFamily="34" charset="0"/>
                <a:cs typeface="Times New Roman" panose="02020603050405020304" pitchFamily="18" charset="0"/>
              </a:rPr>
              <a:t> from any sector, e.g., government scientist, academic </a:t>
            </a:r>
            <a:r>
              <a:rPr lang="en-CA"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researcher</a:t>
            </a:r>
            <a:r>
              <a:rPr lang="en-CA" sz="1200">
                <a:effectLst/>
                <a:latin typeface="Calibri" panose="020F0502020204030204" pitchFamily="34" charset="0"/>
                <a:ea typeface="Calibri" panose="020F0502020204030204" pitchFamily="34" charset="0"/>
                <a:cs typeface="Times New Roman" panose="02020603050405020304" pitchFamily="18" charset="0"/>
              </a:rPr>
              <a:t>, company staff member, can be formally associated with a research team that is applying for a team grant, but will not have access to grant funds. </a:t>
            </a:r>
            <a:r>
              <a:rPr lang="en-US" sz="12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Collaborators</a:t>
            </a:r>
            <a:r>
              <a:rPr lang="en-US" sz="1200">
                <a:effectLst/>
                <a:latin typeface="Calibri" panose="020F0502020204030204" pitchFamily="34" charset="0"/>
                <a:ea typeface="Calibri" panose="020F0502020204030204" pitchFamily="34" charset="0"/>
                <a:cs typeface="Times New Roman" panose="02020603050405020304" pitchFamily="18" charset="0"/>
              </a:rPr>
              <a:t> may also include members of a community involved in a research team or project.</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r>
              <a:rPr lang="en-CA"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rPr>
              <a:t>Partner</a:t>
            </a:r>
            <a:r>
              <a:rPr lang="en-CA" sz="1200">
                <a:effectLst/>
                <a:latin typeface="Calibri" panose="020F0502020204030204" pitchFamily="34" charset="0"/>
                <a:ea typeface="Calibri" panose="020F0502020204030204" pitchFamily="34" charset="0"/>
                <a:cs typeface="Calibri" panose="020F0502020204030204" pitchFamily="34" charset="0"/>
              </a:rPr>
              <a:t>: </a:t>
            </a:r>
            <a:r>
              <a:rPr lang="en-CA"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Private and/or public sector organizations that have a plan for exploiting the research results to provide economic, social or environmental benefits for Canada and Canadians.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CA" sz="1200">
                <a:effectLst/>
                <a:latin typeface="Calibri" panose="020F0502020204030204" pitchFamily="34" charset="0"/>
                <a:ea typeface="Calibri" panose="020F0502020204030204" pitchFamily="34" charset="0"/>
                <a:cs typeface="Times New Roman" panose="02020603050405020304" pitchFamily="18" charset="0"/>
              </a:rPr>
              <a:t> </a:t>
            </a:r>
            <a:r>
              <a:rPr lang="fr-CA" sz="1200">
                <a:effectLst/>
                <a:latin typeface="Calibri" panose="020F0502020204030204" pitchFamily="34" charset="0"/>
                <a:ea typeface="Calibri" panose="020F0502020204030204" pitchFamily="34" charset="0"/>
                <a:cs typeface="Times New Roman" panose="02020603050405020304" pitchFamily="18" charset="0"/>
              </a:rPr>
              <a:t>Étudiants et étudiantes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8E322-3573-4308-A3D9-4402A55E126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567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highlight>
                  <a:srgbClr val="FFFF00"/>
                </a:highlight>
                <a:latin typeface="Segoe UI"/>
                <a:ea typeface="Calibri" panose="020F0502020204030204" pitchFamily="34" charset="0"/>
                <a:cs typeface="Segoe UI"/>
              </a:rPr>
              <a:t>The San Francisco Declaration on Research Assessment (DORA) asks that surrogate measures of quality and impact not be used because they introduce bias in the merit review process.</a:t>
            </a:r>
            <a:endParaRPr lang="en-CA" sz="1800" dirty="0">
              <a:effectLst/>
              <a:latin typeface="Segoe UI"/>
              <a:ea typeface="Calibri" panose="020F0502020204030204" pitchFamily="34" charset="0"/>
              <a:cs typeface="Segoe UI"/>
            </a:endParaRPr>
          </a:p>
          <a:p>
            <a:pPr marL="171450" indent="-171450">
              <a:buFont typeface="Arial" panose="020B0604020202020204" pitchFamily="34" charset="0"/>
              <a:buChar char="•"/>
              <a:defRPr/>
            </a:pPr>
            <a:r>
              <a:rPr lang="en-CA" sz="1800" dirty="0">
                <a:effectLst/>
                <a:latin typeface="Segoe UI"/>
                <a:cs typeface="Segoe UI"/>
              </a:rPr>
              <a:t>Reference to the Guidelines on the assessment of contributions to research, training and mentoring </a:t>
            </a:r>
            <a:r>
              <a:rPr lang="en-CA" sz="1800" dirty="0">
                <a:latin typeface="Segoe UI"/>
                <a:cs typeface="Segoe UI"/>
              </a:rPr>
              <a:t>has been </a:t>
            </a:r>
            <a:r>
              <a:rPr lang="en-CA" sz="1800" dirty="0">
                <a:effectLst/>
                <a:latin typeface="Segoe UI"/>
                <a:cs typeface="Segoe UI"/>
              </a:rPr>
              <a:t>added into </a:t>
            </a:r>
            <a:r>
              <a:rPr lang="en-CA" sz="1800" dirty="0">
                <a:latin typeface="Segoe UI"/>
                <a:cs typeface="Segoe UI"/>
              </a:rPr>
              <a:t>most NSERC</a:t>
            </a:r>
            <a:r>
              <a:rPr lang="en-CA" sz="1800" dirty="0">
                <a:effectLst/>
                <a:latin typeface="Segoe UI"/>
                <a:cs typeface="Segoe UI"/>
              </a:rPr>
              <a:t> programs. Over the next few years, </a:t>
            </a:r>
            <a:r>
              <a:rPr lang="en-CA" sz="1800" i="0" dirty="0"/>
              <a:t>NSERC will adjust program and reviewer documentation, where relevant, to further support the implementation of DORA principles and ensure continued broad and fair assessments.</a:t>
            </a:r>
            <a:r>
              <a:rPr lang="en-CA" sz="1800" dirty="0"/>
              <a:t> </a:t>
            </a:r>
            <a:endParaRPr lang="en-CA" sz="1800" i="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latin typeface="Arial"/>
                <a:ea typeface="Arial" charset="0"/>
                <a:cs typeface="Arial"/>
              </a:rPr>
              <a:t>Applicants and reviewers are encouraged to view </a:t>
            </a:r>
            <a:r>
              <a:rPr lang="en-CA" sz="1800" dirty="0">
                <a:effectLst/>
                <a:latin typeface="Times New Roman"/>
                <a:ea typeface="Calibri" panose="020F0502020204030204" pitchFamily="34" charset="0"/>
                <a:cs typeface="Times New Roman"/>
              </a:rPr>
              <a:t>DORA and the Luxembourg National Research Foundation’s “Balanced, broad and responsible: a practical guide for research evaluators” video.</a:t>
            </a:r>
            <a:r>
              <a:rPr lang="en-CA" sz="1800" dirty="0">
                <a:latin typeface="Arial"/>
                <a:ea typeface="Arial" charset="0"/>
                <a:cs typeface="Arial"/>
              </a:rPr>
              <a:t> The video contains 6 practical tips for fostering a more holistic evaluation process. NSERC has published a French translation and accessible English and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800" dirty="0">
              <a:latin typeface="Arial"/>
              <a:ea typeface="Arial" charset="0"/>
              <a:cs typeface="Arial"/>
            </a:endParaRPr>
          </a:p>
          <a:p>
            <a:pPr marL="0" lvl="0" indent="0">
              <a:buFontTx/>
              <a:buNone/>
              <a:tabLst>
                <a:tab pos="228600" algn="l"/>
              </a:tabLst>
            </a:pPr>
            <a:r>
              <a:rPr lang="en-CA" sz="1800" kern="100" dirty="0">
                <a:solidFill>
                  <a:srgbClr val="000000"/>
                </a:solidFill>
                <a:effectLst/>
                <a:latin typeface="Calibri"/>
                <a:ea typeface="Calibri" panose="020F0502020204030204" pitchFamily="34" charset="0"/>
                <a:cs typeface="Calibri"/>
              </a:rPr>
              <a:t>As Canada’s largest funder of science and engineering, </a:t>
            </a:r>
            <a:r>
              <a:rPr lang="en-US" sz="1800" kern="100" dirty="0">
                <a:solidFill>
                  <a:srgbClr val="000000"/>
                </a:solidFill>
                <a:effectLst/>
                <a:latin typeface="Calibri"/>
                <a:ea typeface="Calibri" panose="020F0502020204030204" pitchFamily="34" charset="0"/>
                <a:cs typeface="Calibri"/>
              </a:rPr>
              <a:t>NSERC works with universities, colleges, and the private and not-for-profit sectors to remove barriers, develop opportunities and attract new expertise to make Canada’s natural sciences and engineering (NSE</a:t>
            </a:r>
            <a:r>
              <a:rPr lang="en-CA" sz="1800" kern="1200" dirty="0">
                <a:solidFill>
                  <a:srgbClr val="000000"/>
                </a:solidFill>
                <a:effectLst/>
                <a:latin typeface="Calibri"/>
                <a:ea typeface="Calibri" panose="020F0502020204030204" pitchFamily="34" charset="0"/>
                <a:cs typeface="Calibri"/>
              </a:rPr>
              <a:t>) research community thrive.</a:t>
            </a:r>
            <a:endParaRPr lang="en-CA" sz="1800" dirty="0">
              <a:effectLst/>
              <a:latin typeface="Calibri"/>
              <a:ea typeface="Times New Roman" panose="02020603050405020304" pitchFamily="18" charset="0"/>
              <a:cs typeface="Calibri"/>
            </a:endParaRPr>
          </a:p>
          <a:p>
            <a:pPr marL="0" lvl="0" indent="0">
              <a:lnSpc>
                <a:spcPct val="106000"/>
              </a:lnSpc>
              <a:spcAft>
                <a:spcPts val="800"/>
              </a:spcAft>
              <a:buSzPts val="1000"/>
              <a:buFont typeface="Symbol" panose="05050102010706020507" pitchFamily="18" charset="2"/>
              <a:buNone/>
              <a:tabLst>
                <a:tab pos="228600" algn="l"/>
              </a:tabLst>
            </a:pPr>
            <a:endParaRPr lang="en-CA" sz="1800" kern="1200" dirty="0">
              <a:solidFill>
                <a:srgbClr val="000000"/>
              </a:solidFill>
              <a:effectLst/>
              <a:latin typeface="Calibri" panose="020F0502020204030204" pitchFamily="34" charset="0"/>
              <a:ea typeface="Calibri" panose="020F0502020204030204" pitchFamily="34" charset="0"/>
            </a:endParaRPr>
          </a:p>
          <a:p>
            <a:pPr marL="0" lvl="0" indent="0">
              <a:lnSpc>
                <a:spcPct val="106000"/>
              </a:lnSpc>
              <a:spcAft>
                <a:spcPts val="800"/>
              </a:spcAft>
              <a:buSzPts val="1000"/>
              <a:buFont typeface="Symbol" panose="05050102010706020507" pitchFamily="18" charset="2"/>
              <a:buNone/>
              <a:tabLst>
                <a:tab pos="228600" algn="l"/>
              </a:tabLst>
            </a:pPr>
            <a:r>
              <a:rPr lang="en-CA" sz="1800" kern="1200" dirty="0">
                <a:solidFill>
                  <a:srgbClr val="000000"/>
                </a:solidFill>
                <a:effectLst/>
                <a:latin typeface="Calibri"/>
                <a:ea typeface="Calibri" panose="020F0502020204030204" pitchFamily="34" charset="0"/>
                <a:cs typeface="Calibri"/>
              </a:rPr>
              <a:t>As described in NSERC’s 2030 strategic plan, NSERC is committed to integrating DO</a:t>
            </a:r>
            <a:r>
              <a:rPr lang="en-US" sz="1800" kern="1200" dirty="0">
                <a:solidFill>
                  <a:srgbClr val="000000"/>
                </a:solidFill>
                <a:effectLst/>
                <a:latin typeface="Calibri"/>
                <a:ea typeface="Calibri" panose="020F0502020204030204" pitchFamily="34" charset="0"/>
                <a:cs typeface="Calibri"/>
              </a:rPr>
              <a:t>RA principles into our programs and processes </a:t>
            </a:r>
            <a:r>
              <a:rPr lang="en-CA" sz="1800" kern="1200" dirty="0">
                <a:solidFill>
                  <a:srgbClr val="000000"/>
                </a:solidFill>
                <a:effectLst/>
                <a:latin typeface="Calibri"/>
                <a:ea typeface="Calibri" panose="020F0502020204030204" pitchFamily="34" charset="0"/>
                <a:cs typeface="Calibri"/>
              </a:rPr>
              <a:t>by considering and valuing a broad range of contributions to research, training and mentoring in the evaluation of research excellence and by further focusing on the quality and impact of each contribution</a:t>
            </a:r>
            <a:r>
              <a:rPr lang="en-US" sz="1800" kern="1200" dirty="0">
                <a:solidFill>
                  <a:srgbClr val="000000"/>
                </a:solidFill>
                <a:effectLst/>
                <a:latin typeface="Calibri"/>
                <a:ea typeface="Calibri" panose="020F0502020204030204" pitchFamily="34" charset="0"/>
                <a:cs typeface="Calibri"/>
              </a:rPr>
              <a:t>.</a:t>
            </a:r>
            <a:endParaRPr lang="en-CA" sz="1800" dirty="0">
              <a:effectLst/>
              <a:latin typeface="Calibri"/>
              <a:ea typeface="Times New Roman" panose="02020603050405020304" pitchFamily="18" charset="0"/>
              <a:cs typeface="Calibri"/>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It’s been over 4 years since NSERC signed the San Francisco Declaration on Research Excellence.</a:t>
            </a:r>
            <a:endParaRPr lang="en-CA" sz="1800" dirty="0">
              <a:effectLst/>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At that time, a number of NSERC’s initiatives and policies already aligned to the DORA recommendations for meaningful assessment of excellence in research funding.</a:t>
            </a:r>
            <a:endParaRPr lang="en-CA" sz="1800" dirty="0">
              <a:effectLst/>
              <a:latin typeface="Calibri"/>
              <a:ea typeface="Calibri" panose="020F0502020204030204" pitchFamily="34" charset="0"/>
              <a:cs typeface="Calibri"/>
            </a:endParaRPr>
          </a:p>
          <a:p>
            <a:pPr>
              <a:lnSpc>
                <a:spcPct val="107000"/>
              </a:lnSpc>
              <a:spcAft>
                <a:spcPts val="800"/>
              </a:spcAft>
            </a:pPr>
            <a:r>
              <a:rPr lang="en-US" sz="1800" dirty="0">
                <a:effectLst/>
                <a:latin typeface="Calibri"/>
                <a:ea typeface="Calibri" panose="020F0502020204030204" pitchFamily="34" charset="0"/>
                <a:cs typeface="Calibri"/>
              </a:rPr>
              <a:t>Since then, NSERC has continued to improve and update its policies to ensure that a wide range of research results and outcomes are considered and valued as part of the assessment process.</a:t>
            </a:r>
            <a:r>
              <a:rPr lang="en-US" sz="1800" dirty="0">
                <a:latin typeface="Calibri"/>
                <a:ea typeface="Calibri" panose="020F0502020204030204" pitchFamily="34" charset="0"/>
                <a:cs typeface="Calibri"/>
              </a:rPr>
              <a:t> </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a:ea typeface="Calibri" panose="020F0502020204030204" pitchFamily="34" charset="0"/>
                <a:cs typeface="Calibri"/>
              </a:rPr>
              <a:t>For example (and I will go into more detail in the next few slides):</a:t>
            </a:r>
            <a:endParaRPr lang="en-CA" sz="1800" dirty="0">
              <a:effectLst/>
              <a:latin typeface="Calibri"/>
              <a:ea typeface="Calibri" panose="020F0502020204030204" pitchFamily="34" charset="0"/>
              <a:cs typeface="Calibri"/>
            </a:endParaRPr>
          </a:p>
          <a:p>
            <a:pPr marL="342900" lvl="0" indent="-342900">
              <a:lnSpc>
                <a:spcPct val="107000"/>
              </a:lnSpc>
              <a:buFont typeface="+mj-lt"/>
              <a:buAutoNum type="arabicPeriod"/>
            </a:pPr>
            <a:r>
              <a:rPr lang="en-US" sz="1800" dirty="0">
                <a:effectLst/>
                <a:latin typeface="Calibri"/>
                <a:ea typeface="Calibri" panose="020F0502020204030204" pitchFamily="34" charset="0"/>
                <a:cs typeface="Calibri"/>
              </a:rPr>
              <a:t>The Guidelines on the assessment of contributions to research and training – was published in May 2022 and used in this year’s Discovery Grants competition.</a:t>
            </a:r>
            <a:endParaRPr lang="en-CA" sz="1800" dirty="0">
              <a:effectLst/>
              <a:latin typeface="Calibri"/>
              <a:ea typeface="Calibri" panose="020F0502020204030204" pitchFamily="34" charset="0"/>
              <a:cs typeface="Calibri"/>
            </a:endParaRPr>
          </a:p>
          <a:p>
            <a:pPr marL="342900" lvl="0" indent="-342900">
              <a:lnSpc>
                <a:spcPct val="107000"/>
              </a:lnSpc>
              <a:buFont typeface="+mj-lt"/>
              <a:buAutoNum type="arabicPeriod"/>
            </a:pPr>
            <a:r>
              <a:rPr lang="en-US" sz="1800" dirty="0">
                <a:effectLst/>
                <a:latin typeface="Calibri"/>
                <a:ea typeface="Calibri" panose="020F0502020204030204" pitchFamily="34" charset="0"/>
                <a:cs typeface="Calibri"/>
              </a:rPr>
              <a:t>Pilot of a narrative CV in the most recent Discovery Horizons competition.</a:t>
            </a:r>
            <a:endParaRPr lang="en-CA" sz="1800" dirty="0">
              <a:effectLst/>
              <a:latin typeface="Calibri"/>
              <a:ea typeface="Calibri" panose="020F0502020204030204" pitchFamily="34" charset="0"/>
              <a:cs typeface="Calibri"/>
            </a:endParaRPr>
          </a:p>
          <a:p>
            <a:pPr marL="342900" lvl="0" indent="-342900">
              <a:lnSpc>
                <a:spcPct val="107000"/>
              </a:lnSpc>
              <a:spcAft>
                <a:spcPts val="800"/>
              </a:spcAft>
              <a:buFont typeface="+mj-lt"/>
              <a:buAutoNum type="arabicPeriod"/>
            </a:pPr>
            <a:r>
              <a:rPr lang="en-US" sz="1800" dirty="0">
                <a:effectLst/>
                <a:latin typeface="Calibri"/>
                <a:ea typeface="Calibri" panose="020F0502020204030204" pitchFamily="34" charset="0"/>
                <a:cs typeface="Calibri"/>
              </a:rPr>
              <a:t>Ensured DORA video for evaluators, was available and accessible in both English and French.</a:t>
            </a:r>
            <a:endParaRPr lang="en-CA" sz="1800" dirty="0">
              <a:effectLst/>
              <a:latin typeface="Calibri"/>
              <a:ea typeface="Calibri" panose="020F0502020204030204" pitchFamily="34" charset="0"/>
              <a:cs typeface="Calibri"/>
            </a:endParaRPr>
          </a:p>
          <a:p>
            <a:pPr>
              <a:lnSpc>
                <a:spcPct val="107000"/>
              </a:lnSpc>
              <a:spcAft>
                <a:spcPts val="800"/>
              </a:spcAft>
            </a:pPr>
            <a:endParaRPr lang="en-CA"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0" kern="100" dirty="0">
                <a:effectLst/>
                <a:latin typeface="Calibri"/>
                <a:ea typeface="Calibri" panose="020F0502020204030204" pitchFamily="34" charset="0"/>
                <a:cs typeface="Calibri"/>
              </a:rPr>
              <a:t>Additional notes:</a:t>
            </a:r>
            <a:endParaRPr lang="en-CA" sz="1800" b="1" kern="100" dirty="0">
              <a:effectLst/>
              <a:latin typeface="Calibri"/>
              <a:ea typeface="Calibri" panose="020F0502020204030204" pitchFamily="34" charset="0"/>
              <a:cs typeface="Calibri"/>
            </a:endParaRPr>
          </a:p>
          <a:p>
            <a:pPr>
              <a:lnSpc>
                <a:spcPct val="107000"/>
              </a:lnSpc>
              <a:spcAft>
                <a:spcPts val="800"/>
              </a:spcAft>
            </a:pPr>
            <a:r>
              <a:rPr lang="en-CA" sz="1800" b="0" u="sng" kern="100" dirty="0">
                <a:effectLst/>
                <a:latin typeface="Calibri"/>
                <a:ea typeface="Calibri" panose="020F0502020204030204" pitchFamily="34" charset="0"/>
                <a:cs typeface="Calibri"/>
              </a:rPr>
              <a:t>About signing DORA:</a:t>
            </a:r>
            <a:r>
              <a:rPr lang="en-CA" sz="1800" u="sng" kern="100" dirty="0">
                <a:latin typeface="Calibri"/>
                <a:ea typeface="Calibri" panose="020F0502020204030204" pitchFamily="34" charset="0"/>
                <a:cs typeface="Calibri"/>
              </a:rPr>
              <a:t> </a:t>
            </a:r>
            <a:endParaRPr lang="en-CA" sz="1800" b="0" u="sng"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CA" sz="1800" kern="100" dirty="0">
                <a:effectLst/>
                <a:latin typeface="Calibri"/>
                <a:ea typeface="Calibri" panose="020F0502020204030204" pitchFamily="34" charset="0"/>
                <a:cs typeface="Calibri"/>
              </a:rPr>
              <a:t>DORA signing date: November 13, 2019 (with CIHR, SSHRC, CFI and Genome Canada).</a:t>
            </a:r>
          </a:p>
          <a:p>
            <a:pPr>
              <a:lnSpc>
                <a:spcPct val="107000"/>
              </a:lnSpc>
              <a:spcAft>
                <a:spcPts val="800"/>
              </a:spcAft>
            </a:pPr>
            <a:r>
              <a:rPr lang="en-CA" sz="1800" b="1" kern="100" dirty="0">
                <a:effectLst/>
                <a:latin typeface="Calibri"/>
                <a:ea typeface="Calibri" panose="020F0502020204030204" pitchFamily="34" charset="0"/>
                <a:cs typeface="Calibri"/>
              </a:rPr>
              <a:t> </a:t>
            </a:r>
            <a:endParaRPr lang="en-CA" sz="1800" kern="100" dirty="0">
              <a:effectLst/>
              <a:latin typeface="Calibri"/>
              <a:ea typeface="Calibri" panose="020F0502020204030204" pitchFamily="34" charset="0"/>
              <a:cs typeface="Calibri"/>
            </a:endParaRPr>
          </a:p>
          <a:p>
            <a:pPr>
              <a:lnSpc>
                <a:spcPct val="107000"/>
              </a:lnSpc>
              <a:spcAft>
                <a:spcPts val="800"/>
              </a:spcAft>
            </a:pPr>
            <a:r>
              <a:rPr lang="en-CA" sz="1800" b="0" u="sng" kern="100" dirty="0">
                <a:effectLst/>
                <a:latin typeface="Calibri"/>
                <a:ea typeface="Calibri" panose="020F0502020204030204" pitchFamily="34" charset="0"/>
                <a:cs typeface="Calibri"/>
              </a:rPr>
              <a:t>About preparing and publishing the Guidelines on the assessment of contributions to research, training and mentoring:</a:t>
            </a:r>
            <a:r>
              <a:rPr lang="en-CA" sz="1800" u="sng" kern="100" dirty="0">
                <a:latin typeface="Calibri"/>
                <a:ea typeface="Calibri" panose="020F0502020204030204" pitchFamily="34" charset="0"/>
                <a:cs typeface="Calibri"/>
              </a:rPr>
              <a:t> </a:t>
            </a:r>
            <a:endParaRPr lang="en-CA" sz="1800" b="0" u="sng" kern="100" dirty="0">
              <a:effectLst/>
              <a:latin typeface="Calibri" panose="020F0502020204030204" pitchFamily="34" charset="0"/>
              <a:ea typeface="Calibri" panose="020F0502020204030204" pitchFamily="34" charset="0"/>
              <a:cs typeface="Calibri"/>
            </a:endParaRPr>
          </a:p>
          <a:p>
            <a:pPr>
              <a:lnSpc>
                <a:spcPct val="107000"/>
              </a:lnSpc>
              <a:spcAft>
                <a:spcPts val="800"/>
              </a:spcAft>
              <a:tabLst>
                <a:tab pos="457200" algn="l"/>
              </a:tabLst>
            </a:pPr>
            <a:r>
              <a:rPr lang="en-CA" sz="1800" kern="100" dirty="0">
                <a:effectLst/>
                <a:latin typeface="Calibri"/>
                <a:ea typeface="Calibri" panose="020F0502020204030204" pitchFamily="34" charset="0"/>
                <a:cs typeface="Calibri"/>
              </a:rPr>
              <a:t>The development process began in late 2020 due to the COVID-19 pandemic and involved the literature review of policies and programs; Canadian research community engagement (through focus groups, conference presentations and written feedback); alignment of the new Guidelines with key NSERC and Tri-agency policies and NSERC’s 2020 and 2030 strategies; and having the NSE community validate the inclusive language of the Guidelines prior to publication in May 2022.</a:t>
            </a:r>
          </a:p>
          <a:p>
            <a:pPr>
              <a:lnSpc>
                <a:spcPct val="107000"/>
              </a:lnSpc>
              <a:spcAft>
                <a:spcPts val="800"/>
              </a:spcAft>
              <a:tabLst>
                <a:tab pos="457200" algn="l"/>
              </a:tabLs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CA" sz="1800" b="0" u="sng" kern="100" dirty="0">
                <a:effectLst/>
                <a:latin typeface="Calibri"/>
                <a:ea typeface="Calibri" panose="020F0502020204030204" pitchFamily="34" charset="0"/>
                <a:cs typeface="Calibri"/>
              </a:rPr>
              <a:t>About the narrative CV pilot:</a:t>
            </a:r>
          </a:p>
          <a:p>
            <a:pPr>
              <a:lnSpc>
                <a:spcPct val="107000"/>
              </a:lnSpc>
              <a:spcAft>
                <a:spcPts val="800"/>
              </a:spcAft>
              <a:tabLst>
                <a:tab pos="457200" algn="l"/>
              </a:tabLst>
            </a:pPr>
            <a:r>
              <a:rPr lang="en-CA" sz="1800" kern="100" dirty="0">
                <a:effectLst/>
                <a:latin typeface="Calibri"/>
                <a:ea typeface="Calibri" panose="020F0502020204030204" pitchFamily="34" charset="0"/>
                <a:cs typeface="Calibri"/>
              </a:rPr>
              <a:t>To expedite the development of a narrative CV, a working group was established at NSERC in March 2022 and the narrative CV was launched in July 2022. The Discovery Horizons program was used to pilot the narrative CV due to its specific program requirements (ex. tools used to apply allowed for experimentation, individual applicants could apply, small program size, interdisciplinary nature).</a:t>
            </a:r>
            <a:r>
              <a:rPr lang="en-CA" sz="1800" kern="100" dirty="0">
                <a:latin typeface="Calibri"/>
                <a:ea typeface="Calibri" panose="020F0502020204030204" pitchFamily="34" charset="0"/>
                <a:cs typeface="Calibri"/>
              </a:rPr>
              <a:t> </a:t>
            </a:r>
            <a:endParaRPr lang="en-CA" sz="1800"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CA" sz="1800" b="1" kern="100" dirty="0">
                <a:effectLst/>
                <a:latin typeface="Calibri"/>
                <a:ea typeface="Calibri" panose="020F0502020204030204" pitchFamily="34" charset="0"/>
                <a:cs typeface="Calibri"/>
              </a:rPr>
              <a:t> </a:t>
            </a:r>
            <a:endParaRPr lang="en-CA" sz="1800" kern="100" dirty="0">
              <a:effectLst/>
              <a:latin typeface="Calibri"/>
              <a:ea typeface="Calibri" panose="020F0502020204030204" pitchFamily="34" charset="0"/>
              <a:cs typeface="Calibri"/>
            </a:endParaRPr>
          </a:p>
          <a:p>
            <a:pPr>
              <a:lnSpc>
                <a:spcPct val="107000"/>
              </a:lnSpc>
              <a:spcAft>
                <a:spcPts val="800"/>
              </a:spcAft>
            </a:pPr>
            <a:r>
              <a:rPr lang="en-CA" sz="1800" b="0" u="sng" kern="100" dirty="0">
                <a:effectLst/>
                <a:latin typeface="Calibri"/>
                <a:ea typeface="Calibri" panose="020F0502020204030204" pitchFamily="34" charset="0"/>
                <a:cs typeface="Calibri"/>
              </a:rPr>
              <a:t>About the French DORA video:</a:t>
            </a:r>
            <a:r>
              <a:rPr lang="en-CA" sz="1800" u="sng" kern="100" dirty="0">
                <a:latin typeface="Calibri"/>
                <a:ea typeface="Calibri" panose="020F0502020204030204" pitchFamily="34" charset="0"/>
                <a:cs typeface="Calibri"/>
              </a:rPr>
              <a:t> </a:t>
            </a:r>
            <a:endParaRPr lang="en-CA" sz="1800" b="0" u="sng"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CA" sz="1800" kern="100" dirty="0">
                <a:effectLst/>
                <a:latin typeface="Calibri"/>
                <a:ea typeface="Calibri" panose="020F0502020204030204" pitchFamily="34" charset="0"/>
                <a:cs typeface="Calibri"/>
              </a:rPr>
              <a:t>It is available in the NSERC website with an English and French transcription and subtitles.</a:t>
            </a:r>
          </a:p>
          <a:p>
            <a:pPr>
              <a:lnSpc>
                <a:spcPct val="107000"/>
              </a:lnSpc>
              <a:spcAft>
                <a:spcPts val="800"/>
              </a:spcAft>
            </a:pPr>
            <a:r>
              <a:rPr lang="en-CA" sz="1800" b="1" kern="100" dirty="0">
                <a:effectLst/>
                <a:latin typeface="Calibri"/>
                <a:ea typeface="Calibri" panose="020F0502020204030204" pitchFamily="34" charset="0"/>
                <a:cs typeface="Calibri"/>
              </a:rPr>
              <a:t> </a:t>
            </a:r>
            <a:endParaRPr lang="en-CA" sz="1800" kern="100" dirty="0">
              <a:effectLst/>
              <a:latin typeface="Calibri"/>
              <a:ea typeface="Calibri" panose="020F0502020204030204" pitchFamily="34" charset="0"/>
              <a:cs typeface="Calibri"/>
            </a:endParaRPr>
          </a:p>
          <a:p>
            <a:pPr>
              <a:lnSpc>
                <a:spcPct val="107000"/>
              </a:lnSpc>
              <a:spcAft>
                <a:spcPts val="800"/>
              </a:spcAft>
            </a:pPr>
            <a:r>
              <a:rPr lang="en-CA" sz="1800" b="0" u="sng" kern="100" dirty="0">
                <a:effectLst/>
                <a:latin typeface="Calibri"/>
                <a:ea typeface="Calibri" panose="020F0502020204030204" pitchFamily="34" charset="0"/>
                <a:cs typeface="Calibri"/>
              </a:rPr>
              <a:t>About adding hyperlinks:</a:t>
            </a:r>
            <a:r>
              <a:rPr lang="en-CA" sz="1800" u="sng" kern="100" dirty="0">
                <a:latin typeface="Calibri"/>
                <a:ea typeface="Calibri" panose="020F0502020204030204" pitchFamily="34" charset="0"/>
                <a:cs typeface="Calibri"/>
              </a:rPr>
              <a:t> </a:t>
            </a:r>
            <a:endParaRPr lang="en-CA" sz="1800" b="0" u="sng" kern="1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CA" sz="1800" kern="100" dirty="0">
                <a:effectLst/>
                <a:latin typeface="Calibri"/>
                <a:ea typeface="Calibri" panose="020F0502020204030204" pitchFamily="34" charset="0"/>
                <a:cs typeface="Calibri"/>
              </a:rPr>
              <a:t>Program teams (ex. Discovery Research Programs, Alliance, the Collaborative Research and Training Experience Program, the Arthur B. McDonald Fellowship, Postdoctoral Fellowships and the Postgraduate Scholarship – Doctoral program) have or are adding the hyperlink to the Guidelines in line with their competition cycles to familiarize the NSE community with the Guidelines. Other NSERC initiatives are discussing the inclusion of the Guidelines hyperlink in their program websites at this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latin typeface="Arial"/>
                <a:ea typeface="Arial" charset="0"/>
                <a:cs typeface="Arial"/>
              </a:rPr>
              <a:t> versions online.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6C472-B179-2642-81DC-2C17B860E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94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please refer to the slide, if more notes are needed contact Bryde Kelly OR Melanie McNeil, Hugh Thompson, Leigh-Ann Coffey Marc André Simard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192E1-EC5F-426A-BF7F-2AC6066190C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05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sz="1100" b="0" i="0">
                <a:solidFill>
                  <a:srgbClr val="333333"/>
                </a:solidFill>
                <a:effectLst/>
                <a:latin typeface="Noto Sans" panose="020B0502040504020204" pitchFamily="34" charset="0"/>
              </a:rPr>
              <a:t>Through workshop discussions with applicants on the desired usability of a CV management tool, the agencies had </a:t>
            </a:r>
            <a:r>
              <a:rPr lang="en-US" sz="1100" u="none" baseline="0"/>
              <a:t>the opportunity to redesign a CV management tool in terms of usability, but the agencies also had an opportunity to revisit the purpose of the CV and reflect on what information they gather through the CV and what value in terms of research excellence and the metrics the agencies use to assess research. </a:t>
            </a:r>
            <a:endParaRPr lang="en-US" sz="1100" u="none"/>
          </a:p>
          <a:p>
            <a:pPr marL="175308" indent="-175308">
              <a:buFont typeface="Arial" panose="020B0604020202020204" pitchFamily="34" charset="0"/>
              <a:buChar char="•"/>
            </a:pPr>
            <a:r>
              <a:rPr lang="en-US" sz="1100" u="none"/>
              <a:t>Based on what we heard, the agencies have piloted in 2023 a redesigned CV template.</a:t>
            </a:r>
          </a:p>
          <a:p>
            <a:endParaRPr lang="en-US" sz="1100"/>
          </a:p>
          <a:p>
            <a:r>
              <a:rPr lang="en-US" sz="2000" b="1"/>
              <a:t>Next steps:</a:t>
            </a:r>
          </a:p>
          <a:p>
            <a:r>
              <a:rPr lang="en-US" sz="2000"/>
              <a:t>Analyze and incorporate feedback received (April – May 2024) </a:t>
            </a:r>
          </a:p>
          <a:p>
            <a:r>
              <a:rPr lang="en-US" sz="2000"/>
              <a:t>Finalize CV template and instructions (June – July 2024)</a:t>
            </a:r>
          </a:p>
          <a:p>
            <a:r>
              <a:rPr lang="en-US" sz="2000"/>
              <a:t>Define implementation plan (August 2024)</a:t>
            </a:r>
          </a:p>
          <a:p>
            <a:endParaRPr lang="en-US" sz="1100" baseline="0"/>
          </a:p>
          <a:p>
            <a:pPr marL="0" marR="0" lvl="0" indent="0" algn="l" defTabSz="1316736" rtl="0" eaLnBrk="1" fontAlgn="auto" latinLnBrk="0" hangingPunct="1">
              <a:lnSpc>
                <a:spcPct val="100000"/>
              </a:lnSpc>
              <a:spcBef>
                <a:spcPts val="0"/>
              </a:spcBef>
              <a:spcAft>
                <a:spcPts val="0"/>
              </a:spcAft>
              <a:buClrTx/>
              <a:buSzTx/>
              <a:buFontTx/>
              <a:buNone/>
              <a:tabLst/>
              <a:defRPr/>
            </a:pPr>
            <a:endParaRPr lang="en-US" sz="1800">
              <a:solidFill>
                <a:schemeClr val="tx1"/>
              </a:solidFill>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FEE8CF-9836-47A3-A924-F573CC00F3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907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42424"/>
                </a:solidFill>
                <a:effectLst/>
                <a:latin typeface="Calibri"/>
                <a:ea typeface="Calibri"/>
                <a:cs typeface="Calibri"/>
              </a:rPr>
              <a:t>NSERC and SSHRC will move their data </a:t>
            </a:r>
            <a:r>
              <a:rPr lang="en-US" b="0" i="0" err="1">
                <a:solidFill>
                  <a:srgbClr val="242424"/>
                </a:solidFill>
                <a:effectLst/>
                <a:latin typeface="Calibri"/>
                <a:ea typeface="Calibri"/>
                <a:cs typeface="Calibri"/>
              </a:rPr>
              <a:t>centre</a:t>
            </a:r>
            <a:r>
              <a:rPr lang="en-US" b="0" i="0">
                <a:solidFill>
                  <a:srgbClr val="242424"/>
                </a:solidFill>
                <a:effectLst/>
                <a:latin typeface="Calibri"/>
                <a:ea typeface="Calibri"/>
                <a:cs typeface="Calibri"/>
              </a:rPr>
              <a:t> </a:t>
            </a:r>
            <a:r>
              <a:rPr lang="en-US">
                <a:solidFill>
                  <a:srgbClr val="242424"/>
                </a:solidFill>
                <a:latin typeface="Calibri"/>
                <a:ea typeface="Calibri"/>
                <a:cs typeface="Calibri"/>
              </a:rPr>
              <a:t>on the Canada</a:t>
            </a:r>
            <a:r>
              <a:rPr lang="en-US" b="0" i="0">
                <a:solidFill>
                  <a:srgbClr val="242424"/>
                </a:solidFill>
                <a:effectLst/>
                <a:latin typeface="Calibri"/>
                <a:ea typeface="Calibri"/>
                <a:cs typeface="Calibri"/>
              </a:rPr>
              <a:t> Day long weekend. This will result in several of our granting portals, systems and websites being unavailable. The outage will take place from Friday, June 28. at 4 p.m. (ET) until Monday, July 2, at 8 a.m. (ET). We expect all systems to be operational again on July 2. Should there be issues resuming services, we will post updates on our dedicated webpages and social media channels. </a:t>
            </a:r>
            <a:r>
              <a:rPr lang="en-US">
                <a:solidFill>
                  <a:srgbClr val="242424"/>
                </a:solidFill>
                <a:latin typeface="Calibri"/>
                <a:ea typeface="Calibri"/>
                <a:cs typeface="Calibri"/>
              </a:rPr>
              <a:t>Email</a:t>
            </a:r>
            <a:r>
              <a:rPr lang="en-US" b="0" i="0">
                <a:solidFill>
                  <a:srgbClr val="242424"/>
                </a:solidFill>
                <a:effectLst/>
                <a:latin typeface="Calibri"/>
                <a:ea typeface="Calibri"/>
                <a:cs typeface="Calibri"/>
              </a:rPr>
              <a:t> and phone lines will not be affected by the move.</a:t>
            </a:r>
          </a:p>
          <a:p>
            <a:endParaRPr lang="en-US" b="0" i="0">
              <a:solidFill>
                <a:srgbClr val="242424"/>
              </a:solidFill>
              <a:effectLst/>
              <a:latin typeface="Calibri" panose="020F0502020204030204" pitchFamily="34" charset="0"/>
            </a:endParaRPr>
          </a:p>
          <a:p>
            <a:pPr>
              <a:spcAft>
                <a:spcPts val="800"/>
              </a:spcAft>
            </a:pPr>
            <a:r>
              <a:rPr lang="en-US" sz="1800" b="1" i="0">
                <a:solidFill>
                  <a:srgbClr val="242424"/>
                </a:solidFill>
                <a:effectLst/>
                <a:latin typeface="Calibri"/>
                <a:ea typeface="Calibri"/>
                <a:cs typeface="Calibri"/>
              </a:rPr>
              <a:t>Systems unavailable during the move:</a:t>
            </a:r>
            <a:endParaRPr lang="en-US" sz="1800">
              <a:solidFill>
                <a:srgbClr val="242424"/>
              </a:solidFill>
              <a:latin typeface="Calibri"/>
              <a:ea typeface="Calibri"/>
              <a:cs typeface="Calibri"/>
            </a:endParaRPr>
          </a:p>
          <a:p>
            <a:pPr marL="285750" indent="-285750" algn="l">
              <a:spcAft>
                <a:spcPts val="800"/>
              </a:spcAft>
              <a:buFont typeface="Arial"/>
              <a:buChar char="•"/>
            </a:pPr>
            <a:r>
              <a:rPr lang="en-US">
                <a:solidFill>
                  <a:srgbClr val="242424"/>
                </a:solidFill>
                <a:latin typeface="Calibri"/>
                <a:ea typeface="Calibri"/>
                <a:cs typeface="Calibri"/>
              </a:rPr>
              <a:t>NSERC websites</a:t>
            </a:r>
          </a:p>
          <a:p>
            <a:pPr marL="285750" indent="-285750">
              <a:spcAft>
                <a:spcPts val="800"/>
              </a:spcAft>
              <a:buFont typeface="Arial"/>
              <a:buChar char="•"/>
            </a:pPr>
            <a:r>
              <a:rPr lang="en-US">
                <a:solidFill>
                  <a:srgbClr val="242424"/>
                </a:solidFill>
                <a:latin typeface="Calibri"/>
                <a:ea typeface="Calibri"/>
                <a:cs typeface="Calibri"/>
              </a:rPr>
              <a:t>SSHRC websites (including CBRF, NFRF)</a:t>
            </a:r>
          </a:p>
          <a:p>
            <a:pPr marL="285750" indent="-285750">
              <a:spcAft>
                <a:spcPts val="800"/>
              </a:spcAft>
              <a:buFont typeface="Arial"/>
              <a:buChar char="•"/>
            </a:pPr>
            <a:r>
              <a:rPr lang="en-US">
                <a:solidFill>
                  <a:srgbClr val="242424"/>
                </a:solidFill>
                <a:latin typeface="Calibri"/>
                <a:ea typeface="Calibri"/>
                <a:cs typeface="Calibri"/>
              </a:rPr>
              <a:t>TIPS websites  (CRC, CERC, C150, CFREF, RSF)</a:t>
            </a:r>
            <a:endParaRPr lang="en-US" sz="1800">
              <a:solidFill>
                <a:srgbClr val="242424"/>
              </a:solidFill>
              <a:latin typeface="Calibri"/>
              <a:ea typeface="Calibri"/>
              <a:cs typeface="Calibri"/>
            </a:endParaRPr>
          </a:p>
          <a:p>
            <a:pPr marL="285750" indent="-285750" fontAlgn="base">
              <a:buFont typeface="Arial"/>
              <a:buChar char="•"/>
            </a:pPr>
            <a:r>
              <a:rPr lang="en-US">
                <a:solidFill>
                  <a:srgbClr val="242424"/>
                </a:solidFill>
                <a:latin typeface="Calibri"/>
                <a:ea typeface="Calibri"/>
                <a:cs typeface="Calibri"/>
              </a:rPr>
              <a:t>SharePoint sites for competitions or adjudication (Extranet, Influence, Ensemble, NSERC Collab, SSHRC Collab)</a:t>
            </a:r>
          </a:p>
          <a:p>
            <a:pPr marL="285750" indent="-285750" fontAlgn="base">
              <a:buFont typeface="Arial"/>
              <a:buChar char="•"/>
            </a:pPr>
            <a:r>
              <a:rPr lang="en-US">
                <a:solidFill>
                  <a:srgbClr val="242424"/>
                </a:solidFill>
                <a:latin typeface="Calibri"/>
                <a:ea typeface="Calibri"/>
                <a:cs typeface="Calibri"/>
              </a:rPr>
              <a:t>NSERC online, SSHRC online</a:t>
            </a:r>
          </a:p>
          <a:p>
            <a:pPr marL="285750" indent="-285750">
              <a:buFont typeface="Arial"/>
              <a:buChar char="•"/>
            </a:pPr>
            <a:r>
              <a:rPr lang="en-US">
                <a:solidFill>
                  <a:srgbClr val="242424"/>
                </a:solidFill>
                <a:latin typeface="Calibri"/>
                <a:ea typeface="Calibri"/>
                <a:cs typeface="Calibri"/>
              </a:rPr>
              <a:t>the Financial Data Submission and Reconciliation System</a:t>
            </a:r>
          </a:p>
          <a:p>
            <a:pPr marL="285750" indent="-285750">
              <a:buFont typeface="Arial"/>
              <a:buChar char="•"/>
            </a:pPr>
            <a:r>
              <a:rPr lang="en-US">
                <a:solidFill>
                  <a:srgbClr val="242424"/>
                </a:solidFill>
                <a:latin typeface="Calibri"/>
                <a:ea typeface="Calibri"/>
                <a:cs typeface="Calibri"/>
              </a:rPr>
              <a:t>Matrix</a:t>
            </a:r>
          </a:p>
          <a:p>
            <a:pPr marL="285750" indent="-285750">
              <a:buFont typeface="Arial"/>
              <a:buChar char="•"/>
            </a:pPr>
            <a:r>
              <a:rPr lang="en-US">
                <a:solidFill>
                  <a:srgbClr val="242424"/>
                </a:solidFill>
                <a:latin typeface="Calibri"/>
                <a:ea typeface="Calibri"/>
                <a:cs typeface="Calibri"/>
              </a:rPr>
              <a:t>the Research Portal (RP1)</a:t>
            </a:r>
            <a:endParaRPr lang="en-US">
              <a:ea typeface="Calibri" panose="020F0502020204030204"/>
              <a:cs typeface="Calibri" panose="020F0502020204030204"/>
            </a:endParaRPr>
          </a:p>
          <a:p>
            <a:pPr algn="l">
              <a:spcAft>
                <a:spcPts val="800"/>
              </a:spcAft>
            </a:pPr>
            <a:r>
              <a:rPr lang="en-US" sz="1800" b="1" i="0">
                <a:solidFill>
                  <a:srgbClr val="242424"/>
                </a:solidFill>
                <a:effectLst/>
                <a:latin typeface="Calibri"/>
                <a:ea typeface="Calibri"/>
                <a:cs typeface="Calibri"/>
              </a:rPr>
              <a:t> </a:t>
            </a:r>
            <a:endParaRPr lang="en-US" sz="1800" b="0" i="0">
              <a:solidFill>
                <a:srgbClr val="242424"/>
              </a:solidFill>
              <a:effectLst/>
              <a:latin typeface="Calibri"/>
              <a:ea typeface="Calibri"/>
              <a:cs typeface="Calibri"/>
            </a:endParaRPr>
          </a:p>
          <a:p>
            <a:pPr algn="l">
              <a:spcAft>
                <a:spcPts val="800"/>
              </a:spcAft>
            </a:pPr>
            <a:r>
              <a:rPr lang="en-US" sz="1800" b="1" i="0">
                <a:solidFill>
                  <a:srgbClr val="242424"/>
                </a:solidFill>
                <a:effectLst/>
                <a:latin typeface="Calibri"/>
                <a:ea typeface="Calibri"/>
                <a:cs typeface="Calibri"/>
              </a:rPr>
              <a:t>Systems not affected by the move:</a:t>
            </a:r>
            <a:endParaRPr lang="en-US" sz="1800" b="0" i="0">
              <a:solidFill>
                <a:srgbClr val="242424"/>
              </a:solidFill>
              <a:effectLst/>
              <a:latin typeface="Calibri"/>
              <a:ea typeface="Calibri"/>
              <a:cs typeface="Calibri"/>
            </a:endParaRPr>
          </a:p>
          <a:p>
            <a:pPr marL="285750" indent="-285750" algn="l">
              <a:spcAft>
                <a:spcPts val="800"/>
              </a:spcAft>
              <a:buFont typeface="Arial"/>
              <a:buChar char="•"/>
            </a:pPr>
            <a:r>
              <a:rPr lang="en-US" sz="1800">
                <a:solidFill>
                  <a:srgbClr val="242424"/>
                </a:solidFill>
                <a:latin typeface="Calibri"/>
                <a:ea typeface="Calibri"/>
                <a:cs typeface="Calibri"/>
              </a:rPr>
              <a:t>corporate email and phone lines</a:t>
            </a:r>
          </a:p>
          <a:p>
            <a:pPr marL="285750" indent="-285750" algn="l">
              <a:spcAft>
                <a:spcPts val="800"/>
              </a:spcAft>
              <a:buFont typeface="Arial"/>
              <a:buChar char="•"/>
            </a:pPr>
            <a:r>
              <a:rPr lang="en-US" sz="1800">
                <a:solidFill>
                  <a:srgbClr val="242424"/>
                </a:solidFill>
                <a:latin typeface="Calibri"/>
                <a:ea typeface="Calibri"/>
                <a:cs typeface="Calibri"/>
              </a:rPr>
              <a:t>Convergence funding portal</a:t>
            </a:r>
          </a:p>
          <a:p>
            <a:pPr marL="285750" indent="-285750" algn="l">
              <a:spcAft>
                <a:spcPts val="800"/>
              </a:spcAft>
              <a:buFont typeface="Arial"/>
              <a:buChar char="•"/>
            </a:pPr>
            <a:r>
              <a:rPr lang="en-US" sz="1800">
                <a:solidFill>
                  <a:srgbClr val="242424"/>
                </a:solidFill>
                <a:latin typeface="Calibri"/>
                <a:ea typeface="Calibri"/>
                <a:cs typeface="Calibri"/>
              </a:rPr>
              <a:t>social media channels</a:t>
            </a:r>
            <a:endParaRPr lang="en-US">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endParaRPr lang="en-US" b="0" i="0">
              <a:solidFill>
                <a:srgbClr val="242424"/>
              </a:solidFill>
              <a:effectLst/>
              <a:latin typeface="Calibri" panose="020F0502020204030204" pitchFamily="34" charset="0"/>
            </a:endParaRPr>
          </a:p>
          <a:p>
            <a:pPr>
              <a:spcAft>
                <a:spcPts val="1200"/>
              </a:spcAft>
            </a:pPr>
            <a:r>
              <a:rPr lang="en-US">
                <a:solidFill>
                  <a:srgbClr val="242424"/>
                </a:solidFill>
                <a:latin typeface="+mn-lt"/>
                <a:ea typeface="Calibri"/>
                <a:cs typeface="Calibri"/>
              </a:rPr>
              <a:t>Visit our dedicated web page for a list of systems and websites that will be unavailable, and a list of precautionary changes to programs and corporate activities:</a:t>
            </a:r>
            <a:endParaRPr lang="en-US">
              <a:solidFill>
                <a:srgbClr val="242424"/>
              </a:solidFill>
              <a:latin typeface="+mn-lt"/>
            </a:endParaRPr>
          </a:p>
          <a:p>
            <a:pPr lvl="1" indent="-342000">
              <a:spcBef>
                <a:spcPts val="600"/>
              </a:spcBef>
              <a:spcAft>
                <a:spcPts val="600"/>
              </a:spcAft>
              <a:buFont typeface="Courier New" panose="02070309020205020404" pitchFamily="49" charset="0"/>
              <a:buChar char="o"/>
            </a:pPr>
            <a:r>
              <a:rPr lang="en-US" b="1">
                <a:solidFill>
                  <a:srgbClr val="DF202D"/>
                </a:solidFill>
                <a:latin typeface="+mn-lt"/>
                <a:ea typeface="Calibri"/>
                <a:cs typeface="Calibri"/>
                <a:hlinkClick r:id="rId4">
                  <a:extLst>
                    <a:ext uri="{A12FA001-AC4F-418D-AE19-62706E023703}">
                      <ahyp:hlinkClr xmlns:ahyp="http://schemas.microsoft.com/office/drawing/2018/hyperlinkcolor" val="tx"/>
                    </a:ext>
                  </a:extLst>
                </a:hlinkClick>
              </a:rPr>
              <a:t>https://info.nserc-crsng.gc.ca/move-demenagement</a:t>
            </a:r>
            <a:endParaRPr lang="en-US" b="1">
              <a:solidFill>
                <a:srgbClr val="DF202D"/>
              </a:solidFill>
              <a:latin typeface="+mn-lt"/>
              <a:ea typeface="Calibri"/>
              <a:cs typeface="Calibri"/>
            </a:endParaRPr>
          </a:p>
          <a:p>
            <a:pPr lvl="1" indent="-342000">
              <a:spcBef>
                <a:spcPts val="600"/>
              </a:spcBef>
              <a:spcAft>
                <a:spcPts val="600"/>
              </a:spcAft>
              <a:buFont typeface="Courier New" panose="02070309020205020404" pitchFamily="49" charset="0"/>
              <a:buChar char="o"/>
            </a:pPr>
            <a:r>
              <a:rPr lang="en-US" b="1">
                <a:solidFill>
                  <a:srgbClr val="DF202D"/>
                </a:solidFill>
                <a:latin typeface="+mn-lt"/>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https://info.sshrc-crsh.gc.ca/move-demenagement</a:t>
            </a:r>
            <a:endParaRPr lang="en-US" b="1">
              <a:solidFill>
                <a:srgbClr val="DF202D"/>
              </a:solidFill>
              <a:latin typeface="+mn-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a:spcBef>
                <a:spcPts val="1800"/>
              </a:spcBef>
              <a:spcAft>
                <a:spcPts val="1200"/>
              </a:spcAft>
            </a:pPr>
            <a:r>
              <a:rPr lang="en-US">
                <a:solidFill>
                  <a:srgbClr val="242424"/>
                </a:solidFill>
                <a:latin typeface="+mn-lt"/>
                <a:ea typeface="Calibri"/>
                <a:cs typeface="Calibri"/>
              </a:rPr>
              <a:t>If you have questions, contact your program liaison or the Helpdesk:</a:t>
            </a:r>
          </a:p>
          <a:p>
            <a:pPr lvl="1" indent="-342000">
              <a:spcBef>
                <a:spcPts val="1200"/>
              </a:spcBef>
              <a:buFont typeface="Courier New" panose="02070309020205020404" pitchFamily="49" charset="0"/>
              <a:buChar char="o"/>
            </a:pPr>
            <a:r>
              <a:rPr lang="en-CA" b="1">
                <a:solidFill>
                  <a:srgbClr val="242424"/>
                </a:solidFill>
                <a:latin typeface="+mn-lt"/>
                <a:cs typeface="Calibri"/>
              </a:rPr>
              <a:t>Toll-free: </a:t>
            </a:r>
            <a:r>
              <a:rPr lang="en-CA">
                <a:solidFill>
                  <a:srgbClr val="242424"/>
                </a:solidFill>
                <a:latin typeface="+mn-lt"/>
                <a:cs typeface="Calibri"/>
              </a:rPr>
              <a:t>1-855-275-2861</a:t>
            </a:r>
          </a:p>
          <a:p>
            <a:pPr lvl="1" indent="-342000">
              <a:spcBef>
                <a:spcPts val="1200"/>
              </a:spcBef>
              <a:buFont typeface="Courier New" panose="02070309020205020404" pitchFamily="49" charset="0"/>
              <a:buChar char="o"/>
            </a:pPr>
            <a:r>
              <a:rPr lang="en-CA" b="1">
                <a:solidFill>
                  <a:srgbClr val="242424"/>
                </a:solidFill>
                <a:latin typeface="+mn-lt"/>
                <a:cs typeface="Calibri"/>
              </a:rPr>
              <a:t>Email: </a:t>
            </a:r>
            <a:r>
              <a:rPr lang="en-CA" b="1">
                <a:solidFill>
                  <a:schemeClr val="tx1">
                    <a:lumMod val="95000"/>
                    <a:lumOff val="5000"/>
                  </a:schemeClr>
                </a:solidFill>
                <a:latin typeface="+mn-lt"/>
                <a:cs typeface="Calibri"/>
                <a:hlinkClick r:id="rId5"/>
              </a:rPr>
              <a:t>webapp@nserc-crsng.gc.ca</a:t>
            </a:r>
            <a:r>
              <a:rPr lang="en-CA">
                <a:latin typeface="+mn-lt"/>
                <a:cs typeface="Calibri"/>
              </a:rPr>
              <a:t> / </a:t>
            </a:r>
            <a:r>
              <a:rPr lang="en-CA" b="1">
                <a:latin typeface="+mn-lt"/>
                <a:cs typeface="Calibri"/>
                <a:hlinkClick r:id="rId6"/>
              </a:rPr>
              <a:t>webgrants@sshrc-crsh.gc.ca</a:t>
            </a:r>
            <a:endParaRPr lang="fr-CA" b="1">
              <a:latin typeface="+mn-lt"/>
              <a:cs typeface="Calibri"/>
              <a:hlinkClick r:id="rId7">
                <a:extLst>
                  <a:ext uri="{A12FA001-AC4F-418D-AE19-62706E023703}">
                    <ahyp:hlinkClr xmlns:ahyp="http://schemas.microsoft.com/office/drawing/2018/hyperlinkcolor" val="tx"/>
                  </a:ext>
                </a:extLst>
              </a:hlinkClick>
            </a:endParaRPr>
          </a:p>
          <a:p>
            <a:endParaRPr lang="en-CA"/>
          </a:p>
        </p:txBody>
      </p:sp>
      <p:sp>
        <p:nvSpPr>
          <p:cNvPr id="4" name="Slide Number Placeholder 3"/>
          <p:cNvSpPr>
            <a:spLocks noGrp="1"/>
          </p:cNvSpPr>
          <p:nvPr>
            <p:ph type="sldNum" sz="quarter" idx="5"/>
          </p:nvPr>
        </p:nvSpPr>
        <p:spPr/>
        <p:txBody>
          <a:bodyPr/>
          <a:lstStyle/>
          <a:p>
            <a:fld id="{EEB6C472-B179-2642-81DC-2C17B860E67E}" type="slidenum">
              <a:rPr lang="en-US" smtClean="0"/>
              <a:t>38</a:t>
            </a:fld>
            <a:endParaRPr lang="en-US"/>
          </a:p>
        </p:txBody>
      </p:sp>
    </p:spTree>
    <p:extLst>
      <p:ext uri="{BB962C8B-B14F-4D97-AF65-F5344CB8AC3E}">
        <p14:creationId xmlns:p14="http://schemas.microsoft.com/office/powerpoint/2010/main" val="2243372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**can remove certain applications from list if presentation occurs after deadlines**</a:t>
            </a:r>
            <a:endParaRPr lang="en-CA" baseline="0">
              <a:latin typeface="Untitled Regular"/>
            </a:endParaRPr>
          </a:p>
          <a:p>
            <a:endParaRPr lang="en-CA">
              <a:effectLst/>
            </a:endParaRPr>
          </a:p>
          <a:p>
            <a:r>
              <a:rPr lang="en-CA">
                <a:effectLst/>
              </a:rPr>
              <a:t>Consult website</a:t>
            </a:r>
            <a:r>
              <a:rPr lang="en-CA" baseline="0">
                <a:effectLst/>
              </a:rPr>
              <a:t> and other media platforms to connect with NSERC – our deadlines  webpage is typically updated by June 1</a:t>
            </a:r>
            <a:r>
              <a:rPr lang="en-CA" baseline="30000">
                <a:effectLst/>
              </a:rPr>
              <a:t>st</a:t>
            </a:r>
            <a:r>
              <a:rPr lang="en-CA" baseline="0">
                <a:effectLst/>
              </a:rPr>
              <a:t> with the summer/fall deadlines. </a:t>
            </a:r>
          </a:p>
          <a:p>
            <a:pPr>
              <a:defRPr/>
            </a:pPr>
            <a:endParaRPr lang="en-US" baseline="0"/>
          </a:p>
          <a:p>
            <a:pPr>
              <a:defRPr/>
            </a:pPr>
            <a:r>
              <a:rPr lang="en-US" baseline="0"/>
              <a:t>SAP:  </a:t>
            </a:r>
            <a:r>
              <a:rPr lang="en-CA"/>
              <a:t>note that SAP-RTI Category 1 applications do not require an NOI. All other SAP applications have an </a:t>
            </a:r>
            <a:r>
              <a:rPr lang="en-CA" b="1"/>
              <a:t>NOI</a:t>
            </a:r>
            <a:r>
              <a:rPr lang="en-CA"/>
              <a:t> deadline of August 1</a:t>
            </a:r>
            <a:r>
              <a:rPr lang="en-CA" baseline="30000"/>
              <a:t>st</a:t>
            </a:r>
            <a:r>
              <a:rPr lang="en-CA"/>
              <a:t>.</a:t>
            </a:r>
          </a:p>
          <a:p>
            <a:pPr>
              <a:defRPr/>
            </a:pPr>
            <a:r>
              <a:rPr lang="en-CA"/>
              <a:t>SAP applications: Large Projects are those </a:t>
            </a:r>
            <a:r>
              <a:rPr lang="en-US"/>
              <a:t>requesting &gt; $500,000/year.</a:t>
            </a:r>
          </a:p>
          <a:p>
            <a:pPr>
              <a:defRPr/>
            </a:pPr>
            <a:endParaRPr lang="en-US"/>
          </a:p>
          <a:p>
            <a:pPr>
              <a:defRPr/>
            </a:pPr>
            <a:r>
              <a:rPr lang="en-US"/>
              <a:t>For </a:t>
            </a:r>
            <a:r>
              <a:rPr lang="en-US" err="1"/>
              <a:t>Shiptime</a:t>
            </a:r>
            <a:r>
              <a:rPr lang="en-US"/>
              <a:t>: </a:t>
            </a:r>
            <a:r>
              <a:rPr lang="en-US" sz="1800" b="1">
                <a:solidFill>
                  <a:srgbClr val="FF0000"/>
                </a:solidFill>
                <a:effectLst/>
                <a:latin typeface="Calibri" panose="020F0502020204030204" pitchFamily="34" charset="0"/>
                <a:ea typeface="Times New Roman" panose="02020603050405020304" pitchFamily="18" charset="0"/>
              </a:rPr>
              <a:t>this</a:t>
            </a:r>
            <a:r>
              <a:rPr lang="en-US" sz="1800">
                <a:solidFill>
                  <a:srgbClr val="FF0000"/>
                </a:solidFill>
                <a:effectLst/>
                <a:latin typeface="Calibri" panose="020F0502020204030204" pitchFamily="34" charset="0"/>
                <a:ea typeface="Times New Roman" panose="02020603050405020304" pitchFamily="18" charset="0"/>
              </a:rPr>
              <a:t> year the deadline is September 3, </a:t>
            </a:r>
            <a:r>
              <a:rPr lang="en-US" sz="1800" b="1">
                <a:solidFill>
                  <a:srgbClr val="FF0000"/>
                </a:solidFill>
                <a:effectLst/>
                <a:latin typeface="Calibri" panose="020F0502020204030204" pitchFamily="34" charset="0"/>
                <a:ea typeface="Times New Roman" panose="02020603050405020304" pitchFamily="18" charset="0"/>
              </a:rPr>
              <a:t>2024</a:t>
            </a:r>
            <a:r>
              <a:rPr lang="en-US" sz="1800">
                <a:solidFill>
                  <a:srgbClr val="FF0000"/>
                </a:solidFill>
                <a:effectLst/>
                <a:latin typeface="Calibri" panose="020F0502020204030204" pitchFamily="34" charset="0"/>
                <a:ea typeface="Times New Roman" panose="02020603050405020304" pitchFamily="18" charset="0"/>
              </a:rPr>
              <a:t>, because Sept 1</a:t>
            </a:r>
            <a:r>
              <a:rPr lang="en-US" sz="1800" baseline="30000">
                <a:solidFill>
                  <a:srgbClr val="FF0000"/>
                </a:solidFill>
                <a:effectLst/>
                <a:latin typeface="Calibri" panose="020F0502020204030204" pitchFamily="34" charset="0"/>
                <a:ea typeface="Times New Roman" panose="02020603050405020304" pitchFamily="18" charset="0"/>
              </a:rPr>
              <a:t>st</a:t>
            </a:r>
            <a:r>
              <a:rPr lang="en-US" sz="1800">
                <a:solidFill>
                  <a:srgbClr val="FF0000"/>
                </a:solidFill>
                <a:effectLst/>
                <a:latin typeface="Calibri" panose="020F0502020204030204" pitchFamily="34" charset="0"/>
                <a:ea typeface="Times New Roman" panose="02020603050405020304" pitchFamily="18" charset="0"/>
              </a:rPr>
              <a:t> falls on a Sunday this year and Monday Sept 2</a:t>
            </a:r>
            <a:r>
              <a:rPr lang="en-US" sz="1800" baseline="30000">
                <a:solidFill>
                  <a:srgbClr val="FF0000"/>
                </a:solidFill>
                <a:effectLst/>
                <a:latin typeface="Calibri" panose="020F0502020204030204" pitchFamily="34" charset="0"/>
                <a:ea typeface="Times New Roman" panose="02020603050405020304" pitchFamily="18" charset="0"/>
              </a:rPr>
              <a:t>nd</a:t>
            </a:r>
            <a:r>
              <a:rPr lang="en-US" sz="1800">
                <a:solidFill>
                  <a:srgbClr val="FF0000"/>
                </a:solidFill>
                <a:effectLst/>
                <a:latin typeface="Calibri" panose="020F0502020204030204" pitchFamily="34" charset="0"/>
                <a:ea typeface="Times New Roman" panose="02020603050405020304" pitchFamily="18" charset="0"/>
              </a:rPr>
              <a:t> is a statutory holiday.</a:t>
            </a:r>
            <a:endParaRPr lang="en-US"/>
          </a:p>
          <a:p>
            <a:pPr>
              <a:defRPr/>
            </a:pPr>
            <a:endParaRPr lang="en-US"/>
          </a:p>
          <a:p>
            <a:pPr>
              <a:defRPr/>
            </a:pPr>
            <a:r>
              <a:rPr lang="en-US" sz="1800">
                <a:solidFill>
                  <a:srgbClr val="FF0000"/>
                </a:solidFill>
                <a:effectLst/>
                <a:latin typeface="Calibri" panose="020F0502020204030204" pitchFamily="34" charset="0"/>
                <a:ea typeface="Times New Roman" panose="02020603050405020304" pitchFamily="18" charset="0"/>
              </a:rPr>
              <a:t>Note: NRS is part of the RPGIN and SAPIN applications</a:t>
            </a:r>
            <a:endParaRPr lang="en-CA"/>
          </a:p>
          <a:p>
            <a:pPr>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effectLst/>
              </a:rPr>
              <a:t>Not listed: several other programs including NSERC prizes (deadlines later) and several Partnerships programs that are open – no fixed deadlines.</a:t>
            </a:r>
            <a:endParaRPr lang="en-CA">
              <a:effectLst/>
            </a:endParaRPr>
          </a:p>
          <a:p>
            <a:pPr>
              <a:defRPr/>
            </a:pPr>
            <a:endParaRPr lang="en-US" baseline="0"/>
          </a:p>
        </p:txBody>
      </p:sp>
    </p:spTree>
    <p:extLst>
      <p:ext uri="{BB962C8B-B14F-4D97-AF65-F5344CB8AC3E}">
        <p14:creationId xmlns:p14="http://schemas.microsoft.com/office/powerpoint/2010/main" val="358149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1200"/>
              </a:spcBef>
              <a:spcAft>
                <a:spcPts val="1200"/>
              </a:spcAft>
            </a:pPr>
            <a:r>
              <a:rPr lang="en-CA"/>
              <a:t>To increase core research grant funding and support Canadian researchers, Budget 2024 proposes to provide </a:t>
            </a:r>
            <a:r>
              <a:rPr lang="en-CA" b="1"/>
              <a:t>$1.8 billion over five years, starting in 2024-25, with $748.3 million per year ongoing to SSHRC, NSERC, and CIHR.</a:t>
            </a:r>
          </a:p>
          <a:p>
            <a:pPr>
              <a:lnSpc>
                <a:spcPct val="114000"/>
              </a:lnSpc>
              <a:spcBef>
                <a:spcPts val="1200"/>
              </a:spcBef>
              <a:spcAft>
                <a:spcPts val="1200"/>
              </a:spcAft>
            </a:pPr>
            <a:endParaRPr lang="en-US"/>
          </a:p>
          <a:p>
            <a:pPr>
              <a:lnSpc>
                <a:spcPct val="114000"/>
              </a:lnSpc>
              <a:spcBef>
                <a:spcPts val="1200"/>
              </a:spcBef>
              <a:spcAft>
                <a:spcPts val="1200"/>
              </a:spcAft>
            </a:pPr>
            <a:r>
              <a:rPr lang="x-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2024 also proposes to provide a further $</a:t>
            </a:r>
            <a:r>
              <a:rPr lang="x-none"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26.9 million over five years, starting in 2024-25, with $26.6 million in remaining amortization and $6.6 million ongoing</a:t>
            </a:r>
            <a:r>
              <a:rPr lang="x-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the granting councils to establish an improved and </a:t>
            </a:r>
            <a:r>
              <a:rPr lang="x-none"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harmonized grant management system.</a:t>
            </a:r>
            <a:endParaRPr lang="en-CA"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1200"/>
              </a:spcBef>
              <a:spcAft>
                <a:spcPts val="1200"/>
              </a:spcAft>
            </a:pPr>
            <a:endParaRPr lang="en-US" b="1">
              <a:solidFill>
                <a:srgbClr val="000000"/>
              </a:solidFill>
              <a:effectLst/>
              <a:ea typeface="Times New Roman" panose="02020603050405020304" pitchFamily="18" charset="0"/>
            </a:endParaRPr>
          </a:p>
          <a:p>
            <a:pPr>
              <a:lnSpc>
                <a:spcPct val="114000"/>
              </a:lnSpc>
              <a:spcBef>
                <a:spcPts val="1200"/>
              </a:spcBef>
              <a:spcAft>
                <a:spcPts val="1200"/>
              </a:spcAft>
            </a:pPr>
            <a:r>
              <a:rPr lang="en-CA" b="1"/>
              <a:t>$30 million over three years, </a:t>
            </a:r>
            <a:r>
              <a:rPr lang="en-CA"/>
              <a:t>starting in 2024-25, </a:t>
            </a:r>
            <a:r>
              <a:rPr lang="en-CA" b="1"/>
              <a:t>to support Indigenous participation in research, </a:t>
            </a:r>
            <a:r>
              <a:rPr lang="en-CA"/>
              <a:t>with $10 million each for First Nation, Métis, and Inuit partners.</a:t>
            </a:r>
          </a:p>
          <a:p>
            <a:endParaRPr lang="en-CA"/>
          </a:p>
        </p:txBody>
      </p:sp>
      <p:sp>
        <p:nvSpPr>
          <p:cNvPr id="4" name="Slide Number Placeholder 3"/>
          <p:cNvSpPr>
            <a:spLocks noGrp="1"/>
          </p:cNvSpPr>
          <p:nvPr>
            <p:ph type="sldNum" sz="quarter" idx="5"/>
          </p:nvPr>
        </p:nvSpPr>
        <p:spPr/>
        <p:txBody>
          <a:bodyPr/>
          <a:lstStyle/>
          <a:p>
            <a:fld id="{952A9A67-A582-44A5-A95A-3921DD283148}" type="slidenum">
              <a:rPr lang="en-CA" smtClean="0"/>
              <a:t>5</a:t>
            </a:fld>
            <a:endParaRPr lang="en-CA"/>
          </a:p>
        </p:txBody>
      </p:sp>
    </p:spTree>
    <p:extLst>
      <p:ext uri="{BB962C8B-B14F-4D97-AF65-F5344CB8AC3E}">
        <p14:creationId xmlns:p14="http://schemas.microsoft.com/office/powerpoint/2010/main" val="382462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52A9A67-A582-44A5-A95A-3921DD283148}" type="slidenum">
              <a:rPr lang="en-CA" smtClean="0"/>
              <a:t>6</a:t>
            </a:fld>
            <a:endParaRPr lang="en-CA"/>
          </a:p>
        </p:txBody>
      </p:sp>
    </p:spTree>
    <p:extLst>
      <p:ext uri="{BB962C8B-B14F-4D97-AF65-F5344CB8AC3E}">
        <p14:creationId xmlns:p14="http://schemas.microsoft.com/office/powerpoint/2010/main" val="382462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1200"/>
              </a:spcBef>
              <a:spcAft>
                <a:spcPts val="1200"/>
              </a:spcAft>
            </a:pPr>
            <a:r>
              <a:rPr lang="x-none">
                <a:effectLst/>
                <a:latin typeface="Arial" panose="020B0604020202020204" pitchFamily="34" charset="0"/>
                <a:ea typeface="Arial" panose="020B0604020202020204" pitchFamily="34" charset="0"/>
              </a:rPr>
              <a:t>To provide better coordination across the federally funded research ecosystem, Budget 2024 announces the government will create </a:t>
            </a:r>
            <a:r>
              <a:rPr lang="x-none" b="1">
                <a:effectLst/>
                <a:latin typeface="Arial" panose="020B0604020202020204" pitchFamily="34" charset="0"/>
                <a:ea typeface="Arial" panose="020B0604020202020204" pitchFamily="34" charset="0"/>
              </a:rPr>
              <a:t>a new capstone research funding organization. The granting councils will continue to exist within this new organization, </a:t>
            </a:r>
            <a:r>
              <a:rPr lang="x-none">
                <a:effectLst/>
                <a:latin typeface="Arial" panose="020B0604020202020204" pitchFamily="34" charset="0"/>
                <a:ea typeface="Arial" panose="020B0604020202020204" pitchFamily="34" charset="0"/>
              </a:rPr>
              <a:t>and continue supporting excellence in investigator-driven research, including linkages with the Health portfolio. </a:t>
            </a:r>
            <a:r>
              <a:rPr lang="en-US">
                <a:effectLst/>
                <a:latin typeface="Arial" panose="020B0604020202020204" pitchFamily="34" charset="0"/>
                <a:ea typeface="Arial" panose="020B0604020202020204" pitchFamily="34" charset="0"/>
              </a:rPr>
              <a:t>This new organization and structure will also help to advance </a:t>
            </a:r>
            <a:r>
              <a:rPr lang="en-US" b="1">
                <a:effectLst/>
                <a:latin typeface="Arial" panose="020B0604020202020204" pitchFamily="34" charset="0"/>
                <a:ea typeface="Arial" panose="020B0604020202020204" pitchFamily="34" charset="0"/>
              </a:rPr>
              <a:t>internationally collaborative, multi-disciplinary, and mission-driven research</a:t>
            </a:r>
            <a:r>
              <a:rPr lang="en-US">
                <a:effectLst/>
                <a:latin typeface="Arial" panose="020B0604020202020204" pitchFamily="34" charset="0"/>
                <a:ea typeface="Arial" panose="020B0604020202020204" pitchFamily="34" charset="0"/>
              </a:rPr>
              <a:t>. </a:t>
            </a:r>
          </a:p>
          <a:p>
            <a:pPr>
              <a:lnSpc>
                <a:spcPct val="114000"/>
              </a:lnSpc>
              <a:spcBef>
                <a:spcPts val="1200"/>
              </a:spcBef>
              <a:spcAft>
                <a:spcPts val="1200"/>
              </a:spcAft>
            </a:pPr>
            <a:endParaRPr lang="en-US"/>
          </a:p>
          <a:p>
            <a:pPr>
              <a:lnSpc>
                <a:spcPct val="114000"/>
              </a:lnSpc>
              <a:spcBef>
                <a:spcPts val="1200"/>
              </a:spcBef>
              <a:spcAft>
                <a:spcPts val="1200"/>
              </a:spcAft>
            </a:pPr>
            <a:r>
              <a:rPr lang="en-US">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x-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government will create an </a:t>
            </a:r>
            <a:r>
              <a:rPr lang="x-none"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advisory Council on Science and Innovation</a:t>
            </a:r>
            <a:r>
              <a:rPr lang="x-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This Council will be made up of leaders from the academic, industry, and not-for-profit sectors, and be responsible for a </a:t>
            </a:r>
            <a:r>
              <a:rPr lang="x-none"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science and innovation strategy</a:t>
            </a:r>
            <a:r>
              <a:rPr lang="x-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guide priority setting and increase the impact of these significant federal investments.</a:t>
            </a:r>
            <a:endParaRPr lang="en-CA">
              <a:effectLst/>
              <a:latin typeface="Calibri" panose="020F0502020204030204" pitchFamily="34" charset="0"/>
              <a:ea typeface="Calibri" panose="020F0502020204030204" pitchFamily="34" charset="0"/>
              <a:cs typeface="Arial" panose="020B0604020202020204" pitchFamily="34" charset="0"/>
            </a:endParaRPr>
          </a:p>
          <a:p>
            <a:endParaRPr lang="en-CA"/>
          </a:p>
        </p:txBody>
      </p:sp>
      <p:sp>
        <p:nvSpPr>
          <p:cNvPr id="4" name="Slide Number Placeholder 3"/>
          <p:cNvSpPr>
            <a:spLocks noGrp="1"/>
          </p:cNvSpPr>
          <p:nvPr>
            <p:ph type="sldNum" sz="quarter" idx="5"/>
          </p:nvPr>
        </p:nvSpPr>
        <p:spPr/>
        <p:txBody>
          <a:bodyPr/>
          <a:lstStyle/>
          <a:p>
            <a:fld id="{952A9A67-A582-44A5-A95A-3921DD283148}" type="slidenum">
              <a:rPr lang="en-CA" smtClean="0"/>
              <a:t>7</a:t>
            </a:fld>
            <a:endParaRPr lang="en-CA"/>
          </a:p>
        </p:txBody>
      </p:sp>
    </p:spTree>
    <p:extLst>
      <p:ext uri="{BB962C8B-B14F-4D97-AF65-F5344CB8AC3E}">
        <p14:creationId xmlns:p14="http://schemas.microsoft.com/office/powerpoint/2010/main" val="221473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TATS</a:t>
            </a:r>
            <a:endParaRPr lang="en-US" dirty="0"/>
          </a:p>
          <a:p>
            <a:pPr marL="171450" indent="-171450">
              <a:buFont typeface="Arial,Sans-Serif"/>
              <a:buChar char="•"/>
            </a:pPr>
            <a:r>
              <a:rPr lang="en-CA" dirty="0"/>
              <a:t>The CRCC asked the three federal granting agencies to develop a Tri-agency Training Strategy in order to deliver an equitable, accessible, and effective suite of scholarships and fellowships that help support a diverse population of students and postdoctoral fellows for careers requiring strong research skills in all sectors of society.</a:t>
            </a:r>
            <a:endParaRPr lang="en-US" dirty="0"/>
          </a:p>
          <a:p>
            <a:pPr marL="171450" indent="-171450">
              <a:buFont typeface="Arial,Sans-Serif"/>
              <a:buChar char="•"/>
            </a:pPr>
            <a:r>
              <a:rPr lang="en-CA" dirty="0"/>
              <a:t>Scope: direct scholarship and fellowship programs by the three agencies.</a:t>
            </a:r>
            <a:endParaRPr lang="en-US" dirty="0"/>
          </a:p>
          <a:p>
            <a:pPr marL="171450" indent="-171450">
              <a:buFont typeface="Arial,Sans-Serif"/>
              <a:buChar char="•"/>
            </a:pPr>
            <a:r>
              <a:rPr lang="en-CA" dirty="0"/>
              <a:t>After an environmental scan, five themes were identified: </a:t>
            </a:r>
            <a:endParaRPr lang="en-US" dirty="0"/>
          </a:p>
          <a:p>
            <a:pPr marL="628650" lvl="1" indent="-171450">
              <a:buFont typeface="Arial,Sans-Serif"/>
              <a:buChar char="•"/>
            </a:pPr>
            <a:r>
              <a:rPr lang="en-CA" dirty="0"/>
              <a:t>Equity, diversity, inclusion, and accessibility</a:t>
            </a:r>
          </a:p>
          <a:p>
            <a:pPr marL="628650" lvl="1" indent="-171450">
              <a:buFont typeface="Arial,Sans-Serif"/>
              <a:buChar char="•"/>
            </a:pPr>
            <a:r>
              <a:rPr lang="en-CA" dirty="0"/>
              <a:t>Evolving career paths</a:t>
            </a:r>
          </a:p>
          <a:p>
            <a:pPr marL="628650" lvl="1" indent="-171450">
              <a:buFont typeface="Arial,Sans-Serif"/>
              <a:buChar char="•"/>
            </a:pPr>
            <a:r>
              <a:rPr lang="en-CA" dirty="0"/>
              <a:t>Harmonization and streamlining efforts</a:t>
            </a:r>
          </a:p>
          <a:p>
            <a:pPr marL="628650" lvl="1" indent="-171450">
              <a:buFont typeface="Arial,Sans-Serif"/>
              <a:buChar char="•"/>
            </a:pPr>
            <a:r>
              <a:rPr lang="en-CA" dirty="0"/>
              <a:t>Indigenous research and training</a:t>
            </a:r>
          </a:p>
          <a:p>
            <a:pPr marL="628650" lvl="1" indent="-171450">
              <a:buFont typeface="Arial,Sans-Serif"/>
              <a:buChar char="•"/>
            </a:pPr>
            <a:r>
              <a:rPr lang="en-CA" dirty="0"/>
              <a:t>International mobility and globalization</a:t>
            </a:r>
          </a:p>
          <a:p>
            <a:pPr marL="171450" indent="-171450">
              <a:buFont typeface="Arial,Sans-Serif"/>
              <a:buChar char="•"/>
            </a:pPr>
            <a:r>
              <a:rPr lang="en-CA" dirty="0"/>
              <a:t>Last year, an External Advisory Committee was formed to advise the agencies on the five themes of the TATS.  It was composed of 17 members, half of whom were students, postdocs, or early career researchers.  The group was diverse: representing varied disciplines, lived experiences, and geographical regions.</a:t>
            </a:r>
          </a:p>
          <a:p>
            <a:pPr marL="171450" indent="-171450">
              <a:buFont typeface="Arial,Sans-Serif"/>
              <a:buChar char="•"/>
            </a:pPr>
            <a:r>
              <a:rPr lang="en-CA" dirty="0"/>
              <a:t>Five virtual meetings of the EAC were held where each of the five themes, and some potential actions, were discussed.  The meetings were semi-structured, with discussion guided by a series of prepared questions.</a:t>
            </a:r>
          </a:p>
          <a:p>
            <a:pPr marL="171450" indent="-171450">
              <a:buFont typeface="Arial,Sans-Serif"/>
              <a:buChar char="•"/>
            </a:pPr>
            <a:r>
              <a:rPr lang="en-CA" dirty="0"/>
              <a:t>We are now drafting the Strategy, which draws from recommendations made by the Naylor and Bouchard reports; the new Talent Evaluation, Banting evaluation, and previous program evaluations; the findings of the Parliamentary Standing Committee on Science and Research; and feedback from the EAC and external partners and communities.</a:t>
            </a:r>
          </a:p>
          <a:p>
            <a:pPr marL="171450" indent="-171450">
              <a:buFont typeface="Arial,Sans-Serif"/>
              <a:buChar char="•"/>
            </a:pPr>
            <a:r>
              <a:rPr lang="en-CA" dirty="0"/>
              <a:t>We anticipate the Strategy will be published on the CRCC website in the coming months.</a:t>
            </a:r>
          </a:p>
          <a:p>
            <a:pPr marL="171450" indent="-171450">
              <a:buFont typeface="Arial,Sans-Serif"/>
              <a:buChar char="•"/>
            </a:pPr>
            <a:endParaRPr lang="en-CA" dirty="0"/>
          </a:p>
          <a:p>
            <a:r>
              <a:rPr lang="en-CA" b="1" dirty="0"/>
              <a:t>MRAP</a:t>
            </a:r>
            <a:endParaRPr lang="en-CA" dirty="0"/>
          </a:p>
          <a:p>
            <a:pPr marL="171450" indent="-171450" algn="just">
              <a:buFont typeface="Arial,Sans-Serif"/>
              <a:buChar char="•"/>
            </a:pPr>
            <a:r>
              <a:rPr lang="en-CA" dirty="0"/>
              <a:t>As some of you may already know, the Tri-agency recently undertook a strategic-level program evaluation that looked across the Tri-agencies’ funding for graduate student training, including both direct support (i.e., via scholarships) and indirect support (i.e., through training grants and researchers’ grants).  </a:t>
            </a:r>
          </a:p>
          <a:p>
            <a:pPr marL="171450" indent="-171450" algn="just">
              <a:buFont typeface="Arial,Sans-Serif"/>
              <a:buChar char="•"/>
            </a:pPr>
            <a:r>
              <a:rPr lang="en-CA" dirty="0"/>
              <a:t>The evaluation, referred to as Talent Evaluation, was undertaken to inform decisions about agency funding for research training and talent development. </a:t>
            </a:r>
          </a:p>
          <a:p>
            <a:pPr marL="171450" indent="-171450" algn="just">
              <a:buFont typeface="Arial,Sans-Serif"/>
              <a:buChar char="•"/>
            </a:pPr>
            <a:r>
              <a:rPr lang="en-CA" dirty="0"/>
              <a:t>It looked at how the agencies’ funding enables student access to training opportunities, contributes to a rich and inclusive training environment, and influences student career trajectory.</a:t>
            </a:r>
          </a:p>
          <a:p>
            <a:pPr marL="171450" indent="-171450" algn="just">
              <a:buFont typeface="Arial,Sans-Serif"/>
              <a:buChar char="•"/>
            </a:pPr>
            <a:r>
              <a:rPr lang="en-CA" dirty="0"/>
              <a:t>The evaluation began in Spring 2021 and today we are pleased to inform you that it was concluded in fall 2023. The three agencies have finalizing a response to the recommendations emanating from the evaluation. Both the Talent Evaluation report and the Tri-agency response will be posted on the three agencies’ websites in the coming weeks. </a:t>
            </a:r>
          </a:p>
          <a:p>
            <a:endParaRPr lang="en-CA" dirty="0"/>
          </a:p>
          <a:p>
            <a:endParaRPr lang="en-CA" dirty="0"/>
          </a:p>
        </p:txBody>
      </p:sp>
      <p:sp>
        <p:nvSpPr>
          <p:cNvPr id="4" name="Slide Number Placeholder 3"/>
          <p:cNvSpPr>
            <a:spLocks noGrp="1"/>
          </p:cNvSpPr>
          <p:nvPr>
            <p:ph type="sldNum" sz="quarter" idx="5"/>
          </p:nvPr>
        </p:nvSpPr>
        <p:spPr/>
        <p:txBody>
          <a:bodyPr/>
          <a:lstStyle/>
          <a:p>
            <a:fld id="{94E66D9B-DC4C-4A13-A876-DE698E9BFF78}" type="slidenum">
              <a:rPr lang="en-CA" smtClean="0"/>
              <a:t>9</a:t>
            </a:fld>
            <a:endParaRPr lang="en-CA"/>
          </a:p>
        </p:txBody>
      </p:sp>
    </p:spTree>
    <p:extLst>
      <p:ext uri="{BB962C8B-B14F-4D97-AF65-F5344CB8AC3E}">
        <p14:creationId xmlns:p14="http://schemas.microsoft.com/office/powerpoint/2010/main" val="180321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8084-347A-16B8-184C-AFF94CE88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07D3A-55D9-E50A-0E5B-0ADFF25F3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F0BB1-7525-5A2B-19B7-D9E429A30114}"/>
              </a:ext>
            </a:extLst>
          </p:cNvPr>
          <p:cNvSpPr>
            <a:spLocks noGrp="1"/>
          </p:cNvSpPr>
          <p:nvPr>
            <p:ph type="body" idx="1"/>
          </p:nvPr>
        </p:nvSpPr>
        <p:spPr/>
        <p:txBody>
          <a:bodyPr/>
          <a:lstStyle/>
          <a:p>
            <a:r>
              <a:rPr lang="en-US" dirty="0">
                <a:cs typeface="Calibri" panose="020F0502020204030204"/>
              </a:rPr>
              <a:t>The Alliance Program offers </a:t>
            </a:r>
            <a:r>
              <a:rPr lang="en-US" b="1" dirty="0">
                <a:cs typeface="Calibri" panose="020F0502020204030204"/>
              </a:rPr>
              <a:t>4 distinct approaches </a:t>
            </a:r>
            <a:r>
              <a:rPr lang="en-US" dirty="0">
                <a:cs typeface="Calibri" panose="020F0502020204030204"/>
              </a:rPr>
              <a:t>for Collaborative Research, three of which are standing calls open to researchers nationwide, in addition to various special calls and joint funding opportunities. </a:t>
            </a:r>
          </a:p>
          <a:p>
            <a:r>
              <a:rPr lang="en-US" dirty="0">
                <a:cs typeface="Calibri" panose="020F0502020204030204"/>
              </a:rPr>
              <a:t>The three standing calls are:</a:t>
            </a:r>
            <a:endParaRPr lang="en-US" dirty="0">
              <a:ea typeface="Calibri"/>
              <a:cs typeface="Calibri" panose="020F0502020204030204"/>
            </a:endParaRPr>
          </a:p>
          <a:p>
            <a:endParaRPr lang="en-US" dirty="0"/>
          </a:p>
          <a:p>
            <a:pPr lvl="1">
              <a:spcAft>
                <a:spcPts val="3600"/>
              </a:spcAft>
            </a:pPr>
            <a:r>
              <a:rPr lang="en-US" b="1" dirty="0"/>
              <a:t>Alliance Advantage grants</a:t>
            </a:r>
            <a:r>
              <a:rPr lang="en-US" dirty="0"/>
              <a:t> (formerly cost sharing option 1) which are grants for partner-driven projects. They fund projects focused on the partners’ goals, with at least one partner sharing in the costs of research. </a:t>
            </a:r>
            <a:endParaRPr lang="en-US" dirty="0">
              <a:ea typeface="Calibri" panose="020F0502020204030204"/>
              <a:cs typeface="Calibri" panose="020F0502020204030204"/>
            </a:endParaRPr>
          </a:p>
          <a:p>
            <a:pPr lvl="1">
              <a:spcAft>
                <a:spcPts val="3600"/>
              </a:spcAft>
            </a:pPr>
            <a:endParaRPr lang="en-US" dirty="0">
              <a:ea typeface="Calibri" panose="020F0502020204030204"/>
              <a:cs typeface="Calibri" panose="020F0502020204030204"/>
            </a:endParaRPr>
          </a:p>
          <a:p>
            <a:pPr lvl="1">
              <a:spcAft>
                <a:spcPts val="1800"/>
              </a:spcAft>
            </a:pPr>
            <a:r>
              <a:rPr lang="en-US" dirty="0"/>
              <a:t>- </a:t>
            </a:r>
            <a:r>
              <a:rPr lang="en-US" b="1" dirty="0"/>
              <a:t>Alliance Society grants</a:t>
            </a:r>
            <a:r>
              <a:rPr lang="en-US" dirty="0"/>
              <a:t> (formerly cost sharing option 2) fund projects with </a:t>
            </a:r>
            <a:r>
              <a:rPr lang="en-US" u="sng" dirty="0"/>
              <a:t>societal impact as the main driver</a:t>
            </a:r>
            <a:r>
              <a:rPr lang="en-US" dirty="0"/>
              <a:t>. </a:t>
            </a:r>
            <a:r>
              <a:rPr lang="en-US" u="sng" dirty="0"/>
              <a:t>All relevant stakeholders are active participants</a:t>
            </a:r>
            <a:r>
              <a:rPr lang="en-US" dirty="0"/>
              <a:t>, </a:t>
            </a:r>
            <a:r>
              <a:rPr lang="en-US" u="sng" dirty="0"/>
              <a:t>help disseminate results</a:t>
            </a:r>
            <a:r>
              <a:rPr lang="en-US" dirty="0"/>
              <a:t> and </a:t>
            </a:r>
            <a:r>
              <a:rPr lang="en-US" u="sng" dirty="0"/>
              <a:t>help create concrete outcomes</a:t>
            </a:r>
            <a:r>
              <a:rPr lang="en-US" dirty="0"/>
              <a:t>.</a:t>
            </a:r>
            <a:endParaRPr lang="en-US" dirty="0">
              <a:ea typeface="Calibri" panose="020F0502020204030204"/>
              <a:cs typeface="Calibri" panose="020F0502020204030204"/>
            </a:endParaRPr>
          </a:p>
          <a:p>
            <a:pPr lvl="1">
              <a:spcAft>
                <a:spcPts val="1800"/>
              </a:spcAft>
            </a:pPr>
            <a:endParaRPr lang="en-US" dirty="0">
              <a:ea typeface="Calibri" panose="020F0502020204030204"/>
              <a:cs typeface="Calibri" panose="020F0502020204030204"/>
            </a:endParaRPr>
          </a:p>
          <a:p>
            <a:pPr lvl="1">
              <a:spcAft>
                <a:spcPts val="1800"/>
              </a:spcAft>
            </a:pPr>
            <a:r>
              <a:rPr lang="en-US" dirty="0"/>
              <a:t>- </a:t>
            </a:r>
            <a:r>
              <a:rPr lang="en-US" b="1" dirty="0"/>
              <a:t>Alliance International grants </a:t>
            </a:r>
            <a:r>
              <a:rPr lang="en-US" dirty="0"/>
              <a:t>help researchers establish and grow research collaborations of global reach and importance with international colleagues.</a:t>
            </a:r>
            <a:endParaRPr lang="en-US" dirty="0">
              <a:ea typeface="Calibri"/>
              <a:cs typeface="Calibri" panose="020F0502020204030204"/>
            </a:endParaRPr>
          </a:p>
          <a:p>
            <a:pPr>
              <a:spcAft>
                <a:spcPts val="1800"/>
              </a:spcAft>
            </a:pPr>
            <a:endParaRPr lang="en-US" dirty="0">
              <a:ea typeface="Calibri"/>
              <a:cs typeface="Calibri" panose="020F0502020204030204"/>
            </a:endParaRPr>
          </a:p>
          <a:p>
            <a:pPr marL="171450" indent="-171450">
              <a:spcAft>
                <a:spcPts val="1800"/>
              </a:spcAft>
              <a:buFont typeface="Calibri"/>
              <a:buChar char="-"/>
            </a:pPr>
            <a:r>
              <a:rPr lang="en-US" dirty="0">
                <a:ea typeface="Calibri"/>
                <a:cs typeface="Calibri" panose="020F0502020204030204"/>
              </a:rPr>
              <a:t>In addition to those, Alliance includes various focused special calls that are generally advertised a few months prior to the deadline to submit applications. </a:t>
            </a:r>
          </a:p>
          <a:p>
            <a:pPr marL="171450" indent="-171450">
              <a:spcAft>
                <a:spcPts val="1800"/>
              </a:spcAft>
              <a:buFont typeface="Calibri"/>
              <a:buChar char="-"/>
            </a:pPr>
            <a:r>
              <a:rPr lang="en-US" dirty="0">
                <a:ea typeface="Calibri"/>
                <a:cs typeface="Calibri" panose="020F0502020204030204"/>
              </a:rPr>
              <a:t>If you want to learn more  Alliance special calls, I invite you to visit NSERC's innovate webpage (by clicking on the link at the bottom of this slide). The layout of the page is illustrated on the right side of the slide and down here you will find a dropdown menu under Special Calls and joint funding opportunities, where those opportunities will be listed as links to the relevant literature.</a:t>
            </a:r>
          </a:p>
          <a:p>
            <a:pPr>
              <a:spcAft>
                <a:spcPts val="1800"/>
              </a:spcAft>
            </a:pPr>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1B71404C-ABD3-0A41-5173-D53561D36116}"/>
              </a:ext>
            </a:extLst>
          </p:cNvPr>
          <p:cNvSpPr>
            <a:spLocks noGrp="1"/>
          </p:cNvSpPr>
          <p:nvPr>
            <p:ph type="sldNum" sz="quarter" idx="5"/>
          </p:nvPr>
        </p:nvSpPr>
        <p:spPr/>
        <p:txBody>
          <a:bodyPr/>
          <a:lstStyle/>
          <a:p>
            <a:fld id="{EEB6C472-B179-2642-81DC-2C17B860E67E}" type="slidenum">
              <a:rPr lang="en-US" smtClean="0"/>
              <a:t>10</a:t>
            </a:fld>
            <a:endParaRPr lang="en-US"/>
          </a:p>
        </p:txBody>
      </p:sp>
    </p:spTree>
    <p:extLst>
      <p:ext uri="{BB962C8B-B14F-4D97-AF65-F5344CB8AC3E}">
        <p14:creationId xmlns:p14="http://schemas.microsoft.com/office/powerpoint/2010/main" val="270845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a:t>Other important recent changes to the Alliance Grants in general which I wish to highlight are detailed on this slide. </a:t>
            </a:r>
          </a:p>
          <a:p>
            <a:endParaRPr lang="en-CA" b="1"/>
          </a:p>
          <a:p>
            <a:r>
              <a:rPr lang="en-CA" b="1"/>
              <a:t>As of Dec 2023, </a:t>
            </a:r>
            <a:r>
              <a:rPr lang="en-US"/>
              <a:t>The training plan of any Alliance proposal must now include</a:t>
            </a:r>
            <a:r>
              <a:rPr lang="en-US" b="1"/>
              <a:t> interactions</a:t>
            </a:r>
            <a:r>
              <a:rPr lang="en-US" b="1">
                <a:cs typeface="Calibri"/>
              </a:rPr>
              <a:t> </a:t>
            </a:r>
            <a:r>
              <a:rPr lang="en-CA" b="1">
                <a:cs typeface="Calibri"/>
              </a:rPr>
              <a:t>between partner organizations and </a:t>
            </a:r>
            <a:r>
              <a:rPr lang="en-CA" b="1"/>
              <a:t>trainees. </a:t>
            </a:r>
            <a:r>
              <a:rPr lang="en-CA"/>
              <a:t>Those interactions </a:t>
            </a:r>
            <a:r>
              <a:rPr lang="en-CA">
                <a:cs typeface="Calibri"/>
              </a:rPr>
              <a:t>enrich the training, provide mentoring opportunities, and provide the trainees with experiences that are relevant to both the academic and the non-academic research environments, and such interactions should therefore be explicitly detailed in the proposal. W</a:t>
            </a:r>
            <a:r>
              <a:rPr lang="en-CA"/>
              <a:t>hile they were expected for Alliance, the requirement to include details pertaining to those interactions in the proposal has been made more explicit in the program literature as well as in the assessment criteria. </a:t>
            </a:r>
            <a:endParaRPr lang="en-US" b="1">
              <a:cs typeface="Calibri"/>
            </a:endParaRPr>
          </a:p>
          <a:p>
            <a:endParaRPr lang="fr-CA"/>
          </a:p>
          <a:p>
            <a:r>
              <a:rPr lang="en-US"/>
              <a:t>Talking about Assessment Criteria, Alliance Advantage Merit indicators were also recently revised to consolidate the merit assessment and clarify important elements that are evaluated during the Merit review of the application. The number of merit indicators has thus been reduced from 11 to 8 criteria. The application template has consequently been revised to align with those new criteria. The new template provides a better guidance to the applicants on what information to provide. This should help applicants prepare better and more successful proposals.</a:t>
            </a:r>
            <a:endParaRPr lang="en-US">
              <a:cs typeface="Calibri"/>
            </a:endParaRPr>
          </a:p>
          <a:p>
            <a:endParaRPr lang="en-C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cs typeface="Calibri"/>
              </a:rPr>
              <a:t>More flexibility has also been introduced for Alliance Advantage applications to be reviewed internally. Alliance Advantage grants can now be reviewed internally when the average annual requested amount from NSERC is less than $75,000. In addition, ECR co-applicants no longer need to hold an Active NSERC peer reviewed grant for the Alliance application to be reviewed internally.</a:t>
            </a:r>
            <a:endParaRPr lang="en-CA">
              <a:cs typeface="Calibri"/>
            </a:endParaRPr>
          </a:p>
          <a:p>
            <a:pPr>
              <a:defRPr/>
            </a:pPr>
            <a:endParaRPr lang="fr-CA"/>
          </a:p>
          <a:p>
            <a:pPr>
              <a:defRPr/>
            </a:pPr>
            <a:r>
              <a:rPr lang="fr-CA"/>
              <a:t>There </a:t>
            </a:r>
            <a:r>
              <a:rPr lang="fr-CA" err="1"/>
              <a:t>were</a:t>
            </a:r>
            <a:r>
              <a:rPr lang="fr-CA"/>
              <a:t> updates to the N</a:t>
            </a:r>
            <a:r>
              <a:rPr lang="en-CA"/>
              <a:t>SERC Online System: The Form 101 also been updated to include the </a:t>
            </a:r>
            <a:r>
              <a:rPr lang="en-CA" b="1"/>
              <a:t>attestation concerning conflicts of interest</a:t>
            </a:r>
            <a:r>
              <a:rPr lang="en-CA"/>
              <a:t>. </a:t>
            </a:r>
            <a:r>
              <a:rPr lang="en-US">
                <a:cs typeface="Arial"/>
              </a:rPr>
              <a:t>: Institutions must manage COI and put mitigation plans in place according to their own policies. </a:t>
            </a:r>
            <a:r>
              <a:rPr lang="en-CA"/>
              <a:t>Applicants must now confirm on behalf of the entire research team that they are in compliance with the conflict-of-interest policies of ALL institutions represented in the application – not just their own. This</a:t>
            </a:r>
            <a:r>
              <a:rPr lang="en-CA" baseline="0"/>
              <a:t> will be a “yes” or “no” question. It must be answered YES before it can be submitted.</a:t>
            </a:r>
          </a:p>
          <a:p>
            <a:endParaRPr lang="fr-CA"/>
          </a:p>
          <a:p>
            <a:r>
              <a:rPr lang="en-US">
                <a:cs typeface="Calibri"/>
              </a:rPr>
              <a:t>Finally, in the Partnership section of the online application system, you must select yes or no to indicate if your application includes a partner organization from the private sector. If you select “yes” in the Partnership section, </a:t>
            </a:r>
            <a:r>
              <a:rPr lang="en-US" b="1">
                <a:cs typeface="Calibri"/>
              </a:rPr>
              <a:t>you will be required to upload the Risk Assessment Form, in its new dedicated section</a:t>
            </a:r>
            <a:r>
              <a:rPr lang="en-US">
                <a:cs typeface="Calibri"/>
              </a:rPr>
              <a:t>. </a:t>
            </a:r>
            <a:r>
              <a:rPr lang="en-CA" sz="1200" i="0">
                <a:solidFill>
                  <a:srgbClr val="000000"/>
                </a:solidFill>
                <a:effectLst/>
                <a:latin typeface="Aptos"/>
                <a:ea typeface="Calibri"/>
                <a:cs typeface="Calibri" panose="020F0502020204030204" pitchFamily="34" charset="0"/>
              </a:rPr>
              <a:t>So you will no longer </a:t>
            </a:r>
            <a:r>
              <a:rPr lang="en-CA" sz="1200" i="0">
                <a:solidFill>
                  <a:srgbClr val="000000"/>
                </a:solidFill>
                <a:effectLst/>
                <a:highlight>
                  <a:srgbClr val="FFFF00"/>
                </a:highlight>
                <a:latin typeface="Aptos"/>
                <a:ea typeface="Calibri"/>
                <a:cs typeface="Calibri" panose="020F0502020204030204" pitchFamily="34" charset="0"/>
              </a:rPr>
              <a:t>need to remember to combine the form with other attachments </a:t>
            </a:r>
            <a:r>
              <a:rPr lang="en-CA" sz="1200" i="0">
                <a:solidFill>
                  <a:srgbClr val="000000"/>
                </a:solidFill>
                <a:effectLst/>
                <a:latin typeface="Aptos"/>
                <a:ea typeface="Calibri"/>
                <a:cs typeface="Calibri" panose="020F0502020204030204" pitchFamily="34" charset="0"/>
              </a:rPr>
              <a:t>to add it to “Other documents”. And the system will not let the application be submitted without the form when it is required, helping you to ensure a complete application.</a:t>
            </a:r>
            <a:endParaRPr lang="en-CA" i="0">
              <a:latin typeface="Aptos"/>
              <a:ea typeface="Calibri"/>
            </a:endParaRPr>
          </a:p>
          <a:p>
            <a:endParaRPr lang="en-CA">
              <a:latin typeface="Aptos"/>
            </a:endParaRPr>
          </a:p>
          <a:p>
            <a:endParaRPr lang="en-CA">
              <a:latin typeface="Aptos"/>
              <a:cs typeface="Calibri" panose="020F0502020204030204"/>
            </a:endParaRPr>
          </a:p>
          <a:p>
            <a:endParaRPr lang="en-CA">
              <a:latin typeface="Aptos"/>
              <a:cs typeface="Calibri" panose="020F0502020204030204"/>
            </a:endParaRPr>
          </a:p>
          <a:p>
            <a:endParaRPr lang="fr-CA">
              <a:cs typeface="Calibri" panose="020F0502020204030204"/>
            </a:endParaRPr>
          </a:p>
        </p:txBody>
      </p:sp>
      <p:sp>
        <p:nvSpPr>
          <p:cNvPr id="4" name="Espace réservé du numéro de diapositive 3"/>
          <p:cNvSpPr>
            <a:spLocks noGrp="1"/>
          </p:cNvSpPr>
          <p:nvPr>
            <p:ph type="sldNum" sz="quarter" idx="5"/>
          </p:nvPr>
        </p:nvSpPr>
        <p:spPr/>
        <p:txBody>
          <a:bodyPr/>
          <a:lstStyle/>
          <a:p>
            <a:fld id="{EEB6C472-B179-2642-81DC-2C17B860E67E}" type="slidenum">
              <a:rPr lang="en-US" smtClean="0"/>
              <a:t>11</a:t>
            </a:fld>
            <a:endParaRPr lang="en-US"/>
          </a:p>
        </p:txBody>
      </p:sp>
    </p:spTree>
    <p:extLst>
      <p:ext uri="{BB962C8B-B14F-4D97-AF65-F5344CB8AC3E}">
        <p14:creationId xmlns:p14="http://schemas.microsoft.com/office/powerpoint/2010/main" val="183216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twitter.com/NSERC_CRSNG?s=20" TargetMode="External"/><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AF8E-C763-C18D-B72F-CA9F7E0C9F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C634902-E982-0774-8A2B-1FD12BFB4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DA72412-5243-F8A7-F7DB-C47116FC512B}"/>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C8AAF532-D0CC-56C3-19D3-39721BFAC2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B235B-6F9B-1E9E-01B8-6188D56FD0A9}"/>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232252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2102-3BA2-90C5-EC17-32581DFB84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27E5AD-62AB-DAF2-662B-315FDCF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DC7E9E-3EFD-07DB-ACC4-480833FB1420}"/>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68A3D0A6-4E0D-3687-53F7-1CA21DD083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11A3C98-81FF-33AD-75EF-042557DA0A6D}"/>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4214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17876-1D5D-B79E-AEDA-88A2955F42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997E595-0EDA-49FC-AC84-5A9621307C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B1C428-D259-D139-0E11-9E960BF34F33}"/>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C9F715CB-B5B4-55C9-BFF6-ECEE386E1A5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6DF2FF-C82D-B023-F370-07372F4D0A53}"/>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1537315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rs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826CD-2F2F-D943-866F-77AB67481F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76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resentation title">
    <p:bg>
      <p:bgPr>
        <a:solidFill>
          <a:srgbClr val="DF202D"/>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3A89878-4ECA-E849-A63D-65B3FCBADCCC}"/>
              </a:ext>
            </a:extLst>
          </p:cNvPr>
          <p:cNvSpPr>
            <a:spLocks noGrp="1"/>
          </p:cNvSpPr>
          <p:nvPr>
            <p:ph type="body" sz="quarter" idx="10" hasCustomPrompt="1"/>
          </p:nvPr>
        </p:nvSpPr>
        <p:spPr>
          <a:xfrm>
            <a:off x="937102" y="2430976"/>
            <a:ext cx="7058582" cy="1615621"/>
          </a:xfrm>
        </p:spPr>
        <p:txBody>
          <a:bodyPr anchor="b">
            <a:noAutofit/>
          </a:bodyPr>
          <a:lstStyle>
            <a:lvl1pPr marL="0" indent="0">
              <a:lnSpc>
                <a:spcPct val="90000"/>
              </a:lnSpc>
              <a:spcBef>
                <a:spcPts val="0"/>
              </a:spcBef>
              <a:buNone/>
              <a:defRPr sz="6000" b="1"/>
            </a:lvl1pPr>
          </a:lstStyle>
          <a:p>
            <a:pPr lvl="0"/>
            <a:r>
              <a:rPr lang="en-US"/>
              <a:t>Insert your presentation title</a:t>
            </a:r>
          </a:p>
        </p:txBody>
      </p:sp>
      <p:sp>
        <p:nvSpPr>
          <p:cNvPr id="11" name="Text Placeholder 10">
            <a:extLst>
              <a:ext uri="{FF2B5EF4-FFF2-40B4-BE49-F238E27FC236}">
                <a16:creationId xmlns:a16="http://schemas.microsoft.com/office/drawing/2014/main" id="{5CADE6DE-C2B4-A243-ADF0-D6677E9EE4E1}"/>
              </a:ext>
            </a:extLst>
          </p:cNvPr>
          <p:cNvSpPr>
            <a:spLocks noGrp="1"/>
          </p:cNvSpPr>
          <p:nvPr>
            <p:ph type="body" sz="quarter" idx="11" hasCustomPrompt="1"/>
          </p:nvPr>
        </p:nvSpPr>
        <p:spPr>
          <a:xfrm>
            <a:off x="957198" y="4072795"/>
            <a:ext cx="7058582" cy="479109"/>
          </a:xfrm>
        </p:spPr>
        <p:txBody>
          <a:bodyPr anchor="ctr">
            <a:normAutofit/>
          </a:bodyPr>
          <a:lstStyle>
            <a:lvl1pPr marL="0" indent="0">
              <a:buNone/>
              <a:defRPr sz="2400"/>
            </a:lvl1pPr>
          </a:lstStyle>
          <a:p>
            <a:pPr lvl="0"/>
            <a:r>
              <a:rPr lang="en-US"/>
              <a:t>Presented by: </a:t>
            </a:r>
            <a:r>
              <a:rPr lang="en-US" err="1"/>
              <a:t>Firstname</a:t>
            </a:r>
            <a:r>
              <a:rPr lang="en-US"/>
              <a:t> </a:t>
            </a:r>
            <a:r>
              <a:rPr lang="en-US" err="1"/>
              <a:t>Lastname</a:t>
            </a:r>
            <a:endParaRPr lang="en-US"/>
          </a:p>
        </p:txBody>
      </p:sp>
      <p:pic>
        <p:nvPicPr>
          <p:cNvPr id="12" name="Picture 11">
            <a:extLst>
              <a:ext uri="{FF2B5EF4-FFF2-40B4-BE49-F238E27FC236}">
                <a16:creationId xmlns:a16="http://schemas.microsoft.com/office/drawing/2014/main" id="{8A1D7DB5-89A5-6740-BA49-53D78F8C7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74" y="1103008"/>
            <a:ext cx="1334558" cy="645239"/>
          </a:xfrm>
          <a:prstGeom prst="rect">
            <a:avLst/>
          </a:prstGeom>
        </p:spPr>
      </p:pic>
      <p:sp>
        <p:nvSpPr>
          <p:cNvPr id="18" name="Text Placeholder 10">
            <a:extLst>
              <a:ext uri="{FF2B5EF4-FFF2-40B4-BE49-F238E27FC236}">
                <a16:creationId xmlns:a16="http://schemas.microsoft.com/office/drawing/2014/main" id="{3B8F66D1-617E-3846-A665-686FBE6100CD}"/>
              </a:ext>
            </a:extLst>
          </p:cNvPr>
          <p:cNvSpPr>
            <a:spLocks noGrp="1"/>
          </p:cNvSpPr>
          <p:nvPr>
            <p:ph type="body" sz="quarter" idx="12" hasCustomPrompt="1"/>
          </p:nvPr>
        </p:nvSpPr>
        <p:spPr>
          <a:xfrm>
            <a:off x="937102" y="6350522"/>
            <a:ext cx="2165218" cy="246222"/>
          </a:xfrm>
        </p:spPr>
        <p:txBody>
          <a:bodyPr anchor="ctr">
            <a:normAutofit/>
          </a:bodyPr>
          <a:lstStyle>
            <a:lvl1pPr marL="0" indent="0">
              <a:buNone/>
              <a:defRPr sz="1000" b="1"/>
            </a:lvl1pPr>
          </a:lstStyle>
          <a:p>
            <a:pPr lvl="0"/>
            <a:r>
              <a:rPr lang="en-US"/>
              <a:t>Month Year</a:t>
            </a:r>
          </a:p>
        </p:txBody>
      </p:sp>
    </p:spTree>
    <p:extLst>
      <p:ext uri="{BB962C8B-B14F-4D97-AF65-F5344CB8AC3E}">
        <p14:creationId xmlns:p14="http://schemas.microsoft.com/office/powerpoint/2010/main" val="14902057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042">
          <p15:clr>
            <a:srgbClr val="FBAE40"/>
          </p15:clr>
        </p15:guide>
        <p15:guide id="2" orient="horz" pos="1525">
          <p15:clr>
            <a:srgbClr val="FBAE40"/>
          </p15:clr>
        </p15:guide>
        <p15:guide id="3" pos="597">
          <p15:clr>
            <a:srgbClr val="FBAE40"/>
          </p15:clr>
        </p15:guide>
        <p15:guide id="4" orient="horz" pos="2546">
          <p15:clr>
            <a:srgbClr val="FBAE40"/>
          </p15:clr>
        </p15:guide>
        <p15:guide id="5" orient="horz" pos="288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126B-1F54-2DFD-B1EE-B5D95F411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8368933-A326-C539-2FF4-1BB7D5C5D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731E60E-BE10-D887-F466-095AF59B4A63}"/>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5D4BC51E-73EB-1EFD-3774-61D2B2909C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F2FF67-FE9B-3E29-AEBF-69EAE168A194}"/>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53193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C94E-C494-45B3-78A9-85DBE6818E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F65C418-6BD2-C941-006B-9DBF06938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2AF6C-69F4-6877-6539-142C2D57B8AF}"/>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772B6130-6600-5789-ADF9-7A6BC1ED31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B1B7F5-855A-9A12-1069-6DC5012219AD}"/>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304195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4A9C-0775-F721-60E3-6C150A400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D6F4E47-B950-68B6-9929-AF0961CF8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F8A30-153C-8477-75D0-F109A08FBF70}"/>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3DB295CB-7906-B6DD-75FD-97FD7809F8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261AE1-83C9-FCD4-024B-CF686CD85FFA}"/>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3968663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D93A-87BF-FBC0-67B0-366F992E49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A3F339A-CFB7-C03D-C371-7EACD855C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689D752-868E-2769-59E0-F4B843E8AD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7AF0FFC-E3C2-2379-133E-23CC982D40D3}"/>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6" name="Footer Placeholder 5">
            <a:extLst>
              <a:ext uri="{FF2B5EF4-FFF2-40B4-BE49-F238E27FC236}">
                <a16:creationId xmlns:a16="http://schemas.microsoft.com/office/drawing/2014/main" id="{05FB4590-CBEC-AAE7-13B3-ABDBFFF8F2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B0882E-9B1C-BBB0-FAC9-EF9B3F4FC62F}"/>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324085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C374-BC6B-110D-DC22-A986E5BFED5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D6A43F2-7366-9819-4A50-173B04C02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169E24-2E0D-140A-6546-4A48A246E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9A762E-3654-615E-4A07-ED1D0AF32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A33A9E-2F59-6C8F-DDE4-9B98C9AC9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0117C5C-0689-2842-3D96-2097A6C1B19B}"/>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8" name="Footer Placeholder 7">
            <a:extLst>
              <a:ext uri="{FF2B5EF4-FFF2-40B4-BE49-F238E27FC236}">
                <a16:creationId xmlns:a16="http://schemas.microsoft.com/office/drawing/2014/main" id="{FAC54D30-878F-FB1B-0D32-A9A82FF0EFC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D22642E-504A-E8FA-4969-08F804F2B892}"/>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232767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45E-B65C-0045-AA1A-15AB28BA16C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694242-3EA6-275D-DA0F-131BED8F7E52}"/>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4" name="Footer Placeholder 3">
            <a:extLst>
              <a:ext uri="{FF2B5EF4-FFF2-40B4-BE49-F238E27FC236}">
                <a16:creationId xmlns:a16="http://schemas.microsoft.com/office/drawing/2014/main" id="{8C17DB87-A2DF-51DE-0026-801FF727C1B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34B2C68-4290-B64C-4B99-FADEACF70C61}"/>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124470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B3C5-D455-A290-506E-BA79932B48D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629C3B-D304-F790-CB75-F45A08A51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25FC7F-5ED0-2814-023E-0AF7AD9A7830}"/>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C4AE8F91-F7E7-0AF9-A945-8DF721B840D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CDB292-109E-DC74-43BA-2DC0AA564269}"/>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78693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E13FA-DAA7-B262-C3BD-8AD27B0F2B8B}"/>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3" name="Footer Placeholder 2">
            <a:extLst>
              <a:ext uri="{FF2B5EF4-FFF2-40B4-BE49-F238E27FC236}">
                <a16:creationId xmlns:a16="http://schemas.microsoft.com/office/drawing/2014/main" id="{D5E7E79E-953A-AC06-A95B-3FB58177BB1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9B4196E-5F91-6BD0-9261-ED66BFCACDC7}"/>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45016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B748-B04A-FDCD-F988-129AB6E14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C87EC4F-6128-110D-B713-1904C8945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40DC609-CE8A-5D80-768D-DCE4BDC76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26DFC-8111-10EB-44A7-AF58A22A8874}"/>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6" name="Footer Placeholder 5">
            <a:extLst>
              <a:ext uri="{FF2B5EF4-FFF2-40B4-BE49-F238E27FC236}">
                <a16:creationId xmlns:a16="http://schemas.microsoft.com/office/drawing/2014/main" id="{A8025565-2BCC-EA7B-D8A1-63B71EC8A7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9124ED-86EF-84FA-4729-780F2495D591}"/>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278659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8318-AA60-F14E-D4C5-9A2364065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B722EC2-74CD-DB7D-F0D6-4F26C10A6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DF85F5-99B1-3833-E9ED-EBD39D4DA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B4335-9732-6C0D-B855-79927E44FE1D}"/>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6" name="Footer Placeholder 5">
            <a:extLst>
              <a:ext uri="{FF2B5EF4-FFF2-40B4-BE49-F238E27FC236}">
                <a16:creationId xmlns:a16="http://schemas.microsoft.com/office/drawing/2014/main" id="{B7521639-94B8-45FA-9A08-9F300A10EA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5B29E7-590C-4E7E-8599-F983562960AA}"/>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771488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C956-B2A2-8DDF-9783-AEEE19ED18E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58CCD8D-71A5-4173-E63D-BC11B096DA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0D1016-4135-080D-AD79-17918B8B8C55}"/>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809460A9-722A-5518-A9C6-600EED1E6A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1D6107-F52A-D02C-EA06-433EA3038A1A}"/>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179837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FC10F-BBF5-B6F3-E1A0-EC2F20BBED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482221-440F-82C4-E943-1EF862A07A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D6E095-1805-DA72-B646-49C3E52A4237}"/>
              </a:ext>
            </a:extLst>
          </p:cNvPr>
          <p:cNvSpPr>
            <a:spLocks noGrp="1"/>
          </p:cNvSpPr>
          <p:nvPr>
            <p:ph type="dt" sz="half" idx="10"/>
          </p:nvPr>
        </p:nvSpPr>
        <p:spPr/>
        <p:txBody>
          <a:body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9226F9DE-BE96-DC2A-2125-019A402890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CE0B5F-3E57-788E-F7DC-4D1941087196}"/>
              </a:ext>
            </a:extLst>
          </p:cNvPr>
          <p:cNvSpPr>
            <a:spLocks noGrp="1"/>
          </p:cNvSpPr>
          <p:nvPr>
            <p:ph type="sldNum" sz="quarter" idx="12"/>
          </p:nvPr>
        </p:nvSpPr>
        <p:spPr/>
        <p:txBody>
          <a:bodyPr/>
          <a:lstStyle/>
          <a:p>
            <a:fld id="{8DBC06EC-F8C1-407F-AD37-4A24A13629EE}" type="slidenum">
              <a:rPr lang="en-CA" smtClean="0"/>
              <a:t>‹#›</a:t>
            </a:fld>
            <a:endParaRPr lang="en-CA"/>
          </a:p>
        </p:txBody>
      </p:sp>
    </p:spTree>
    <p:extLst>
      <p:ext uri="{BB962C8B-B14F-4D97-AF65-F5344CB8AC3E}">
        <p14:creationId xmlns:p14="http://schemas.microsoft.com/office/powerpoint/2010/main" val="1388703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irs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826CD-2F2F-D943-866F-77AB67481F4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835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Presentation title">
    <p:bg>
      <p:bgPr>
        <a:solidFill>
          <a:srgbClr val="DF202D"/>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3A89878-4ECA-E849-A63D-65B3FCBADCCC}"/>
              </a:ext>
            </a:extLst>
          </p:cNvPr>
          <p:cNvSpPr>
            <a:spLocks noGrp="1"/>
          </p:cNvSpPr>
          <p:nvPr>
            <p:ph type="body" sz="quarter" idx="10" hasCustomPrompt="1"/>
          </p:nvPr>
        </p:nvSpPr>
        <p:spPr>
          <a:xfrm>
            <a:off x="937102" y="2430976"/>
            <a:ext cx="7058582" cy="1615621"/>
          </a:xfrm>
        </p:spPr>
        <p:txBody>
          <a:bodyPr anchor="b">
            <a:noAutofit/>
          </a:bodyPr>
          <a:lstStyle>
            <a:lvl1pPr marL="0" indent="0">
              <a:lnSpc>
                <a:spcPct val="90000"/>
              </a:lnSpc>
              <a:spcBef>
                <a:spcPts val="0"/>
              </a:spcBef>
              <a:buNone/>
              <a:defRPr sz="6000" b="1"/>
            </a:lvl1pPr>
          </a:lstStyle>
          <a:p>
            <a:pPr lvl="0"/>
            <a:r>
              <a:rPr lang="en-US"/>
              <a:t>Insert your presentation title</a:t>
            </a:r>
          </a:p>
        </p:txBody>
      </p:sp>
      <p:sp>
        <p:nvSpPr>
          <p:cNvPr id="11" name="Text Placeholder 10">
            <a:extLst>
              <a:ext uri="{FF2B5EF4-FFF2-40B4-BE49-F238E27FC236}">
                <a16:creationId xmlns:a16="http://schemas.microsoft.com/office/drawing/2014/main" id="{5CADE6DE-C2B4-A243-ADF0-D6677E9EE4E1}"/>
              </a:ext>
            </a:extLst>
          </p:cNvPr>
          <p:cNvSpPr>
            <a:spLocks noGrp="1"/>
          </p:cNvSpPr>
          <p:nvPr>
            <p:ph type="body" sz="quarter" idx="11" hasCustomPrompt="1"/>
          </p:nvPr>
        </p:nvSpPr>
        <p:spPr>
          <a:xfrm>
            <a:off x="957198" y="4072795"/>
            <a:ext cx="7058582" cy="479109"/>
          </a:xfrm>
        </p:spPr>
        <p:txBody>
          <a:bodyPr anchor="ctr">
            <a:normAutofit/>
          </a:bodyPr>
          <a:lstStyle>
            <a:lvl1pPr marL="0" indent="0">
              <a:buNone/>
              <a:defRPr sz="2400"/>
            </a:lvl1pPr>
          </a:lstStyle>
          <a:p>
            <a:pPr lvl="0"/>
            <a:r>
              <a:rPr lang="en-US"/>
              <a:t>Presented by: </a:t>
            </a:r>
            <a:r>
              <a:rPr lang="en-US" err="1"/>
              <a:t>Firstname</a:t>
            </a:r>
            <a:r>
              <a:rPr lang="en-US"/>
              <a:t> </a:t>
            </a:r>
            <a:r>
              <a:rPr lang="en-US" err="1"/>
              <a:t>Lastname</a:t>
            </a:r>
            <a:endParaRPr lang="en-US"/>
          </a:p>
        </p:txBody>
      </p:sp>
      <p:pic>
        <p:nvPicPr>
          <p:cNvPr id="12" name="Picture 11">
            <a:extLst>
              <a:ext uri="{FF2B5EF4-FFF2-40B4-BE49-F238E27FC236}">
                <a16:creationId xmlns:a16="http://schemas.microsoft.com/office/drawing/2014/main" id="{8A1D7DB5-89A5-6740-BA49-53D78F8C7F6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9974" y="1103008"/>
            <a:ext cx="1334558" cy="645239"/>
          </a:xfrm>
          <a:prstGeom prst="rect">
            <a:avLst/>
          </a:prstGeom>
        </p:spPr>
      </p:pic>
      <p:sp>
        <p:nvSpPr>
          <p:cNvPr id="18" name="Text Placeholder 10">
            <a:extLst>
              <a:ext uri="{FF2B5EF4-FFF2-40B4-BE49-F238E27FC236}">
                <a16:creationId xmlns:a16="http://schemas.microsoft.com/office/drawing/2014/main" id="{3B8F66D1-617E-3846-A665-686FBE6100CD}"/>
              </a:ext>
            </a:extLst>
          </p:cNvPr>
          <p:cNvSpPr>
            <a:spLocks noGrp="1"/>
          </p:cNvSpPr>
          <p:nvPr>
            <p:ph type="body" sz="quarter" idx="12" hasCustomPrompt="1"/>
          </p:nvPr>
        </p:nvSpPr>
        <p:spPr>
          <a:xfrm>
            <a:off x="937102" y="6350522"/>
            <a:ext cx="2165218" cy="246222"/>
          </a:xfrm>
        </p:spPr>
        <p:txBody>
          <a:bodyPr anchor="ctr">
            <a:normAutofit/>
          </a:bodyPr>
          <a:lstStyle>
            <a:lvl1pPr marL="0" indent="0">
              <a:buNone/>
              <a:defRPr sz="1000" b="1"/>
            </a:lvl1pPr>
          </a:lstStyle>
          <a:p>
            <a:pPr lvl="0"/>
            <a:r>
              <a:rPr lang="en-US"/>
              <a:t>Month Year</a:t>
            </a:r>
          </a:p>
        </p:txBody>
      </p:sp>
    </p:spTree>
    <p:extLst>
      <p:ext uri="{BB962C8B-B14F-4D97-AF65-F5344CB8AC3E}">
        <p14:creationId xmlns:p14="http://schemas.microsoft.com/office/powerpoint/2010/main" val="23647664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042">
          <p15:clr>
            <a:srgbClr val="FBAE40"/>
          </p15:clr>
        </p15:guide>
        <p15:guide id="2" orient="horz" pos="1525">
          <p15:clr>
            <a:srgbClr val="FBAE40"/>
          </p15:clr>
        </p15:guide>
        <p15:guide id="3" pos="597">
          <p15:clr>
            <a:srgbClr val="FBAE40"/>
          </p15:clr>
        </p15:guide>
        <p15:guide id="4" orient="horz" pos="2546">
          <p15:clr>
            <a:srgbClr val="FBAE40"/>
          </p15:clr>
        </p15:guide>
        <p15:guide id="5" orient="horz" pos="288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30C2901-E054-1A4E-87A0-2A8A062C03B6}"/>
              </a:ext>
            </a:extLst>
          </p:cNvPr>
          <p:cNvSpPr>
            <a:spLocks noGrp="1"/>
          </p:cNvSpPr>
          <p:nvPr>
            <p:ph type="body" sz="quarter" idx="11" hasCustomPrompt="1"/>
          </p:nvPr>
        </p:nvSpPr>
        <p:spPr>
          <a:xfrm>
            <a:off x="824605" y="2880526"/>
            <a:ext cx="6020332" cy="3003443"/>
          </a:xfrm>
        </p:spPr>
        <p:txBody>
          <a:bodyPr>
            <a:normAutofit/>
          </a:bodyPr>
          <a:lstStyle>
            <a:lvl1pPr marL="514350" indent="-514350">
              <a:lnSpc>
                <a:spcPct val="100000"/>
              </a:lnSpc>
              <a:spcBef>
                <a:spcPts val="0"/>
              </a:spcBef>
              <a:spcAft>
                <a:spcPts val="1000"/>
              </a:spcAft>
              <a:buClrTx/>
              <a:buFont typeface="+mj-lt"/>
              <a:buAutoNum type="arabicPeriod"/>
              <a:defRPr sz="2800"/>
            </a:lvl1pPr>
          </a:lstStyle>
          <a:p>
            <a:pPr lvl="0"/>
            <a:r>
              <a:rPr lang="en-US"/>
              <a:t>Section 1</a:t>
            </a:r>
          </a:p>
          <a:p>
            <a:pPr lvl="0"/>
            <a:r>
              <a:rPr lang="en-US"/>
              <a:t>Section 2</a:t>
            </a:r>
          </a:p>
          <a:p>
            <a:pPr lvl="0"/>
            <a:r>
              <a:rPr lang="en-US"/>
              <a:t>Section 3</a:t>
            </a:r>
          </a:p>
          <a:p>
            <a:pPr lvl="0"/>
            <a:r>
              <a:rPr lang="en-US"/>
              <a:t>Section 4</a:t>
            </a:r>
          </a:p>
          <a:p>
            <a:pPr lvl="0"/>
            <a:r>
              <a:rPr lang="en-US"/>
              <a:t>Section 5</a:t>
            </a:r>
          </a:p>
        </p:txBody>
      </p:sp>
      <p:sp>
        <p:nvSpPr>
          <p:cNvPr id="11" name="Google Shape;86;p17">
            <a:extLst>
              <a:ext uri="{FF2B5EF4-FFF2-40B4-BE49-F238E27FC236}">
                <a16:creationId xmlns:a16="http://schemas.microsoft.com/office/drawing/2014/main" id="{C8AC67B5-D080-9347-BCC2-08BC937D6FAB}"/>
              </a:ext>
            </a:extLst>
          </p:cNvPr>
          <p:cNvSpPr txBox="1">
            <a:spLocks/>
          </p:cNvSpPr>
          <p:nvPr/>
        </p:nvSpPr>
        <p:spPr>
          <a:xfrm>
            <a:off x="824605" y="974031"/>
            <a:ext cx="6353123" cy="1615621"/>
          </a:xfrm>
          <a:prstGeom prst="rect">
            <a:avLst/>
          </a:prstGeom>
        </p:spPr>
        <p:txBody>
          <a:bodyPr spcFirstLastPara="1" wrap="square" lIns="0" tIns="0" rIns="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CA" sz="6000" b="1">
                <a:solidFill>
                  <a:srgbClr val="DF202D"/>
                </a:solidFill>
                <a:latin typeface="Arial" charset="0"/>
                <a:ea typeface="Arial" charset="0"/>
                <a:cs typeface="Arial" charset="0"/>
              </a:rPr>
              <a:t>Table</a:t>
            </a:r>
          </a:p>
          <a:p>
            <a:pPr>
              <a:spcBef>
                <a:spcPts val="0"/>
              </a:spcBef>
            </a:pPr>
            <a:r>
              <a:rPr lang="fr-CA" sz="6000" b="1">
                <a:solidFill>
                  <a:srgbClr val="DF202D"/>
                </a:solidFill>
                <a:latin typeface="Arial" charset="0"/>
                <a:ea typeface="Arial" charset="0"/>
                <a:cs typeface="Arial" charset="0"/>
              </a:rPr>
              <a:t>of contents</a:t>
            </a:r>
            <a:endParaRPr lang="en" sz="6000" b="1">
              <a:solidFill>
                <a:srgbClr val="DF202D"/>
              </a:solidFill>
              <a:latin typeface="Arial" charset="0"/>
              <a:ea typeface="Arial" charset="0"/>
              <a:cs typeface="Arial" charset="0"/>
            </a:endParaRPr>
          </a:p>
        </p:txBody>
      </p:sp>
    </p:spTree>
    <p:extLst>
      <p:ext uri="{BB962C8B-B14F-4D97-AF65-F5344CB8AC3E}">
        <p14:creationId xmlns:p14="http://schemas.microsoft.com/office/powerpoint/2010/main" val="1088934058"/>
      </p:ext>
    </p:extLst>
  </p:cSld>
  <p:clrMapOvr>
    <a:masterClrMapping/>
  </p:clrMapOvr>
  <p:extLst>
    <p:ext uri="{DCECCB84-F9BA-43D5-87BE-67443E8EF086}">
      <p15:sldGuideLst xmlns:p15="http://schemas.microsoft.com/office/powerpoint/2012/main">
        <p15:guide id="1" orient="horz" pos="1820">
          <p15:clr>
            <a:srgbClr val="FBAE40"/>
          </p15:clr>
        </p15:guide>
        <p15:guide id="2" pos="506">
          <p15:clr>
            <a:srgbClr val="FBAE40"/>
          </p15:clr>
        </p15:guide>
        <p15:guide id="3" orient="horz" pos="3702">
          <p15:clr>
            <a:srgbClr val="FBAE40"/>
          </p15:clr>
        </p15:guide>
        <p15:guide id="4" pos="43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2 colum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766413" y="800144"/>
            <a:ext cx="5643563" cy="369333"/>
          </a:xfrm>
        </p:spPr>
        <p:txBody>
          <a:bodyPr anchor="ctr">
            <a:normAutofit/>
          </a:bodyPr>
          <a:lstStyle>
            <a:lvl1pPr marL="0" indent="0">
              <a:spcBef>
                <a:spcPts val="0"/>
              </a:spcBef>
              <a:buNone/>
              <a:defRPr sz="1798">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5" y="1226710"/>
            <a:ext cx="5644292" cy="954107"/>
          </a:xfrm>
        </p:spPr>
        <p:txBody>
          <a:bodyPr anchor="t"/>
          <a:lstStyle/>
          <a:p>
            <a:r>
              <a:rPr lang="en-US"/>
              <a:t>Click to add slide title</a:t>
            </a:r>
          </a:p>
        </p:txBody>
      </p:sp>
      <p:sp>
        <p:nvSpPr>
          <p:cNvPr id="9" name="Text Placeholder 3">
            <a:extLst>
              <a:ext uri="{FF2B5EF4-FFF2-40B4-BE49-F238E27FC236}">
                <a16:creationId xmlns:a16="http://schemas.microsoft.com/office/drawing/2014/main" id="{3AA83F3E-F382-DD43-AB43-52F6ABBD8E45}"/>
              </a:ext>
            </a:extLst>
          </p:cNvPr>
          <p:cNvSpPr>
            <a:spLocks noGrp="1"/>
          </p:cNvSpPr>
          <p:nvPr>
            <p:ph type="body" sz="quarter" idx="11" hasCustomPrompt="1"/>
          </p:nvPr>
        </p:nvSpPr>
        <p:spPr>
          <a:xfrm>
            <a:off x="766415" y="2384425"/>
            <a:ext cx="10153999" cy="3600450"/>
          </a:xfrm>
        </p:spPr>
        <p:txBody>
          <a:bodyPr numCol="2" spcCol="180000"/>
          <a:lstStyle>
            <a:lvl1pPr marL="342583" indent="-342583">
              <a:lnSpc>
                <a:spcPct val="100000"/>
              </a:lnSpc>
              <a:spcBef>
                <a:spcPts val="0"/>
              </a:spcBef>
              <a:buClr>
                <a:srgbClr val="DF202D"/>
              </a:buClr>
              <a:buFont typeface="Arial" panose="020B0604020202020204" pitchFamily="34" charset="0"/>
              <a:buChar char="•"/>
              <a:defRPr/>
            </a:lvl1pPr>
          </a:lstStyle>
          <a:p>
            <a:pPr lvl="0"/>
            <a:r>
              <a:rPr lang="en-US"/>
              <a:t>Click to add text</a:t>
            </a:r>
          </a:p>
        </p:txBody>
      </p:sp>
    </p:spTree>
    <p:extLst>
      <p:ext uri="{BB962C8B-B14F-4D97-AF65-F5344CB8AC3E}">
        <p14:creationId xmlns:p14="http://schemas.microsoft.com/office/powerpoint/2010/main" val="3756719899"/>
      </p:ext>
    </p:extLst>
  </p:cSld>
  <p:clrMapOvr>
    <a:masterClrMapping/>
  </p:clrMapOvr>
  <p:extLst>
    <p:ext uri="{DCECCB84-F9BA-43D5-87BE-67443E8EF086}">
      <p15:sldGuideLst xmlns:p15="http://schemas.microsoft.com/office/powerpoint/2012/main">
        <p15:guide id="2" pos="68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6339493" y="797100"/>
            <a:ext cx="5085745" cy="369333"/>
          </a:xfrm>
        </p:spPr>
        <p:txBody>
          <a:bodyPr anchor="ctr">
            <a:normAutofit/>
          </a:bodyPr>
          <a:lstStyle>
            <a:lvl1pPr marL="0" indent="0">
              <a:spcBef>
                <a:spcPts val="0"/>
              </a:spcBef>
              <a:buNone/>
              <a:defRPr sz="1798">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6339493" y="1223666"/>
            <a:ext cx="5085745" cy="954107"/>
          </a:xfrm>
        </p:spPr>
        <p:txBody>
          <a:bodyPr anchor="t"/>
          <a:lstStyle/>
          <a:p>
            <a:r>
              <a:rPr lang="en-US"/>
              <a:t>Click to add slide title</a:t>
            </a:r>
          </a:p>
        </p:txBody>
      </p:sp>
      <p:sp>
        <p:nvSpPr>
          <p:cNvPr id="5" name="Text Placeholder 4">
            <a:extLst>
              <a:ext uri="{FF2B5EF4-FFF2-40B4-BE49-F238E27FC236}">
                <a16:creationId xmlns:a16="http://schemas.microsoft.com/office/drawing/2014/main" id="{4BBFE09C-681F-F349-9418-A478457AEC2E}"/>
              </a:ext>
            </a:extLst>
          </p:cNvPr>
          <p:cNvSpPr>
            <a:spLocks noGrp="1"/>
          </p:cNvSpPr>
          <p:nvPr>
            <p:ph type="body" sz="quarter" idx="12" hasCustomPrompt="1"/>
          </p:nvPr>
        </p:nvSpPr>
        <p:spPr>
          <a:xfrm>
            <a:off x="6339494" y="2375031"/>
            <a:ext cx="5085745" cy="3083611"/>
          </a:xfrm>
        </p:spPr>
        <p:txBody>
          <a:bodyPr/>
          <a:lstStyle>
            <a:lvl1pPr marL="342583" indent="-342583">
              <a:spcBef>
                <a:spcPts val="0"/>
              </a:spcBef>
              <a:buClr>
                <a:srgbClr val="DF202D"/>
              </a:buClr>
              <a:buFont typeface="Arial" panose="020B0604020202020204" pitchFamily="34" charset="0"/>
              <a:buChar char="•"/>
              <a:defRPr/>
            </a:lvl1pPr>
          </a:lstStyle>
          <a:p>
            <a:pPr lvl="0"/>
            <a:r>
              <a:rPr lang="en-US"/>
              <a:t>Click to add text</a:t>
            </a:r>
          </a:p>
        </p:txBody>
      </p:sp>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6339841" y="5655902"/>
            <a:ext cx="5084763" cy="324344"/>
          </a:xfrm>
        </p:spPr>
        <p:txBody>
          <a:bodyPr anchor="b">
            <a:normAutofit/>
          </a:bodyPr>
          <a:lstStyle>
            <a:lvl1pPr marL="0" indent="0">
              <a:spcBef>
                <a:spcPts val="0"/>
              </a:spcBef>
              <a:buNone/>
              <a:defRPr sz="1399">
                <a:solidFill>
                  <a:srgbClr val="8F8F8F"/>
                </a:solidFill>
              </a:defRPr>
            </a:lvl1pPr>
          </a:lstStyle>
          <a:p>
            <a:pPr lvl="0"/>
            <a:r>
              <a:rPr lang="en-US"/>
              <a:t>Source/credit</a:t>
            </a:r>
          </a:p>
        </p:txBody>
      </p:sp>
      <p:sp>
        <p:nvSpPr>
          <p:cNvPr id="4" name="Picture Placeholder 3">
            <a:extLst>
              <a:ext uri="{FF2B5EF4-FFF2-40B4-BE49-F238E27FC236}">
                <a16:creationId xmlns:a16="http://schemas.microsoft.com/office/drawing/2014/main" id="{038EA9D8-2C7A-9549-935B-956201BFD3D0}"/>
              </a:ext>
            </a:extLst>
          </p:cNvPr>
          <p:cNvSpPr>
            <a:spLocks noGrp="1"/>
          </p:cNvSpPr>
          <p:nvPr>
            <p:ph type="pic" sz="quarter" idx="15"/>
          </p:nvPr>
        </p:nvSpPr>
        <p:spPr>
          <a:xfrm>
            <a:off x="0" y="1"/>
            <a:ext cx="6096000" cy="68580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9206652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B38E-E240-004D-2198-924CAD382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C5AB456-C736-1A54-AF5E-9F22CF328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F4536-49B0-53F2-7F39-83D40338A393}"/>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42891AAD-262E-78B5-8B53-279DED4E49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B72F3C-9810-A43B-FE89-1190CC7CE676}"/>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2498340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86;p17">
            <a:extLst>
              <a:ext uri="{FF2B5EF4-FFF2-40B4-BE49-F238E27FC236}">
                <a16:creationId xmlns:a16="http://schemas.microsoft.com/office/drawing/2014/main" id="{18822EB2-5970-B14F-9B21-264FBADA2EA8}"/>
              </a:ext>
            </a:extLst>
          </p:cNvPr>
          <p:cNvSpPr txBox="1">
            <a:spLocks/>
          </p:cNvSpPr>
          <p:nvPr/>
        </p:nvSpPr>
        <p:spPr>
          <a:xfrm>
            <a:off x="6287882" y="1475189"/>
            <a:ext cx="4019753" cy="504371"/>
          </a:xfrm>
          <a:prstGeom prst="rect">
            <a:avLst/>
          </a:prstGeom>
        </p:spPr>
        <p:txBody>
          <a:bodyPr spcFirstLastPara="1" wrap="square"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CA" sz="3600" b="1">
                <a:solidFill>
                  <a:srgbClr val="DF202D"/>
                </a:solidFill>
                <a:latin typeface="Arial" charset="0"/>
                <a:ea typeface="Arial" charset="0"/>
                <a:cs typeface="Arial" charset="0"/>
              </a:rPr>
              <a:t>Questions?</a:t>
            </a:r>
            <a:endParaRPr lang="en" sz="3600" b="1">
              <a:solidFill>
                <a:srgbClr val="DF202D"/>
              </a:solidFill>
              <a:latin typeface="Arial" charset="0"/>
              <a:ea typeface="Arial" charset="0"/>
              <a:cs typeface="Arial" charset="0"/>
            </a:endParaRPr>
          </a:p>
        </p:txBody>
      </p:sp>
      <p:sp>
        <p:nvSpPr>
          <p:cNvPr id="11" name="Text Placeholder 3">
            <a:extLst>
              <a:ext uri="{FF2B5EF4-FFF2-40B4-BE49-F238E27FC236}">
                <a16:creationId xmlns:a16="http://schemas.microsoft.com/office/drawing/2014/main" id="{0A52DB71-7552-AD47-A31F-AA0A9B0F7DDC}"/>
              </a:ext>
            </a:extLst>
          </p:cNvPr>
          <p:cNvSpPr>
            <a:spLocks noGrp="1"/>
          </p:cNvSpPr>
          <p:nvPr>
            <p:ph type="body" sz="quarter" idx="10" hasCustomPrompt="1"/>
          </p:nvPr>
        </p:nvSpPr>
        <p:spPr>
          <a:xfrm>
            <a:off x="6219905" y="2080144"/>
            <a:ext cx="5421637" cy="360000"/>
          </a:xfrm>
        </p:spPr>
        <p:txBody>
          <a:bodyPr anchor="ctr"/>
          <a:lstStyle>
            <a:lvl1pPr marL="0" indent="0" algn="l">
              <a:buNone/>
              <a:defRPr sz="1800" b="1"/>
            </a:lvl1pPr>
          </a:lstStyle>
          <a:p>
            <a:pPr lvl="0"/>
            <a:r>
              <a:rPr lang="en-US" err="1"/>
              <a:t>Firstname</a:t>
            </a:r>
            <a:r>
              <a:rPr lang="en-US"/>
              <a:t> </a:t>
            </a:r>
            <a:r>
              <a:rPr lang="en-US" err="1"/>
              <a:t>Lastname</a:t>
            </a:r>
            <a:endParaRPr lang="en-US"/>
          </a:p>
        </p:txBody>
      </p:sp>
      <p:sp>
        <p:nvSpPr>
          <p:cNvPr id="15" name="Text Placeholder 3">
            <a:extLst>
              <a:ext uri="{FF2B5EF4-FFF2-40B4-BE49-F238E27FC236}">
                <a16:creationId xmlns:a16="http://schemas.microsoft.com/office/drawing/2014/main" id="{BE3A2F66-48C2-D04D-9F5A-398EACC77340}"/>
              </a:ext>
            </a:extLst>
          </p:cNvPr>
          <p:cNvSpPr>
            <a:spLocks noGrp="1"/>
          </p:cNvSpPr>
          <p:nvPr>
            <p:ph type="body" sz="quarter" idx="11" hasCustomPrompt="1"/>
          </p:nvPr>
        </p:nvSpPr>
        <p:spPr>
          <a:xfrm>
            <a:off x="6219903" y="2414495"/>
            <a:ext cx="5421637" cy="360000"/>
          </a:xfrm>
        </p:spPr>
        <p:txBody>
          <a:bodyPr anchor="ctr"/>
          <a:lstStyle>
            <a:lvl1pPr marL="0" indent="0" algn="l">
              <a:buNone/>
              <a:defRPr sz="1600" b="0"/>
            </a:lvl1pPr>
          </a:lstStyle>
          <a:p>
            <a:pPr lvl="0"/>
            <a:r>
              <a:rPr lang="en-US"/>
              <a:t>Position title</a:t>
            </a:r>
          </a:p>
        </p:txBody>
      </p:sp>
      <p:sp>
        <p:nvSpPr>
          <p:cNvPr id="17" name="Text Placeholder 3">
            <a:extLst>
              <a:ext uri="{FF2B5EF4-FFF2-40B4-BE49-F238E27FC236}">
                <a16:creationId xmlns:a16="http://schemas.microsoft.com/office/drawing/2014/main" id="{819D10F4-3037-5842-9BDE-FEE56CA34D78}"/>
              </a:ext>
            </a:extLst>
          </p:cNvPr>
          <p:cNvSpPr>
            <a:spLocks noGrp="1"/>
          </p:cNvSpPr>
          <p:nvPr>
            <p:ph type="body" sz="quarter" idx="12" hasCustomPrompt="1"/>
          </p:nvPr>
        </p:nvSpPr>
        <p:spPr>
          <a:xfrm>
            <a:off x="6219903" y="2748846"/>
            <a:ext cx="5421637" cy="360000"/>
          </a:xfrm>
        </p:spPr>
        <p:txBody>
          <a:bodyPr anchor="ctr">
            <a:noAutofit/>
          </a:bodyPr>
          <a:lstStyle>
            <a:lvl1pPr marL="0" indent="0" algn="l">
              <a:buNone/>
              <a:defRPr sz="1600" b="0" u="sng">
                <a:solidFill>
                  <a:srgbClr val="DF202D"/>
                </a:solidFill>
              </a:defRPr>
            </a:lvl1pPr>
          </a:lstStyle>
          <a:p>
            <a:pPr lvl="0"/>
            <a:r>
              <a:rPr lang="en-US" err="1"/>
              <a:t>firstname.lastname@nserc-crsng.gc.ca</a:t>
            </a:r>
            <a:endParaRPr lang="en-US"/>
          </a:p>
        </p:txBody>
      </p:sp>
    </p:spTree>
    <p:extLst>
      <p:ext uri="{BB962C8B-B14F-4D97-AF65-F5344CB8AC3E}">
        <p14:creationId xmlns:p14="http://schemas.microsoft.com/office/powerpoint/2010/main" val="1686605358"/>
      </p:ext>
    </p:extLst>
  </p:cSld>
  <p:clrMapOvr>
    <a:masterClrMapping/>
  </p:clrMapOvr>
  <p:extLst>
    <p:ext uri="{DCECCB84-F9BA-43D5-87BE-67443E8EF086}">
      <p15:sldGuideLst xmlns:p15="http://schemas.microsoft.com/office/powerpoint/2012/main">
        <p15:guide id="2" pos="7333">
          <p15:clr>
            <a:srgbClr val="FBAE40"/>
          </p15:clr>
        </p15:guide>
        <p15:guide id="3" pos="39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826CD-2F2F-D943-866F-77AB67481F4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701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rgbClr val="DF202D"/>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3A89878-4ECA-E849-A63D-65B3FCBADCCC}"/>
              </a:ext>
            </a:extLst>
          </p:cNvPr>
          <p:cNvSpPr>
            <a:spLocks noGrp="1"/>
          </p:cNvSpPr>
          <p:nvPr>
            <p:ph type="body" sz="quarter" idx="10" hasCustomPrompt="1"/>
          </p:nvPr>
        </p:nvSpPr>
        <p:spPr>
          <a:xfrm>
            <a:off x="937102" y="2430976"/>
            <a:ext cx="7058582" cy="1615621"/>
          </a:xfrm>
        </p:spPr>
        <p:txBody>
          <a:bodyPr anchor="b">
            <a:noAutofit/>
          </a:bodyPr>
          <a:lstStyle>
            <a:lvl1pPr marL="0" indent="0">
              <a:lnSpc>
                <a:spcPct val="90000"/>
              </a:lnSpc>
              <a:spcBef>
                <a:spcPts val="0"/>
              </a:spcBef>
              <a:buNone/>
              <a:defRPr sz="6000" b="1"/>
            </a:lvl1pPr>
          </a:lstStyle>
          <a:p>
            <a:pPr lvl="0"/>
            <a:r>
              <a:rPr lang="en-US"/>
              <a:t>Insert your presentation title</a:t>
            </a:r>
          </a:p>
        </p:txBody>
      </p:sp>
      <p:sp>
        <p:nvSpPr>
          <p:cNvPr id="11" name="Text Placeholder 10">
            <a:extLst>
              <a:ext uri="{FF2B5EF4-FFF2-40B4-BE49-F238E27FC236}">
                <a16:creationId xmlns:a16="http://schemas.microsoft.com/office/drawing/2014/main" id="{5CADE6DE-C2B4-A243-ADF0-D6677E9EE4E1}"/>
              </a:ext>
            </a:extLst>
          </p:cNvPr>
          <p:cNvSpPr>
            <a:spLocks noGrp="1"/>
          </p:cNvSpPr>
          <p:nvPr>
            <p:ph type="body" sz="quarter" idx="11" hasCustomPrompt="1"/>
          </p:nvPr>
        </p:nvSpPr>
        <p:spPr>
          <a:xfrm>
            <a:off x="957198" y="4072795"/>
            <a:ext cx="7058582" cy="479109"/>
          </a:xfrm>
        </p:spPr>
        <p:txBody>
          <a:bodyPr anchor="ctr">
            <a:normAutofit/>
          </a:bodyPr>
          <a:lstStyle>
            <a:lvl1pPr marL="0" indent="0">
              <a:buNone/>
              <a:defRPr sz="2400"/>
            </a:lvl1pPr>
          </a:lstStyle>
          <a:p>
            <a:pPr lvl="0"/>
            <a:r>
              <a:rPr lang="en-US"/>
              <a:t>Presented by: </a:t>
            </a:r>
            <a:r>
              <a:rPr lang="en-US" err="1"/>
              <a:t>Firstname</a:t>
            </a:r>
            <a:r>
              <a:rPr lang="en-US"/>
              <a:t> </a:t>
            </a:r>
            <a:r>
              <a:rPr lang="en-US" err="1"/>
              <a:t>Lastname</a:t>
            </a:r>
            <a:endParaRPr lang="en-US"/>
          </a:p>
        </p:txBody>
      </p:sp>
      <p:pic>
        <p:nvPicPr>
          <p:cNvPr id="12" name="Picture 11">
            <a:extLst>
              <a:ext uri="{FF2B5EF4-FFF2-40B4-BE49-F238E27FC236}">
                <a16:creationId xmlns:a16="http://schemas.microsoft.com/office/drawing/2014/main" id="{8A1D7DB5-89A5-6740-BA49-53D78F8C7F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974" y="1103008"/>
            <a:ext cx="1334558" cy="645239"/>
          </a:xfrm>
          <a:prstGeom prst="rect">
            <a:avLst/>
          </a:prstGeom>
        </p:spPr>
      </p:pic>
      <p:sp>
        <p:nvSpPr>
          <p:cNvPr id="18" name="Text Placeholder 10">
            <a:extLst>
              <a:ext uri="{FF2B5EF4-FFF2-40B4-BE49-F238E27FC236}">
                <a16:creationId xmlns:a16="http://schemas.microsoft.com/office/drawing/2014/main" id="{3B8F66D1-617E-3846-A665-686FBE6100CD}"/>
              </a:ext>
            </a:extLst>
          </p:cNvPr>
          <p:cNvSpPr>
            <a:spLocks noGrp="1"/>
          </p:cNvSpPr>
          <p:nvPr>
            <p:ph type="body" sz="quarter" idx="12" hasCustomPrompt="1"/>
          </p:nvPr>
        </p:nvSpPr>
        <p:spPr>
          <a:xfrm>
            <a:off x="937102" y="6350522"/>
            <a:ext cx="2165218" cy="246222"/>
          </a:xfrm>
        </p:spPr>
        <p:txBody>
          <a:bodyPr anchor="ctr">
            <a:normAutofit/>
          </a:bodyPr>
          <a:lstStyle>
            <a:lvl1pPr marL="0" indent="0">
              <a:buNone/>
              <a:defRPr sz="1000" b="1"/>
            </a:lvl1pPr>
          </a:lstStyle>
          <a:p>
            <a:pPr lvl="0"/>
            <a:r>
              <a:rPr lang="en-US"/>
              <a:t>Month Year</a:t>
            </a:r>
          </a:p>
        </p:txBody>
      </p:sp>
    </p:spTree>
    <p:extLst>
      <p:ext uri="{BB962C8B-B14F-4D97-AF65-F5344CB8AC3E}">
        <p14:creationId xmlns:p14="http://schemas.microsoft.com/office/powerpoint/2010/main" val="29966953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042">
          <p15:clr>
            <a:srgbClr val="FBAE40"/>
          </p15:clr>
        </p15:guide>
        <p15:guide id="2" orient="horz" pos="1525">
          <p15:clr>
            <a:srgbClr val="FBAE40"/>
          </p15:clr>
        </p15:guide>
        <p15:guide id="3" pos="597">
          <p15:clr>
            <a:srgbClr val="FBAE40"/>
          </p15:clr>
        </p15:guide>
        <p15:guide id="4" orient="horz" pos="2546">
          <p15:clr>
            <a:srgbClr val="FBAE40"/>
          </p15:clr>
        </p15:guide>
        <p15:guide id="5" orient="horz" pos="288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30C2901-E054-1A4E-87A0-2A8A062C03B6}"/>
              </a:ext>
            </a:extLst>
          </p:cNvPr>
          <p:cNvSpPr>
            <a:spLocks noGrp="1"/>
          </p:cNvSpPr>
          <p:nvPr>
            <p:ph type="body" sz="quarter" idx="11" hasCustomPrompt="1"/>
          </p:nvPr>
        </p:nvSpPr>
        <p:spPr>
          <a:xfrm>
            <a:off x="824605" y="2880526"/>
            <a:ext cx="6020332" cy="3003443"/>
          </a:xfrm>
        </p:spPr>
        <p:txBody>
          <a:bodyPr>
            <a:normAutofit/>
          </a:bodyPr>
          <a:lstStyle>
            <a:lvl1pPr marL="514350" indent="-514350">
              <a:lnSpc>
                <a:spcPct val="100000"/>
              </a:lnSpc>
              <a:spcBef>
                <a:spcPts val="0"/>
              </a:spcBef>
              <a:spcAft>
                <a:spcPts val="1000"/>
              </a:spcAft>
              <a:buClrTx/>
              <a:buFont typeface="+mj-lt"/>
              <a:buAutoNum type="arabicPeriod"/>
              <a:defRPr sz="2800"/>
            </a:lvl1pPr>
          </a:lstStyle>
          <a:p>
            <a:pPr lvl="0"/>
            <a:r>
              <a:rPr lang="en-US"/>
              <a:t>Section 1</a:t>
            </a:r>
          </a:p>
          <a:p>
            <a:pPr lvl="0"/>
            <a:r>
              <a:rPr lang="en-US"/>
              <a:t>Section 2</a:t>
            </a:r>
          </a:p>
          <a:p>
            <a:pPr lvl="0"/>
            <a:r>
              <a:rPr lang="en-US"/>
              <a:t>Section 3</a:t>
            </a:r>
          </a:p>
          <a:p>
            <a:pPr lvl="0"/>
            <a:r>
              <a:rPr lang="en-US"/>
              <a:t>Section 4</a:t>
            </a:r>
          </a:p>
          <a:p>
            <a:pPr lvl="0"/>
            <a:r>
              <a:rPr lang="en-US"/>
              <a:t>Section 5</a:t>
            </a:r>
          </a:p>
        </p:txBody>
      </p:sp>
      <p:sp>
        <p:nvSpPr>
          <p:cNvPr id="11" name="Google Shape;86;p17">
            <a:extLst>
              <a:ext uri="{FF2B5EF4-FFF2-40B4-BE49-F238E27FC236}">
                <a16:creationId xmlns:a16="http://schemas.microsoft.com/office/drawing/2014/main" id="{C8AC67B5-D080-9347-BCC2-08BC937D6FAB}"/>
              </a:ext>
            </a:extLst>
          </p:cNvPr>
          <p:cNvSpPr txBox="1">
            <a:spLocks/>
          </p:cNvSpPr>
          <p:nvPr/>
        </p:nvSpPr>
        <p:spPr>
          <a:xfrm>
            <a:off x="824605" y="974031"/>
            <a:ext cx="6353123" cy="1615621"/>
          </a:xfrm>
          <a:prstGeom prst="rect">
            <a:avLst/>
          </a:prstGeom>
        </p:spPr>
        <p:txBody>
          <a:bodyPr spcFirstLastPara="1" wrap="square" lIns="0" tIns="0" rIns="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CA" sz="6000" b="1">
                <a:solidFill>
                  <a:srgbClr val="DF202D"/>
                </a:solidFill>
                <a:latin typeface="Arial" charset="0"/>
                <a:ea typeface="Arial" charset="0"/>
                <a:cs typeface="Arial" charset="0"/>
              </a:rPr>
              <a:t>Table</a:t>
            </a:r>
          </a:p>
          <a:p>
            <a:pPr>
              <a:spcBef>
                <a:spcPts val="0"/>
              </a:spcBef>
            </a:pPr>
            <a:r>
              <a:rPr lang="fr-CA" sz="6000" b="1">
                <a:solidFill>
                  <a:srgbClr val="DF202D"/>
                </a:solidFill>
                <a:latin typeface="Arial" charset="0"/>
                <a:ea typeface="Arial" charset="0"/>
                <a:cs typeface="Arial" charset="0"/>
              </a:rPr>
              <a:t>of contents</a:t>
            </a:r>
            <a:endParaRPr lang="en" sz="6000" b="1">
              <a:solidFill>
                <a:srgbClr val="DF202D"/>
              </a:solidFill>
              <a:latin typeface="Arial" charset="0"/>
              <a:ea typeface="Arial" charset="0"/>
              <a:cs typeface="Arial" charset="0"/>
            </a:endParaRPr>
          </a:p>
        </p:txBody>
      </p:sp>
    </p:spTree>
    <p:extLst>
      <p:ext uri="{BB962C8B-B14F-4D97-AF65-F5344CB8AC3E}">
        <p14:creationId xmlns:p14="http://schemas.microsoft.com/office/powerpoint/2010/main" val="1383329879"/>
      </p:ext>
    </p:extLst>
  </p:cSld>
  <p:clrMapOvr>
    <a:masterClrMapping/>
  </p:clrMapOvr>
  <p:extLst>
    <p:ext uri="{DCECCB84-F9BA-43D5-87BE-67443E8EF086}">
      <p15:sldGuideLst xmlns:p15="http://schemas.microsoft.com/office/powerpoint/2012/main">
        <p15:guide id="1" orient="horz" pos="1820">
          <p15:clr>
            <a:srgbClr val="FBAE40"/>
          </p15:clr>
        </p15:guide>
        <p15:guide id="2" pos="506">
          <p15:clr>
            <a:srgbClr val="FBAE40"/>
          </p15:clr>
        </p15:guide>
        <p15:guide id="3" orient="horz" pos="3702">
          <p15:clr>
            <a:srgbClr val="FBAE40"/>
          </p15:clr>
        </p15:guide>
        <p15:guide id="4" pos="43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904403"/>
            <a:ext cx="5644292" cy="5026045"/>
          </a:xfrm>
        </p:spPr>
        <p:txBody>
          <a:bodyPr anchor="ctr">
            <a:noAutofit/>
          </a:bodyPr>
          <a:lstStyle>
            <a:lvl1pPr>
              <a:lnSpc>
                <a:spcPct val="90000"/>
              </a:lnSpc>
              <a:defRPr sz="6000"/>
            </a:lvl1pPr>
          </a:lstStyle>
          <a:p>
            <a:r>
              <a:rPr lang="en-US"/>
              <a:t>1.</a:t>
            </a:r>
            <a:br>
              <a:rPr lang="en-US"/>
            </a:br>
            <a:r>
              <a:rPr lang="en-US"/>
              <a:t>Click to add section title</a:t>
            </a:r>
          </a:p>
        </p:txBody>
      </p:sp>
    </p:spTree>
    <p:extLst>
      <p:ext uri="{BB962C8B-B14F-4D97-AF65-F5344CB8AC3E}">
        <p14:creationId xmlns:p14="http://schemas.microsoft.com/office/powerpoint/2010/main" val="3108365957"/>
      </p:ext>
    </p:extLst>
  </p:cSld>
  <p:clrMapOvr>
    <a:masterClrMapping/>
  </p:clrMapOvr>
  <p:extLst>
    <p:ext uri="{DCECCB84-F9BA-43D5-87BE-67443E8EF086}">
      <p15:sldGuideLst xmlns:p15="http://schemas.microsoft.com/office/powerpoint/2012/main">
        <p15:guide id="1" orient="horz" pos="572">
          <p15:clr>
            <a:srgbClr val="FBAE40"/>
          </p15:clr>
        </p15:guide>
        <p15:guide id="2" pos="4044">
          <p15:clr>
            <a:srgbClr val="FBAE40"/>
          </p15:clr>
        </p15:guide>
        <p15:guide id="3" pos="483">
          <p15:clr>
            <a:srgbClr val="FBAE40"/>
          </p15:clr>
        </p15:guide>
        <p15:guide id="4" orient="horz" pos="37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915978"/>
            <a:ext cx="5644292" cy="5026045"/>
          </a:xfrm>
        </p:spPr>
        <p:txBody>
          <a:bodyPr anchor="ctr">
            <a:noAutofit/>
          </a:bodyPr>
          <a:lstStyle>
            <a:lvl1pPr>
              <a:lnSpc>
                <a:spcPct val="90000"/>
              </a:lnSpc>
              <a:defRPr sz="6000"/>
            </a:lvl1pPr>
          </a:lstStyle>
          <a:p>
            <a:r>
              <a:rPr lang="en-US"/>
              <a:t>2.</a:t>
            </a:r>
            <a:br>
              <a:rPr lang="en-US"/>
            </a:br>
            <a:r>
              <a:rPr lang="en-US"/>
              <a:t>Click to add section title</a:t>
            </a:r>
          </a:p>
        </p:txBody>
      </p:sp>
    </p:spTree>
    <p:extLst>
      <p:ext uri="{BB962C8B-B14F-4D97-AF65-F5344CB8AC3E}">
        <p14:creationId xmlns:p14="http://schemas.microsoft.com/office/powerpoint/2010/main" val="1043968629"/>
      </p:ext>
    </p:extLst>
  </p:cSld>
  <p:clrMapOvr>
    <a:masterClrMapping/>
  </p:clrMapOvr>
  <p:extLst>
    <p:ext uri="{DCECCB84-F9BA-43D5-87BE-67443E8EF086}">
      <p15:sldGuideLst xmlns:p15="http://schemas.microsoft.com/office/powerpoint/2012/main">
        <p15:guide id="1" pos="4044">
          <p15:clr>
            <a:srgbClr val="FBAE40"/>
          </p15:clr>
        </p15:guide>
        <p15:guide id="2" pos="483">
          <p15:clr>
            <a:srgbClr val="FBAE40"/>
          </p15:clr>
        </p15:guide>
        <p15:guide id="3" orient="horz" pos="3748">
          <p15:clr>
            <a:srgbClr val="FBAE40"/>
          </p15:clr>
        </p15:guide>
        <p15:guide id="4" orient="horz" pos="5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915978"/>
            <a:ext cx="5644292" cy="5026045"/>
          </a:xfrm>
        </p:spPr>
        <p:txBody>
          <a:bodyPr anchor="ctr">
            <a:noAutofit/>
          </a:bodyPr>
          <a:lstStyle>
            <a:lvl1pPr>
              <a:lnSpc>
                <a:spcPct val="90000"/>
              </a:lnSpc>
              <a:defRPr sz="6000"/>
            </a:lvl1pPr>
          </a:lstStyle>
          <a:p>
            <a:r>
              <a:rPr lang="en-US"/>
              <a:t>3.</a:t>
            </a:r>
            <a:br>
              <a:rPr lang="en-US"/>
            </a:br>
            <a:r>
              <a:rPr lang="en-US"/>
              <a:t>Click to add section title</a:t>
            </a:r>
          </a:p>
        </p:txBody>
      </p:sp>
    </p:spTree>
    <p:extLst>
      <p:ext uri="{BB962C8B-B14F-4D97-AF65-F5344CB8AC3E}">
        <p14:creationId xmlns:p14="http://schemas.microsoft.com/office/powerpoint/2010/main" val="4059095898"/>
      </p:ext>
    </p:extLst>
  </p:cSld>
  <p:clrMapOvr>
    <a:masterClrMapping/>
  </p:clrMapOvr>
  <p:extLst>
    <p:ext uri="{DCECCB84-F9BA-43D5-87BE-67443E8EF086}">
      <p15:sldGuideLst xmlns:p15="http://schemas.microsoft.com/office/powerpoint/2012/main">
        <p15:guide id="1" pos="4044">
          <p15:clr>
            <a:srgbClr val="FBAE40"/>
          </p15:clr>
        </p15:guide>
        <p15:guide id="2" pos="483">
          <p15:clr>
            <a:srgbClr val="FBAE40"/>
          </p15:clr>
        </p15:guide>
        <p15:guide id="3" orient="horz" pos="572">
          <p15:clr>
            <a:srgbClr val="FBAE40"/>
          </p15:clr>
        </p15:guide>
        <p15:guide id="4" orient="horz" pos="37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915978"/>
            <a:ext cx="5644292" cy="5026045"/>
          </a:xfrm>
        </p:spPr>
        <p:txBody>
          <a:bodyPr anchor="ctr">
            <a:noAutofit/>
          </a:bodyPr>
          <a:lstStyle>
            <a:lvl1pPr>
              <a:lnSpc>
                <a:spcPct val="90000"/>
              </a:lnSpc>
              <a:defRPr sz="6000"/>
            </a:lvl1pPr>
          </a:lstStyle>
          <a:p>
            <a:r>
              <a:rPr lang="en-US"/>
              <a:t>4.</a:t>
            </a:r>
            <a:br>
              <a:rPr lang="en-US"/>
            </a:br>
            <a:r>
              <a:rPr lang="en-US"/>
              <a:t>Click to add section title</a:t>
            </a:r>
          </a:p>
        </p:txBody>
      </p:sp>
    </p:spTree>
    <p:extLst>
      <p:ext uri="{BB962C8B-B14F-4D97-AF65-F5344CB8AC3E}">
        <p14:creationId xmlns:p14="http://schemas.microsoft.com/office/powerpoint/2010/main" val="3160792948"/>
      </p:ext>
    </p:extLst>
  </p:cSld>
  <p:clrMapOvr>
    <a:masterClrMapping/>
  </p:clrMapOvr>
  <p:extLst>
    <p:ext uri="{DCECCB84-F9BA-43D5-87BE-67443E8EF086}">
      <p15:sldGuideLst xmlns:p15="http://schemas.microsoft.com/office/powerpoint/2012/main">
        <p15:guide id="1" orient="horz" pos="3748">
          <p15:clr>
            <a:srgbClr val="FBAE40"/>
          </p15:clr>
        </p15:guide>
        <p15:guide id="2" orient="horz" pos="572">
          <p15:clr>
            <a:srgbClr val="FBAE40"/>
          </p15:clr>
        </p15:guide>
        <p15:guide id="3" pos="4044">
          <p15:clr>
            <a:srgbClr val="FBAE40"/>
          </p15:clr>
        </p15:guide>
        <p15:guide id="4" pos="48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915978"/>
            <a:ext cx="5644292" cy="5026045"/>
          </a:xfrm>
        </p:spPr>
        <p:txBody>
          <a:bodyPr anchor="ctr">
            <a:noAutofit/>
          </a:bodyPr>
          <a:lstStyle>
            <a:lvl1pPr>
              <a:lnSpc>
                <a:spcPct val="90000"/>
              </a:lnSpc>
              <a:defRPr sz="6000"/>
            </a:lvl1pPr>
          </a:lstStyle>
          <a:p>
            <a:r>
              <a:rPr lang="en-US"/>
              <a:t>5.</a:t>
            </a:r>
            <a:br>
              <a:rPr lang="en-US"/>
            </a:br>
            <a:r>
              <a:rPr lang="en-US"/>
              <a:t>Click to add section title</a:t>
            </a:r>
          </a:p>
        </p:txBody>
      </p:sp>
    </p:spTree>
    <p:extLst>
      <p:ext uri="{BB962C8B-B14F-4D97-AF65-F5344CB8AC3E}">
        <p14:creationId xmlns:p14="http://schemas.microsoft.com/office/powerpoint/2010/main" val="3449323378"/>
      </p:ext>
    </p:extLst>
  </p:cSld>
  <p:clrMapOvr>
    <a:masterClrMapping/>
  </p:clrMapOvr>
  <p:extLst>
    <p:ext uri="{DCECCB84-F9BA-43D5-87BE-67443E8EF086}">
      <p15:sldGuideLst xmlns:p15="http://schemas.microsoft.com/office/powerpoint/2012/main">
        <p15:guide id="1" orient="horz" pos="3748">
          <p15:clr>
            <a:srgbClr val="FBAE40"/>
          </p15:clr>
        </p15:guide>
        <p15:guide id="2" orient="horz" pos="572">
          <p15:clr>
            <a:srgbClr val="FBAE40"/>
          </p15:clr>
        </p15:guide>
        <p15:guide id="3" pos="4044">
          <p15:clr>
            <a:srgbClr val="FBAE40"/>
          </p15:clr>
        </p15:guide>
        <p15:guide id="4" pos="48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766414" y="800145"/>
            <a:ext cx="5643562" cy="369332"/>
          </a:xfrm>
        </p:spPr>
        <p:txBody>
          <a:bodyPr anchor="ctr">
            <a:normAutofit/>
          </a:bodyPr>
          <a:lstStyle>
            <a:lvl1pPr marL="0" indent="0">
              <a:spcBef>
                <a:spcPts val="0"/>
              </a:spcBef>
              <a:buNone/>
              <a:defRPr sz="1800">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1226709"/>
            <a:ext cx="5644292" cy="954107"/>
          </a:xfrm>
        </p:spPr>
        <p:txBody>
          <a:bodyPr anchor="t"/>
          <a:lstStyle/>
          <a:p>
            <a:r>
              <a:rPr lang="en-US"/>
              <a:t>Click to add slide title</a:t>
            </a:r>
          </a:p>
        </p:txBody>
      </p:sp>
      <p:sp>
        <p:nvSpPr>
          <p:cNvPr id="5" name="Text Placeholder 4">
            <a:extLst>
              <a:ext uri="{FF2B5EF4-FFF2-40B4-BE49-F238E27FC236}">
                <a16:creationId xmlns:a16="http://schemas.microsoft.com/office/drawing/2014/main" id="{4BBFE09C-681F-F349-9418-A478457AEC2E}"/>
              </a:ext>
            </a:extLst>
          </p:cNvPr>
          <p:cNvSpPr>
            <a:spLocks noGrp="1"/>
          </p:cNvSpPr>
          <p:nvPr>
            <p:ph type="body" sz="quarter" idx="12" hasCustomPrompt="1"/>
          </p:nvPr>
        </p:nvSpPr>
        <p:spPr>
          <a:xfrm>
            <a:off x="766415" y="2378075"/>
            <a:ext cx="7021860" cy="3604714"/>
          </a:xfrm>
        </p:spPr>
        <p:txBody>
          <a:bodyPr/>
          <a:lstStyle>
            <a:lvl1pPr marL="342900" indent="-342900">
              <a:lnSpc>
                <a:spcPct val="100000"/>
              </a:lnSpc>
              <a:spcBef>
                <a:spcPts val="0"/>
              </a:spcBef>
              <a:buFont typeface="Arial" panose="020B0604020202020204" pitchFamily="34" charset="0"/>
              <a:buChar char="•"/>
              <a:defRPr/>
            </a:lvl1pPr>
          </a:lstStyle>
          <a:p>
            <a:pPr lvl="0"/>
            <a:r>
              <a:rPr lang="en-US"/>
              <a:t>Click to add text</a:t>
            </a:r>
          </a:p>
        </p:txBody>
      </p:sp>
    </p:spTree>
    <p:extLst>
      <p:ext uri="{BB962C8B-B14F-4D97-AF65-F5344CB8AC3E}">
        <p14:creationId xmlns:p14="http://schemas.microsoft.com/office/powerpoint/2010/main" val="1748137898"/>
      </p:ext>
    </p:extLst>
  </p:cSld>
  <p:clrMapOvr>
    <a:masterClrMapping/>
  </p:clrMapOvr>
  <p:extLst>
    <p:ext uri="{DCECCB84-F9BA-43D5-87BE-67443E8EF086}">
      <p15:sldGuideLst xmlns:p15="http://schemas.microsoft.com/office/powerpoint/2012/main">
        <p15:guide id="1" pos="49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48B8-5B7B-8EA5-3B6C-FEBEEBC7E71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CAAD35C-54F7-AA69-71C5-D330714F91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7EF6A02-DD00-BB05-78B0-03BA1ED7B2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CFF770-0598-407F-9F99-841AF640491D}"/>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6" name="Footer Placeholder 5">
            <a:extLst>
              <a:ext uri="{FF2B5EF4-FFF2-40B4-BE49-F238E27FC236}">
                <a16:creationId xmlns:a16="http://schemas.microsoft.com/office/drawing/2014/main" id="{A55E872F-7A94-AE84-B0F6-C231303E31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A7EDAF-788E-F191-1496-673ECFD7FB94}"/>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3338287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766414" y="800145"/>
            <a:ext cx="5643562" cy="369332"/>
          </a:xfrm>
        </p:spPr>
        <p:txBody>
          <a:bodyPr anchor="ctr">
            <a:normAutofit/>
          </a:bodyPr>
          <a:lstStyle>
            <a:lvl1pPr marL="0" indent="0">
              <a:spcBef>
                <a:spcPts val="0"/>
              </a:spcBef>
              <a:buNone/>
              <a:defRPr sz="1800">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1226709"/>
            <a:ext cx="5644292" cy="954107"/>
          </a:xfrm>
        </p:spPr>
        <p:txBody>
          <a:bodyPr anchor="t"/>
          <a:lstStyle/>
          <a:p>
            <a:r>
              <a:rPr lang="en-US"/>
              <a:t>Click to add slide title</a:t>
            </a:r>
          </a:p>
        </p:txBody>
      </p:sp>
      <p:sp>
        <p:nvSpPr>
          <p:cNvPr id="9" name="Text Placeholder 3">
            <a:extLst>
              <a:ext uri="{FF2B5EF4-FFF2-40B4-BE49-F238E27FC236}">
                <a16:creationId xmlns:a16="http://schemas.microsoft.com/office/drawing/2014/main" id="{3AA83F3E-F382-DD43-AB43-52F6ABBD8E45}"/>
              </a:ext>
            </a:extLst>
          </p:cNvPr>
          <p:cNvSpPr>
            <a:spLocks noGrp="1"/>
          </p:cNvSpPr>
          <p:nvPr>
            <p:ph type="body" sz="quarter" idx="11" hasCustomPrompt="1"/>
          </p:nvPr>
        </p:nvSpPr>
        <p:spPr>
          <a:xfrm>
            <a:off x="766414" y="2384425"/>
            <a:ext cx="10153999" cy="3600450"/>
          </a:xfrm>
        </p:spPr>
        <p:txBody>
          <a:bodyPr numCol="2" spcCol="180000"/>
          <a:lstStyle>
            <a:lvl1pPr marL="342900" indent="-342900">
              <a:lnSpc>
                <a:spcPct val="100000"/>
              </a:lnSpc>
              <a:spcBef>
                <a:spcPts val="0"/>
              </a:spcBef>
              <a:buClr>
                <a:srgbClr val="DF202D"/>
              </a:buClr>
              <a:buFont typeface="Arial" panose="020B0604020202020204" pitchFamily="34" charset="0"/>
              <a:buChar char="•"/>
              <a:defRPr/>
            </a:lvl1pPr>
          </a:lstStyle>
          <a:p>
            <a:pPr lvl="0"/>
            <a:r>
              <a:rPr lang="en-US"/>
              <a:t>Click to add text</a:t>
            </a:r>
          </a:p>
        </p:txBody>
      </p:sp>
    </p:spTree>
    <p:extLst>
      <p:ext uri="{BB962C8B-B14F-4D97-AF65-F5344CB8AC3E}">
        <p14:creationId xmlns:p14="http://schemas.microsoft.com/office/powerpoint/2010/main" val="1108755975"/>
      </p:ext>
    </p:extLst>
  </p:cSld>
  <p:clrMapOvr>
    <a:masterClrMapping/>
  </p:clrMapOvr>
  <p:extLst>
    <p:ext uri="{DCECCB84-F9BA-43D5-87BE-67443E8EF086}">
      <p15:sldGuideLst xmlns:p15="http://schemas.microsoft.com/office/powerpoint/2012/main">
        <p15:guide id="2" pos="68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766414" y="800145"/>
            <a:ext cx="5643562" cy="369332"/>
          </a:xfrm>
        </p:spPr>
        <p:txBody>
          <a:bodyPr anchor="ctr">
            <a:normAutofit/>
          </a:bodyPr>
          <a:lstStyle>
            <a:lvl1pPr marL="0" indent="0">
              <a:spcBef>
                <a:spcPts val="0"/>
              </a:spcBef>
              <a:buNone/>
              <a:defRPr sz="1800">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1226709"/>
            <a:ext cx="5644292" cy="954107"/>
          </a:xfrm>
        </p:spPr>
        <p:txBody>
          <a:bodyPr anchor="t"/>
          <a:lstStyle/>
          <a:p>
            <a:r>
              <a:rPr lang="en-US"/>
              <a:t>Click to add slide title</a:t>
            </a:r>
          </a:p>
        </p:txBody>
      </p:sp>
      <p:sp>
        <p:nvSpPr>
          <p:cNvPr id="4" name="Text Placeholder 3">
            <a:extLst>
              <a:ext uri="{FF2B5EF4-FFF2-40B4-BE49-F238E27FC236}">
                <a16:creationId xmlns:a16="http://schemas.microsoft.com/office/drawing/2014/main" id="{13AD1E62-8FA8-AB4A-991B-35FD887E7C35}"/>
              </a:ext>
            </a:extLst>
          </p:cNvPr>
          <p:cNvSpPr>
            <a:spLocks noGrp="1"/>
          </p:cNvSpPr>
          <p:nvPr>
            <p:ph type="body" sz="quarter" idx="11" hasCustomPrompt="1"/>
          </p:nvPr>
        </p:nvSpPr>
        <p:spPr>
          <a:xfrm>
            <a:off x="766414" y="2384425"/>
            <a:ext cx="10153999" cy="3600450"/>
          </a:xfrm>
        </p:spPr>
        <p:txBody>
          <a:bodyPr numCol="3" spcCol="180000"/>
          <a:lstStyle>
            <a:lvl1pPr marL="342900" indent="-342900">
              <a:lnSpc>
                <a:spcPct val="100000"/>
              </a:lnSpc>
              <a:spcBef>
                <a:spcPts val="0"/>
              </a:spcBef>
              <a:buClr>
                <a:srgbClr val="DF202D"/>
              </a:buClr>
              <a:buFont typeface="Arial" panose="020B0604020202020204" pitchFamily="34" charset="0"/>
              <a:buChar char="•"/>
              <a:defRPr/>
            </a:lvl1pPr>
          </a:lstStyle>
          <a:p>
            <a:pPr lvl="0"/>
            <a:r>
              <a:rPr lang="en-US"/>
              <a:t>Click to add text</a:t>
            </a:r>
          </a:p>
        </p:txBody>
      </p:sp>
    </p:spTree>
    <p:extLst>
      <p:ext uri="{BB962C8B-B14F-4D97-AF65-F5344CB8AC3E}">
        <p14:creationId xmlns:p14="http://schemas.microsoft.com/office/powerpoint/2010/main" val="2963939998"/>
      </p:ext>
    </p:extLst>
  </p:cSld>
  <p:clrMapOvr>
    <a:masterClrMapping/>
  </p:clrMapOvr>
  <p:extLst>
    <p:ext uri="{DCECCB84-F9BA-43D5-87BE-67443E8EF086}">
      <p15:sldGuideLst xmlns:p15="http://schemas.microsoft.com/office/powerpoint/2012/main">
        <p15:guide id="2" pos="68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chart or tabl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766414" y="800145"/>
            <a:ext cx="5085745" cy="369332"/>
          </a:xfrm>
        </p:spPr>
        <p:txBody>
          <a:bodyPr anchor="ctr">
            <a:normAutofit/>
          </a:bodyPr>
          <a:lstStyle>
            <a:lvl1pPr marL="0" indent="0">
              <a:buNone/>
              <a:defRPr sz="1800">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1226709"/>
            <a:ext cx="5085745" cy="954107"/>
          </a:xfrm>
        </p:spPr>
        <p:txBody>
          <a:bodyPr anchor="t"/>
          <a:lstStyle/>
          <a:p>
            <a:r>
              <a:rPr lang="en-US"/>
              <a:t>Click to add slide title</a:t>
            </a:r>
          </a:p>
        </p:txBody>
      </p:sp>
      <p:sp>
        <p:nvSpPr>
          <p:cNvPr id="5" name="Text Placeholder 4">
            <a:extLst>
              <a:ext uri="{FF2B5EF4-FFF2-40B4-BE49-F238E27FC236}">
                <a16:creationId xmlns:a16="http://schemas.microsoft.com/office/drawing/2014/main" id="{4BBFE09C-681F-F349-9418-A478457AEC2E}"/>
              </a:ext>
            </a:extLst>
          </p:cNvPr>
          <p:cNvSpPr>
            <a:spLocks noGrp="1"/>
          </p:cNvSpPr>
          <p:nvPr>
            <p:ph type="body" sz="quarter" idx="12" hasCustomPrompt="1"/>
          </p:nvPr>
        </p:nvSpPr>
        <p:spPr>
          <a:xfrm>
            <a:off x="766415" y="2378075"/>
            <a:ext cx="5085745" cy="3083611"/>
          </a:xfrm>
        </p:spPr>
        <p:txBody>
          <a:bodyPr/>
          <a:lstStyle>
            <a:lvl1pPr marL="342900" indent="-342900">
              <a:lnSpc>
                <a:spcPct val="100000"/>
              </a:lnSpc>
              <a:spcBef>
                <a:spcPts val="0"/>
              </a:spcBef>
              <a:buClr>
                <a:srgbClr val="DF202D"/>
              </a:buClr>
              <a:buFont typeface="Arial" panose="020B0604020202020204" pitchFamily="34" charset="0"/>
              <a:buChar char="•"/>
              <a:defRPr/>
            </a:lvl1pPr>
          </a:lstStyle>
          <a:p>
            <a:pPr lvl="0"/>
            <a:r>
              <a:rPr lang="en-US"/>
              <a:t>Click to add text</a:t>
            </a:r>
          </a:p>
        </p:txBody>
      </p:sp>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766763" y="5658945"/>
            <a:ext cx="5084762" cy="324343"/>
          </a:xfrm>
        </p:spPr>
        <p:txBody>
          <a:bodyPr anchor="b">
            <a:normAutofit/>
          </a:bodyPr>
          <a:lstStyle>
            <a:lvl1pPr marL="0" indent="0">
              <a:spcBef>
                <a:spcPts val="0"/>
              </a:spcBef>
              <a:buNone/>
              <a:defRPr sz="1400">
                <a:solidFill>
                  <a:srgbClr val="8F8F8F"/>
                </a:solidFill>
              </a:defRPr>
            </a:lvl1pPr>
          </a:lstStyle>
          <a:p>
            <a:pPr lvl="0"/>
            <a:r>
              <a:rPr lang="en-US"/>
              <a:t>Source/credit</a:t>
            </a:r>
          </a:p>
        </p:txBody>
      </p:sp>
      <p:sp>
        <p:nvSpPr>
          <p:cNvPr id="6" name="Content Placeholder 5">
            <a:extLst>
              <a:ext uri="{FF2B5EF4-FFF2-40B4-BE49-F238E27FC236}">
                <a16:creationId xmlns:a16="http://schemas.microsoft.com/office/drawing/2014/main" id="{13D914B5-A733-F149-A22B-9CE850AFAA05}"/>
              </a:ext>
            </a:extLst>
          </p:cNvPr>
          <p:cNvSpPr>
            <a:spLocks noGrp="1"/>
          </p:cNvSpPr>
          <p:nvPr>
            <p:ph sz="quarter" idx="15" hasCustomPrompt="1"/>
          </p:nvPr>
        </p:nvSpPr>
        <p:spPr>
          <a:xfrm>
            <a:off x="6096000" y="800100"/>
            <a:ext cx="5329238" cy="5183188"/>
          </a:xfrm>
        </p:spPr>
        <p:txBody>
          <a:bodyPr/>
          <a:lstStyle>
            <a:lvl1pPr marL="0" indent="0">
              <a:spcBef>
                <a:spcPts val="0"/>
              </a:spcBef>
              <a:buNone/>
              <a:defRPr/>
            </a:lvl1pPr>
          </a:lstStyle>
          <a:p>
            <a:pPr lvl="0"/>
            <a:r>
              <a:rPr lang="en-US"/>
              <a:t>Click icon to add chart or table</a:t>
            </a:r>
          </a:p>
          <a:p>
            <a:pPr lvl="0"/>
            <a:endParaRPr lang="en-US"/>
          </a:p>
        </p:txBody>
      </p:sp>
    </p:spTree>
    <p:extLst>
      <p:ext uri="{BB962C8B-B14F-4D97-AF65-F5344CB8AC3E}">
        <p14:creationId xmlns:p14="http://schemas.microsoft.com/office/powerpoint/2010/main" val="400786434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86BEBCB-AD6D-124E-B175-69BCAC07528D}"/>
              </a:ext>
            </a:extLst>
          </p:cNvPr>
          <p:cNvSpPr>
            <a:spLocks noGrp="1"/>
          </p:cNvSpPr>
          <p:nvPr>
            <p:ph type="body" sz="quarter" idx="10" hasCustomPrompt="1"/>
          </p:nvPr>
        </p:nvSpPr>
        <p:spPr>
          <a:xfrm>
            <a:off x="6339492" y="797101"/>
            <a:ext cx="5085745" cy="369332"/>
          </a:xfrm>
        </p:spPr>
        <p:txBody>
          <a:bodyPr anchor="ctr">
            <a:normAutofit/>
          </a:bodyPr>
          <a:lstStyle>
            <a:lvl1pPr marL="0" indent="0">
              <a:spcBef>
                <a:spcPts val="0"/>
              </a:spcBef>
              <a:buNone/>
              <a:defRPr sz="1800">
                <a:solidFill>
                  <a:srgbClr val="DF202D"/>
                </a:solidFill>
              </a:defRPr>
            </a:lvl1pPr>
          </a:lstStyle>
          <a:p>
            <a:pPr lvl="0"/>
            <a:r>
              <a:rPr lang="en-US"/>
              <a:t>Click to add section title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6339492" y="1223665"/>
            <a:ext cx="5085745" cy="954107"/>
          </a:xfrm>
        </p:spPr>
        <p:txBody>
          <a:bodyPr anchor="t"/>
          <a:lstStyle/>
          <a:p>
            <a:r>
              <a:rPr lang="en-US"/>
              <a:t>Click to add slide title</a:t>
            </a:r>
          </a:p>
        </p:txBody>
      </p:sp>
      <p:sp>
        <p:nvSpPr>
          <p:cNvPr id="5" name="Text Placeholder 4">
            <a:extLst>
              <a:ext uri="{FF2B5EF4-FFF2-40B4-BE49-F238E27FC236}">
                <a16:creationId xmlns:a16="http://schemas.microsoft.com/office/drawing/2014/main" id="{4BBFE09C-681F-F349-9418-A478457AEC2E}"/>
              </a:ext>
            </a:extLst>
          </p:cNvPr>
          <p:cNvSpPr>
            <a:spLocks noGrp="1"/>
          </p:cNvSpPr>
          <p:nvPr>
            <p:ph type="body" sz="quarter" idx="12" hasCustomPrompt="1"/>
          </p:nvPr>
        </p:nvSpPr>
        <p:spPr>
          <a:xfrm>
            <a:off x="6339493" y="2375031"/>
            <a:ext cx="5085745" cy="3083611"/>
          </a:xfrm>
        </p:spPr>
        <p:txBody>
          <a:bodyPr/>
          <a:lstStyle>
            <a:lvl1pPr marL="342900" indent="-342900">
              <a:spcBef>
                <a:spcPts val="0"/>
              </a:spcBef>
              <a:buClr>
                <a:srgbClr val="DF202D"/>
              </a:buClr>
              <a:buFont typeface="Arial" panose="020B0604020202020204" pitchFamily="34" charset="0"/>
              <a:buChar char="•"/>
              <a:defRPr/>
            </a:lvl1pPr>
          </a:lstStyle>
          <a:p>
            <a:pPr lvl="0"/>
            <a:r>
              <a:rPr lang="en-US"/>
              <a:t>Click to add text</a:t>
            </a:r>
          </a:p>
        </p:txBody>
      </p:sp>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6339841" y="5655901"/>
            <a:ext cx="5084762" cy="324343"/>
          </a:xfrm>
        </p:spPr>
        <p:txBody>
          <a:bodyPr anchor="b">
            <a:normAutofit/>
          </a:bodyPr>
          <a:lstStyle>
            <a:lvl1pPr marL="0" indent="0">
              <a:spcBef>
                <a:spcPts val="0"/>
              </a:spcBef>
              <a:buNone/>
              <a:defRPr sz="1400">
                <a:solidFill>
                  <a:srgbClr val="8F8F8F"/>
                </a:solidFill>
              </a:defRPr>
            </a:lvl1pPr>
          </a:lstStyle>
          <a:p>
            <a:pPr lvl="0"/>
            <a:r>
              <a:rPr lang="en-US"/>
              <a:t>Source/credit</a:t>
            </a:r>
          </a:p>
        </p:txBody>
      </p:sp>
      <p:sp>
        <p:nvSpPr>
          <p:cNvPr id="4" name="Picture Placeholder 3">
            <a:extLst>
              <a:ext uri="{FF2B5EF4-FFF2-40B4-BE49-F238E27FC236}">
                <a16:creationId xmlns:a16="http://schemas.microsoft.com/office/drawing/2014/main" id="{038EA9D8-2C7A-9549-935B-956201BFD3D0}"/>
              </a:ext>
            </a:extLst>
          </p:cNvPr>
          <p:cNvSpPr>
            <a:spLocks noGrp="1"/>
          </p:cNvSpPr>
          <p:nvPr>
            <p:ph type="pic" sz="quarter" idx="15"/>
          </p:nvPr>
        </p:nvSpPr>
        <p:spPr>
          <a:xfrm>
            <a:off x="0" y="0"/>
            <a:ext cx="6096000" cy="68580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1633272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38EA9D8-2C7A-9549-935B-956201BFD3D0}"/>
              </a:ext>
            </a:extLst>
          </p:cNvPr>
          <p:cNvSpPr>
            <a:spLocks noGrp="1"/>
          </p:cNvSpPr>
          <p:nvPr>
            <p:ph type="pic" sz="quarter" idx="15"/>
          </p:nvPr>
        </p:nvSpPr>
        <p:spPr>
          <a:xfrm>
            <a:off x="0" y="0"/>
            <a:ext cx="11424603" cy="6858000"/>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54F32067-2B49-1E4E-9869-F12E27D383F8}"/>
              </a:ext>
            </a:extLst>
          </p:cNvPr>
          <p:cNvSpPr>
            <a:spLocks noGrp="1"/>
          </p:cNvSpPr>
          <p:nvPr>
            <p:ph type="title" hasCustomPrompt="1"/>
          </p:nvPr>
        </p:nvSpPr>
        <p:spPr>
          <a:xfrm>
            <a:off x="766415" y="1414849"/>
            <a:ext cx="4699665" cy="4028302"/>
          </a:xfrm>
        </p:spPr>
        <p:txBody>
          <a:bodyPr anchor="ctr">
            <a:noAutofit/>
          </a:bodyPr>
          <a:lstStyle>
            <a:lvl1pPr>
              <a:defRPr sz="4800">
                <a:solidFill>
                  <a:schemeClr val="bg1"/>
                </a:solidFill>
              </a:defRPr>
            </a:lvl1pPr>
          </a:lstStyle>
          <a:p>
            <a:r>
              <a:rPr lang="en-US"/>
              <a:t>Optional text</a:t>
            </a:r>
          </a:p>
        </p:txBody>
      </p:sp>
    </p:spTree>
    <p:extLst>
      <p:ext uri="{BB962C8B-B14F-4D97-AF65-F5344CB8AC3E}">
        <p14:creationId xmlns:p14="http://schemas.microsoft.com/office/powerpoint/2010/main" val="4180422664"/>
      </p:ext>
    </p:extLst>
  </p:cSld>
  <p:clrMapOvr>
    <a:masterClrMapping/>
  </p:clrMapOvr>
  <p:extLst>
    <p:ext uri="{DCECCB84-F9BA-43D5-87BE-67443E8EF086}">
      <p15:sldGuideLst xmlns:p15="http://schemas.microsoft.com/office/powerpoint/2012/main">
        <p15:guide id="1"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3553128" y="536027"/>
            <a:ext cx="5085745" cy="477228"/>
          </a:xfrm>
        </p:spPr>
        <p:txBody>
          <a:bodyPr anchor="t"/>
          <a:lstStyle>
            <a:lvl1pPr algn="ctr">
              <a:defRPr/>
            </a:lvl1pPr>
          </a:lstStyle>
          <a:p>
            <a:r>
              <a:rPr lang="en-US"/>
              <a:t>Click to add chart title</a:t>
            </a:r>
          </a:p>
        </p:txBody>
      </p:sp>
      <p:sp>
        <p:nvSpPr>
          <p:cNvPr id="4" name="Chart Placeholder 3">
            <a:extLst>
              <a:ext uri="{FF2B5EF4-FFF2-40B4-BE49-F238E27FC236}">
                <a16:creationId xmlns:a16="http://schemas.microsoft.com/office/drawing/2014/main" id="{EFC3E1E7-058D-E94D-AF38-53B42D942D6A}"/>
              </a:ext>
            </a:extLst>
          </p:cNvPr>
          <p:cNvSpPr>
            <a:spLocks noGrp="1"/>
          </p:cNvSpPr>
          <p:nvPr>
            <p:ph type="chart" sz="quarter" idx="13"/>
          </p:nvPr>
        </p:nvSpPr>
        <p:spPr>
          <a:xfrm>
            <a:off x="1300104" y="1161536"/>
            <a:ext cx="9591793" cy="4497410"/>
          </a:xfrm>
        </p:spPr>
        <p:txBody>
          <a:bodyPr/>
          <a:lstStyle>
            <a:lvl1pPr>
              <a:spcBef>
                <a:spcPts val="0"/>
              </a:spcBef>
              <a:buClr>
                <a:srgbClr val="DF202D"/>
              </a:buClr>
              <a:defRPr/>
            </a:lvl1pPr>
          </a:lstStyle>
          <a:p>
            <a:r>
              <a:rPr lang="en-US"/>
              <a:t>Click icon to add chart</a:t>
            </a:r>
          </a:p>
        </p:txBody>
      </p:sp>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1300104" y="5811480"/>
            <a:ext cx="5084762" cy="324343"/>
          </a:xfrm>
        </p:spPr>
        <p:txBody>
          <a:bodyPr anchor="b">
            <a:normAutofit/>
          </a:bodyPr>
          <a:lstStyle>
            <a:lvl1pPr marL="0" indent="0">
              <a:spcBef>
                <a:spcPts val="0"/>
              </a:spcBef>
              <a:buNone/>
              <a:defRPr sz="1400">
                <a:solidFill>
                  <a:srgbClr val="8F8F8F"/>
                </a:solidFill>
              </a:defRPr>
            </a:lvl1pPr>
          </a:lstStyle>
          <a:p>
            <a:pPr lvl="0"/>
            <a:r>
              <a:rPr lang="en-US"/>
              <a:t>Source/credit</a:t>
            </a:r>
          </a:p>
        </p:txBody>
      </p:sp>
    </p:spTree>
    <p:extLst>
      <p:ext uri="{BB962C8B-B14F-4D97-AF65-F5344CB8AC3E}">
        <p14:creationId xmlns:p14="http://schemas.microsoft.com/office/powerpoint/2010/main" val="2870651024"/>
      </p:ext>
    </p:extLst>
  </p:cSld>
  <p:clrMapOvr>
    <a:masterClrMapping/>
  </p:clrMapOvr>
  <p:extLst>
    <p:ext uri="{DCECCB84-F9BA-43D5-87BE-67443E8EF086}">
      <p15:sldGuideLst xmlns:p15="http://schemas.microsoft.com/office/powerpoint/2012/main">
        <p15:guide id="1" pos="801">
          <p15:clr>
            <a:srgbClr val="FBAE40"/>
          </p15:clr>
        </p15:guide>
        <p15:guide id="2" pos="6856">
          <p15:clr>
            <a:srgbClr val="FBAE40"/>
          </p15:clr>
        </p15:guide>
        <p15:guide id="3" orient="horz" pos="731">
          <p15:clr>
            <a:srgbClr val="FBAE40"/>
          </p15:clr>
        </p15:guide>
        <p15:guide id="4" orient="horz" pos="356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3D80A4C0-485A-4241-8AB7-F48617C333DC}"/>
              </a:ext>
            </a:extLst>
          </p:cNvPr>
          <p:cNvSpPr>
            <a:spLocks noGrp="1"/>
          </p:cNvSpPr>
          <p:nvPr>
            <p:ph type="tbl" sz="quarter" idx="15"/>
          </p:nvPr>
        </p:nvSpPr>
        <p:spPr>
          <a:xfrm>
            <a:off x="1300163" y="1155699"/>
            <a:ext cx="9591675" cy="4500000"/>
          </a:xfrm>
        </p:spPr>
        <p:txBody>
          <a:bodyPr/>
          <a:lstStyle>
            <a:lvl1pPr>
              <a:spcBef>
                <a:spcPts val="0"/>
              </a:spcBef>
              <a:defRPr/>
            </a:lvl1pPr>
          </a:lstStyle>
          <a:p>
            <a:r>
              <a:rPr lang="en-US"/>
              <a:t>Click icon to add table</a:t>
            </a:r>
          </a:p>
        </p:txBody>
      </p:sp>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3553128" y="536027"/>
            <a:ext cx="5085745" cy="477228"/>
          </a:xfrm>
        </p:spPr>
        <p:txBody>
          <a:bodyPr anchor="t"/>
          <a:lstStyle>
            <a:lvl1pPr algn="ctr">
              <a:defRPr/>
            </a:lvl1pPr>
          </a:lstStyle>
          <a:p>
            <a:r>
              <a:rPr lang="en-US"/>
              <a:t>Click to add table title</a:t>
            </a:r>
          </a:p>
        </p:txBody>
      </p:sp>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1300104" y="5811480"/>
            <a:ext cx="5084762" cy="324343"/>
          </a:xfrm>
        </p:spPr>
        <p:txBody>
          <a:bodyPr anchor="b">
            <a:normAutofit/>
          </a:bodyPr>
          <a:lstStyle>
            <a:lvl1pPr marL="0" indent="0">
              <a:spcBef>
                <a:spcPts val="0"/>
              </a:spcBef>
              <a:buNone/>
              <a:defRPr sz="1400">
                <a:solidFill>
                  <a:srgbClr val="8F8F8F"/>
                </a:solidFill>
              </a:defRPr>
            </a:lvl1pPr>
          </a:lstStyle>
          <a:p>
            <a:pPr lvl="0"/>
            <a:r>
              <a:rPr lang="en-US"/>
              <a:t>Source/credit</a:t>
            </a:r>
          </a:p>
        </p:txBody>
      </p:sp>
    </p:spTree>
    <p:extLst>
      <p:ext uri="{BB962C8B-B14F-4D97-AF65-F5344CB8AC3E}">
        <p14:creationId xmlns:p14="http://schemas.microsoft.com/office/powerpoint/2010/main" val="4248877269"/>
      </p:ext>
    </p:extLst>
  </p:cSld>
  <p:clrMapOvr>
    <a:masterClrMapping/>
  </p:clrMapOvr>
  <p:extLst>
    <p:ext uri="{DCECCB84-F9BA-43D5-87BE-67443E8EF086}">
      <p15:sldGuideLst xmlns:p15="http://schemas.microsoft.com/office/powerpoint/2012/main">
        <p15:guide id="1" pos="801">
          <p15:clr>
            <a:srgbClr val="FBAE40"/>
          </p15:clr>
        </p15:guide>
        <p15:guide id="2" pos="6856">
          <p15:clr>
            <a:srgbClr val="FBAE40"/>
          </p15:clr>
        </p15:guide>
        <p15:guide id="3" orient="horz" pos="731">
          <p15:clr>
            <a:srgbClr val="FBAE40"/>
          </p15:clr>
        </p15:guide>
        <p15:guide id="4" orient="horz" pos="356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inforgraphic">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1AEC57-71CF-7048-BC81-B7F20A1DCBC7}"/>
              </a:ext>
            </a:extLst>
          </p:cNvPr>
          <p:cNvSpPr>
            <a:spLocks noGrp="1"/>
          </p:cNvSpPr>
          <p:nvPr>
            <p:ph type="body" sz="quarter" idx="14" hasCustomPrompt="1"/>
          </p:nvPr>
        </p:nvSpPr>
        <p:spPr>
          <a:xfrm>
            <a:off x="766763" y="5658945"/>
            <a:ext cx="5084762" cy="324343"/>
          </a:xfrm>
        </p:spPr>
        <p:txBody>
          <a:bodyPr anchor="b">
            <a:normAutofit/>
          </a:bodyPr>
          <a:lstStyle>
            <a:lvl1pPr marL="0" indent="0">
              <a:spcBef>
                <a:spcPts val="0"/>
              </a:spcBef>
              <a:buNone/>
              <a:defRPr sz="1400">
                <a:solidFill>
                  <a:srgbClr val="8F8F8F"/>
                </a:solidFill>
              </a:defRPr>
            </a:lvl1pPr>
          </a:lstStyle>
          <a:p>
            <a:pPr lvl="0"/>
            <a:r>
              <a:rPr lang="en-US"/>
              <a:t>Source/credit</a:t>
            </a:r>
          </a:p>
        </p:txBody>
      </p:sp>
      <p:sp>
        <p:nvSpPr>
          <p:cNvPr id="7" name="Title 1">
            <a:extLst>
              <a:ext uri="{FF2B5EF4-FFF2-40B4-BE49-F238E27FC236}">
                <a16:creationId xmlns:a16="http://schemas.microsoft.com/office/drawing/2014/main" id="{EB9ED336-7E4C-7A40-91F2-F39535C50F4E}"/>
              </a:ext>
            </a:extLst>
          </p:cNvPr>
          <p:cNvSpPr>
            <a:spLocks noGrp="1"/>
          </p:cNvSpPr>
          <p:nvPr>
            <p:ph type="title" hasCustomPrompt="1"/>
          </p:nvPr>
        </p:nvSpPr>
        <p:spPr>
          <a:xfrm>
            <a:off x="769735" y="536027"/>
            <a:ext cx="5085745" cy="477228"/>
          </a:xfrm>
        </p:spPr>
        <p:txBody>
          <a:bodyPr anchor="t"/>
          <a:lstStyle>
            <a:lvl1pPr algn="l">
              <a:defRPr/>
            </a:lvl1pPr>
          </a:lstStyle>
          <a:p>
            <a:r>
              <a:rPr lang="en-US"/>
              <a:t>Click to add SmartArt title</a:t>
            </a:r>
          </a:p>
        </p:txBody>
      </p:sp>
      <p:sp>
        <p:nvSpPr>
          <p:cNvPr id="4" name="SmartArt Placeholder 3">
            <a:extLst>
              <a:ext uri="{FF2B5EF4-FFF2-40B4-BE49-F238E27FC236}">
                <a16:creationId xmlns:a16="http://schemas.microsoft.com/office/drawing/2014/main" id="{EEDB742A-441B-EA47-9644-0FD2AABF7AE9}"/>
              </a:ext>
            </a:extLst>
          </p:cNvPr>
          <p:cNvSpPr>
            <a:spLocks noGrp="1"/>
          </p:cNvSpPr>
          <p:nvPr>
            <p:ph type="dgm" sz="quarter" idx="15"/>
          </p:nvPr>
        </p:nvSpPr>
        <p:spPr>
          <a:xfrm>
            <a:off x="766763" y="1161535"/>
            <a:ext cx="10658475" cy="4355010"/>
          </a:xfrm>
        </p:spPr>
        <p:txBody>
          <a:bodyPr/>
          <a:lstStyle>
            <a:lvl1pPr>
              <a:buClr>
                <a:srgbClr val="DF202D"/>
              </a:buClr>
              <a:defRPr/>
            </a:lvl1pPr>
          </a:lstStyle>
          <a:p>
            <a:r>
              <a:rPr lang="en-US"/>
              <a:t>Click icon to add SmartArt graphic</a:t>
            </a:r>
          </a:p>
        </p:txBody>
      </p:sp>
    </p:spTree>
    <p:extLst>
      <p:ext uri="{BB962C8B-B14F-4D97-AF65-F5344CB8AC3E}">
        <p14:creationId xmlns:p14="http://schemas.microsoft.com/office/powerpoint/2010/main" val="3609351569"/>
      </p:ext>
    </p:extLst>
  </p:cSld>
  <p:clrMapOvr>
    <a:masterClrMapping/>
  </p:clrMapOvr>
  <p:extLst>
    <p:ext uri="{DCECCB84-F9BA-43D5-87BE-67443E8EF086}">
      <p15:sldGuideLst xmlns:p15="http://schemas.microsoft.com/office/powerpoint/2012/main">
        <p15:guide id="1" pos="48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B8DFF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357BD2-7C1B-B14A-A126-BEF6D0E1E20F}"/>
              </a:ext>
            </a:extLst>
          </p:cNvPr>
          <p:cNvSpPr>
            <a:spLocks noGrp="1"/>
          </p:cNvSpPr>
          <p:nvPr>
            <p:ph type="body" sz="quarter" idx="10" hasCustomPrompt="1"/>
          </p:nvPr>
        </p:nvSpPr>
        <p:spPr>
          <a:xfrm>
            <a:off x="901700" y="1593849"/>
            <a:ext cx="7551738" cy="3107807"/>
          </a:xfrm>
        </p:spPr>
        <p:txBody>
          <a:bodyPr>
            <a:normAutofit/>
          </a:bodyPr>
          <a:lstStyle>
            <a:lvl1pPr marL="0" indent="0">
              <a:spcBef>
                <a:spcPts val="600"/>
              </a:spcBef>
              <a:buNone/>
              <a:defRPr sz="4000"/>
            </a:lvl1pPr>
          </a:lstStyle>
          <a:p>
            <a:pPr lvl="0"/>
            <a:r>
              <a:rPr lang="en-US"/>
              <a:t>Click to add a quote</a:t>
            </a:r>
          </a:p>
        </p:txBody>
      </p:sp>
      <p:sp>
        <p:nvSpPr>
          <p:cNvPr id="10" name="Google Shape;92;p18">
            <a:extLst>
              <a:ext uri="{FF2B5EF4-FFF2-40B4-BE49-F238E27FC236}">
                <a16:creationId xmlns:a16="http://schemas.microsoft.com/office/drawing/2014/main" id="{F0B3ABE4-A92D-594E-9EB5-E09BE32BF439}"/>
              </a:ext>
            </a:extLst>
          </p:cNvPr>
          <p:cNvSpPr txBox="1">
            <a:spLocks/>
          </p:cNvSpPr>
          <p:nvPr userDrawn="1"/>
        </p:nvSpPr>
        <p:spPr>
          <a:xfrm>
            <a:off x="640047" y="231725"/>
            <a:ext cx="1144442" cy="1545639"/>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 sz="12000" b="1">
                <a:latin typeface="Arial Hebrew Scholar" charset="-79"/>
                <a:ea typeface="Arial Hebrew Scholar" charset="-79"/>
                <a:cs typeface="Arial Hebrew Scholar" charset="-79"/>
                <a:sym typeface="Muli"/>
              </a:rPr>
              <a:t>“ </a:t>
            </a:r>
            <a:r>
              <a:rPr lang="fr-CA" sz="12000">
                <a:latin typeface="Arial" charset="0"/>
                <a:ea typeface="Arial" charset="0"/>
                <a:cs typeface="Arial" charset="0"/>
              </a:rPr>
              <a:t> </a:t>
            </a:r>
          </a:p>
        </p:txBody>
      </p:sp>
      <p:sp>
        <p:nvSpPr>
          <p:cNvPr id="13" name="Text Placeholder 12">
            <a:extLst>
              <a:ext uri="{FF2B5EF4-FFF2-40B4-BE49-F238E27FC236}">
                <a16:creationId xmlns:a16="http://schemas.microsoft.com/office/drawing/2014/main" id="{AD76D43F-D59E-1744-93D3-B41AC2071859}"/>
              </a:ext>
            </a:extLst>
          </p:cNvPr>
          <p:cNvSpPr>
            <a:spLocks noGrp="1"/>
          </p:cNvSpPr>
          <p:nvPr>
            <p:ph type="body" sz="quarter" idx="11" hasCustomPrompt="1"/>
          </p:nvPr>
        </p:nvSpPr>
        <p:spPr>
          <a:xfrm>
            <a:off x="901700" y="5828235"/>
            <a:ext cx="7551738" cy="522287"/>
          </a:xfrm>
        </p:spPr>
        <p:txBody>
          <a:bodyPr anchor="b">
            <a:normAutofit/>
          </a:bodyPr>
          <a:lstStyle>
            <a:lvl1pPr marL="0" indent="0">
              <a:spcBef>
                <a:spcPts val="0"/>
              </a:spcBef>
              <a:buNone/>
              <a:defRPr sz="1800"/>
            </a:lvl1pPr>
          </a:lstStyle>
          <a:p>
            <a:pPr lvl="0"/>
            <a:r>
              <a:rPr lang="en-US"/>
              <a:t>- Source / credits</a:t>
            </a:r>
          </a:p>
        </p:txBody>
      </p:sp>
    </p:spTree>
    <p:extLst>
      <p:ext uri="{BB962C8B-B14F-4D97-AF65-F5344CB8AC3E}">
        <p14:creationId xmlns:p14="http://schemas.microsoft.com/office/powerpoint/2010/main" val="2710223843"/>
      </p:ext>
    </p:extLst>
  </p:cSld>
  <p:clrMapOvr>
    <a:masterClrMapping/>
  </p:clrMapOvr>
  <p:extLst>
    <p:ext uri="{DCECCB84-F9BA-43D5-87BE-67443E8EF086}">
      <p15:sldGuideLst xmlns:p15="http://schemas.microsoft.com/office/powerpoint/2012/main">
        <p15:guide id="1" pos="5337">
          <p15:clr>
            <a:srgbClr val="FBAE40"/>
          </p15:clr>
        </p15:guide>
        <p15:guide id="2" pos="551">
          <p15:clr>
            <a:srgbClr val="FBAE40"/>
          </p15:clr>
        </p15:guide>
        <p15:guide id="3" orient="horz" pos="1003">
          <p15:clr>
            <a:srgbClr val="FBAE40"/>
          </p15:clr>
        </p15:guide>
        <p15:guide id="4" orient="horz" pos="2976">
          <p15:clr>
            <a:srgbClr val="FBAE40"/>
          </p15:clr>
        </p15:guide>
        <p15:guide id="5" orient="horz" pos="39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stat">
    <p:bg>
      <p:bgPr>
        <a:solidFill>
          <a:srgbClr val="DF202D"/>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BA7BF22-9D7C-7D48-AB2E-E1BFD47B5454}"/>
              </a:ext>
            </a:extLst>
          </p:cNvPr>
          <p:cNvSpPr>
            <a:spLocks noGrp="1"/>
          </p:cNvSpPr>
          <p:nvPr>
            <p:ph type="body" sz="quarter" idx="10" hasCustomPrompt="1"/>
          </p:nvPr>
        </p:nvSpPr>
        <p:spPr>
          <a:xfrm>
            <a:off x="728925" y="2147142"/>
            <a:ext cx="5165124" cy="2554514"/>
          </a:xfrm>
        </p:spPr>
        <p:txBody>
          <a:bodyPr anchor="ctr">
            <a:noAutofit/>
          </a:bodyPr>
          <a:lstStyle>
            <a:lvl1pPr marL="0" indent="0" algn="r">
              <a:spcBef>
                <a:spcPts val="0"/>
              </a:spcBef>
              <a:buNone/>
              <a:defRPr sz="13800" b="1">
                <a:solidFill>
                  <a:schemeClr val="tx1"/>
                </a:solidFill>
              </a:defRPr>
            </a:lvl1pPr>
          </a:lstStyle>
          <a:p>
            <a:pPr lvl="0"/>
            <a:r>
              <a:rPr lang="en-US"/>
              <a:t>100%</a:t>
            </a:r>
          </a:p>
        </p:txBody>
      </p:sp>
      <p:sp>
        <p:nvSpPr>
          <p:cNvPr id="7" name="Text Placeholder 12">
            <a:extLst>
              <a:ext uri="{FF2B5EF4-FFF2-40B4-BE49-F238E27FC236}">
                <a16:creationId xmlns:a16="http://schemas.microsoft.com/office/drawing/2014/main" id="{F6B591BB-B47E-974C-AE03-6A1B20CF557C}"/>
              </a:ext>
            </a:extLst>
          </p:cNvPr>
          <p:cNvSpPr>
            <a:spLocks noGrp="1"/>
          </p:cNvSpPr>
          <p:nvPr>
            <p:ph type="body" sz="quarter" idx="11" hasCustomPrompt="1"/>
          </p:nvPr>
        </p:nvSpPr>
        <p:spPr>
          <a:xfrm>
            <a:off x="6328978" y="2833807"/>
            <a:ext cx="4270783" cy="1190386"/>
          </a:xfrm>
        </p:spPr>
        <p:txBody>
          <a:bodyPr anchor="ctr">
            <a:normAutofit/>
          </a:bodyPr>
          <a:lstStyle>
            <a:lvl1pPr marL="0" indent="0" algn="l">
              <a:lnSpc>
                <a:spcPct val="90000"/>
              </a:lnSpc>
              <a:spcBef>
                <a:spcPts val="0"/>
              </a:spcBef>
              <a:buNone/>
              <a:defRPr sz="2800">
                <a:solidFill>
                  <a:schemeClr val="tx1"/>
                </a:solidFill>
              </a:defRPr>
            </a:lvl1pPr>
          </a:lstStyle>
          <a:p>
            <a:pPr lvl="0"/>
            <a:r>
              <a:rPr lang="en-US"/>
              <a:t>Click to enter </a:t>
            </a:r>
            <a:br>
              <a:rPr lang="en-US"/>
            </a:br>
            <a:r>
              <a:rPr lang="en-US"/>
              <a:t>stat details</a:t>
            </a:r>
          </a:p>
        </p:txBody>
      </p:sp>
    </p:spTree>
    <p:extLst>
      <p:ext uri="{BB962C8B-B14F-4D97-AF65-F5344CB8AC3E}">
        <p14:creationId xmlns:p14="http://schemas.microsoft.com/office/powerpoint/2010/main" val="27630157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5A56-C6C6-060B-7908-E2D8EA222A4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4735103-3496-9BB7-F9FE-7792C5B0E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02B327-100B-0103-B955-3B6ADF2CE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669892F-1479-0530-58C0-ACBB40A97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356B0-74E6-5BE8-E3A0-DD95ECA39F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9E316C9-F02E-DD0C-47F5-30E9C4C49C16}"/>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8" name="Footer Placeholder 7">
            <a:extLst>
              <a:ext uri="{FF2B5EF4-FFF2-40B4-BE49-F238E27FC236}">
                <a16:creationId xmlns:a16="http://schemas.microsoft.com/office/drawing/2014/main" id="{E6B4CBEA-471D-DA3B-E685-51989991BA3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5393CA4-FC01-B90D-E77B-F76588C60BE8}"/>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1897773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tats">
    <p:bg>
      <p:bgPr>
        <a:solidFill>
          <a:srgbClr val="DF202D"/>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95AA96D-D8BF-734E-8B18-1288532977B1}"/>
              </a:ext>
            </a:extLst>
          </p:cNvPr>
          <p:cNvSpPr>
            <a:spLocks noGrp="1"/>
          </p:cNvSpPr>
          <p:nvPr>
            <p:ph type="body" sz="quarter" idx="10" hasCustomPrompt="1"/>
          </p:nvPr>
        </p:nvSpPr>
        <p:spPr>
          <a:xfrm>
            <a:off x="2450263" y="2113861"/>
            <a:ext cx="3122719" cy="1517201"/>
          </a:xfrm>
        </p:spPr>
        <p:txBody>
          <a:bodyPr anchor="ctr">
            <a:noAutofit/>
          </a:bodyPr>
          <a:lstStyle>
            <a:lvl1pPr marL="0" indent="0" algn="ctr">
              <a:spcBef>
                <a:spcPts val="0"/>
              </a:spcBef>
              <a:buNone/>
              <a:defRPr sz="8800" b="1">
                <a:solidFill>
                  <a:schemeClr val="tx1"/>
                </a:solidFill>
              </a:defRPr>
            </a:lvl1pPr>
          </a:lstStyle>
          <a:p>
            <a:pPr lvl="0"/>
            <a:r>
              <a:rPr lang="en-US"/>
              <a:t>50%</a:t>
            </a:r>
          </a:p>
        </p:txBody>
      </p:sp>
      <p:sp>
        <p:nvSpPr>
          <p:cNvPr id="5" name="Text Placeholder 12">
            <a:extLst>
              <a:ext uri="{FF2B5EF4-FFF2-40B4-BE49-F238E27FC236}">
                <a16:creationId xmlns:a16="http://schemas.microsoft.com/office/drawing/2014/main" id="{2F72D35B-329C-B344-90C1-8B1CEACD176B}"/>
              </a:ext>
            </a:extLst>
          </p:cNvPr>
          <p:cNvSpPr>
            <a:spLocks noGrp="1"/>
          </p:cNvSpPr>
          <p:nvPr>
            <p:ph type="body" sz="quarter" idx="11" hasCustomPrompt="1"/>
          </p:nvPr>
        </p:nvSpPr>
        <p:spPr>
          <a:xfrm>
            <a:off x="2450263" y="3691357"/>
            <a:ext cx="3122719" cy="1190386"/>
          </a:xfrm>
        </p:spPr>
        <p:txBody>
          <a:bodyPr anchor="t">
            <a:normAutofit/>
          </a:bodyPr>
          <a:lstStyle>
            <a:lvl1pPr marL="0" indent="0" algn="ctr">
              <a:lnSpc>
                <a:spcPct val="90000"/>
              </a:lnSpc>
              <a:spcBef>
                <a:spcPts val="0"/>
              </a:spcBef>
              <a:buNone/>
              <a:defRPr sz="1800">
                <a:solidFill>
                  <a:schemeClr val="tx1"/>
                </a:solidFill>
              </a:defRPr>
            </a:lvl1pPr>
          </a:lstStyle>
          <a:p>
            <a:pPr lvl="0"/>
            <a:r>
              <a:rPr lang="en-US"/>
              <a:t>Click to enter </a:t>
            </a:r>
            <a:br>
              <a:rPr lang="en-US"/>
            </a:br>
            <a:r>
              <a:rPr lang="en-US"/>
              <a:t>stat details</a:t>
            </a:r>
          </a:p>
        </p:txBody>
      </p:sp>
      <p:cxnSp>
        <p:nvCxnSpPr>
          <p:cNvPr id="8" name="Straight Connector 7">
            <a:extLst>
              <a:ext uri="{FF2B5EF4-FFF2-40B4-BE49-F238E27FC236}">
                <a16:creationId xmlns:a16="http://schemas.microsoft.com/office/drawing/2014/main" id="{52A0750D-9305-F445-AECC-1ED42E40C7D9}"/>
              </a:ext>
            </a:extLst>
          </p:cNvPr>
          <p:cNvCxnSpPr/>
          <p:nvPr userDrawn="1"/>
        </p:nvCxnSpPr>
        <p:spPr>
          <a:xfrm>
            <a:off x="6096000" y="1660808"/>
            <a:ext cx="0" cy="3536385"/>
          </a:xfrm>
          <a:prstGeom prst="line">
            <a:avLst/>
          </a:prstGeom>
          <a:ln w="12700">
            <a:solidFill>
              <a:srgbClr val="92130B"/>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10D83A06-76B7-AC40-BEC4-9AC80E814793}"/>
              </a:ext>
            </a:extLst>
          </p:cNvPr>
          <p:cNvSpPr>
            <a:spLocks noGrp="1"/>
          </p:cNvSpPr>
          <p:nvPr>
            <p:ph type="body" sz="quarter" idx="12" hasCustomPrompt="1"/>
          </p:nvPr>
        </p:nvSpPr>
        <p:spPr>
          <a:xfrm>
            <a:off x="6619018" y="2113861"/>
            <a:ext cx="3122719" cy="1517201"/>
          </a:xfrm>
        </p:spPr>
        <p:txBody>
          <a:bodyPr anchor="ctr">
            <a:noAutofit/>
          </a:bodyPr>
          <a:lstStyle>
            <a:lvl1pPr marL="0" indent="0" algn="ctr">
              <a:spcBef>
                <a:spcPts val="0"/>
              </a:spcBef>
              <a:buNone/>
              <a:defRPr sz="8800" b="1">
                <a:solidFill>
                  <a:schemeClr val="tx1"/>
                </a:solidFill>
              </a:defRPr>
            </a:lvl1pPr>
          </a:lstStyle>
          <a:p>
            <a:pPr lvl="0"/>
            <a:r>
              <a:rPr lang="en-US"/>
              <a:t>50%</a:t>
            </a:r>
          </a:p>
        </p:txBody>
      </p:sp>
      <p:sp>
        <p:nvSpPr>
          <p:cNvPr id="13" name="Text Placeholder 12">
            <a:extLst>
              <a:ext uri="{FF2B5EF4-FFF2-40B4-BE49-F238E27FC236}">
                <a16:creationId xmlns:a16="http://schemas.microsoft.com/office/drawing/2014/main" id="{1EE9CC9B-C77F-9C4A-9E98-FB58B7F648CB}"/>
              </a:ext>
            </a:extLst>
          </p:cNvPr>
          <p:cNvSpPr>
            <a:spLocks noGrp="1"/>
          </p:cNvSpPr>
          <p:nvPr>
            <p:ph type="body" sz="quarter" idx="13" hasCustomPrompt="1"/>
          </p:nvPr>
        </p:nvSpPr>
        <p:spPr>
          <a:xfrm>
            <a:off x="6619018" y="3691357"/>
            <a:ext cx="3122719" cy="1190386"/>
          </a:xfrm>
        </p:spPr>
        <p:txBody>
          <a:bodyPr anchor="t">
            <a:normAutofit/>
          </a:bodyPr>
          <a:lstStyle>
            <a:lvl1pPr marL="0" indent="0" algn="ctr">
              <a:lnSpc>
                <a:spcPct val="90000"/>
              </a:lnSpc>
              <a:spcBef>
                <a:spcPts val="0"/>
              </a:spcBef>
              <a:buNone/>
              <a:defRPr sz="1800">
                <a:solidFill>
                  <a:schemeClr val="tx1"/>
                </a:solidFill>
              </a:defRPr>
            </a:lvl1pPr>
          </a:lstStyle>
          <a:p>
            <a:pPr lvl="0"/>
            <a:r>
              <a:rPr lang="en-US"/>
              <a:t>Click to enter </a:t>
            </a:r>
            <a:br>
              <a:rPr lang="en-US"/>
            </a:br>
            <a:r>
              <a:rPr lang="en-US"/>
              <a:t>stat details</a:t>
            </a:r>
          </a:p>
        </p:txBody>
      </p:sp>
    </p:spTree>
    <p:extLst>
      <p:ext uri="{BB962C8B-B14F-4D97-AF65-F5344CB8AC3E}">
        <p14:creationId xmlns:p14="http://schemas.microsoft.com/office/powerpoint/2010/main" val="4086694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stats">
    <p:bg>
      <p:bgPr>
        <a:solidFill>
          <a:srgbClr val="DF202D"/>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A6B3151-BF21-E749-90B4-CF873AC51959}"/>
              </a:ext>
            </a:extLst>
          </p:cNvPr>
          <p:cNvCxnSpPr>
            <a:cxnSpLocks/>
          </p:cNvCxnSpPr>
          <p:nvPr userDrawn="1"/>
        </p:nvCxnSpPr>
        <p:spPr>
          <a:xfrm>
            <a:off x="4201883" y="1992086"/>
            <a:ext cx="0" cy="2961191"/>
          </a:xfrm>
          <a:prstGeom prst="line">
            <a:avLst/>
          </a:prstGeom>
          <a:ln w="12700">
            <a:solidFill>
              <a:srgbClr val="92130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48812-09F8-C242-8DA5-04420EF75DA2}"/>
              </a:ext>
            </a:extLst>
          </p:cNvPr>
          <p:cNvCxnSpPr>
            <a:cxnSpLocks/>
          </p:cNvCxnSpPr>
          <p:nvPr userDrawn="1"/>
        </p:nvCxnSpPr>
        <p:spPr>
          <a:xfrm>
            <a:off x="7587343" y="1992086"/>
            <a:ext cx="0" cy="2961191"/>
          </a:xfrm>
          <a:prstGeom prst="line">
            <a:avLst/>
          </a:prstGeom>
          <a:ln w="12700">
            <a:solidFill>
              <a:srgbClr val="92130B"/>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41DD59C-036E-9446-8038-99703AC7F0D6}"/>
              </a:ext>
            </a:extLst>
          </p:cNvPr>
          <p:cNvSpPr>
            <a:spLocks noGrp="1"/>
          </p:cNvSpPr>
          <p:nvPr>
            <p:ph type="body" sz="quarter" idx="10" hasCustomPrompt="1"/>
          </p:nvPr>
        </p:nvSpPr>
        <p:spPr>
          <a:xfrm>
            <a:off x="932219" y="2113861"/>
            <a:ext cx="3122719" cy="1517201"/>
          </a:xfrm>
        </p:spPr>
        <p:txBody>
          <a:bodyPr anchor="ctr">
            <a:noAutofit/>
          </a:bodyPr>
          <a:lstStyle>
            <a:lvl1pPr marL="0" indent="0" algn="ctr">
              <a:spcBef>
                <a:spcPts val="0"/>
              </a:spcBef>
              <a:buNone/>
              <a:defRPr sz="8800" b="1">
                <a:solidFill>
                  <a:schemeClr val="tx1"/>
                </a:solidFill>
              </a:defRPr>
            </a:lvl1pPr>
          </a:lstStyle>
          <a:p>
            <a:pPr lvl="0"/>
            <a:r>
              <a:rPr lang="en-US"/>
              <a:t>33%</a:t>
            </a:r>
          </a:p>
        </p:txBody>
      </p:sp>
      <p:sp>
        <p:nvSpPr>
          <p:cNvPr id="13" name="Text Placeholder 12">
            <a:extLst>
              <a:ext uri="{FF2B5EF4-FFF2-40B4-BE49-F238E27FC236}">
                <a16:creationId xmlns:a16="http://schemas.microsoft.com/office/drawing/2014/main" id="{9C7A7142-1F21-C54E-973D-AB256CF1F0F8}"/>
              </a:ext>
            </a:extLst>
          </p:cNvPr>
          <p:cNvSpPr>
            <a:spLocks noGrp="1"/>
          </p:cNvSpPr>
          <p:nvPr>
            <p:ph type="body" sz="quarter" idx="11" hasCustomPrompt="1"/>
          </p:nvPr>
        </p:nvSpPr>
        <p:spPr>
          <a:xfrm>
            <a:off x="932219" y="3691357"/>
            <a:ext cx="3122719" cy="1190386"/>
          </a:xfrm>
        </p:spPr>
        <p:txBody>
          <a:bodyPr anchor="t">
            <a:normAutofit/>
          </a:bodyPr>
          <a:lstStyle>
            <a:lvl1pPr marL="0" indent="0" algn="ctr">
              <a:lnSpc>
                <a:spcPct val="90000"/>
              </a:lnSpc>
              <a:spcBef>
                <a:spcPts val="0"/>
              </a:spcBef>
              <a:buNone/>
              <a:defRPr sz="1800">
                <a:solidFill>
                  <a:schemeClr val="tx1"/>
                </a:solidFill>
              </a:defRPr>
            </a:lvl1pPr>
          </a:lstStyle>
          <a:p>
            <a:pPr lvl="0"/>
            <a:r>
              <a:rPr lang="en-US"/>
              <a:t>Click to enter </a:t>
            </a:r>
            <a:br>
              <a:rPr lang="en-US"/>
            </a:br>
            <a:r>
              <a:rPr lang="en-US"/>
              <a:t>stat details</a:t>
            </a:r>
          </a:p>
        </p:txBody>
      </p:sp>
      <p:sp>
        <p:nvSpPr>
          <p:cNvPr id="14" name="Text Placeholder 4">
            <a:extLst>
              <a:ext uri="{FF2B5EF4-FFF2-40B4-BE49-F238E27FC236}">
                <a16:creationId xmlns:a16="http://schemas.microsoft.com/office/drawing/2014/main" id="{BBB9F9E1-CDBE-6143-94B0-02180A22F93A}"/>
              </a:ext>
            </a:extLst>
          </p:cNvPr>
          <p:cNvSpPr>
            <a:spLocks noGrp="1"/>
          </p:cNvSpPr>
          <p:nvPr>
            <p:ph type="body" sz="quarter" idx="12" hasCustomPrompt="1"/>
          </p:nvPr>
        </p:nvSpPr>
        <p:spPr>
          <a:xfrm>
            <a:off x="4317679" y="2113861"/>
            <a:ext cx="3122719" cy="1517201"/>
          </a:xfrm>
        </p:spPr>
        <p:txBody>
          <a:bodyPr anchor="ctr">
            <a:noAutofit/>
          </a:bodyPr>
          <a:lstStyle>
            <a:lvl1pPr marL="0" indent="0" algn="ctr">
              <a:spcBef>
                <a:spcPts val="0"/>
              </a:spcBef>
              <a:buNone/>
              <a:defRPr sz="8800" b="1">
                <a:solidFill>
                  <a:schemeClr val="tx1"/>
                </a:solidFill>
              </a:defRPr>
            </a:lvl1pPr>
          </a:lstStyle>
          <a:p>
            <a:pPr lvl="0"/>
            <a:r>
              <a:rPr lang="en-US"/>
              <a:t>33%</a:t>
            </a:r>
          </a:p>
        </p:txBody>
      </p:sp>
      <p:sp>
        <p:nvSpPr>
          <p:cNvPr id="15" name="Text Placeholder 12">
            <a:extLst>
              <a:ext uri="{FF2B5EF4-FFF2-40B4-BE49-F238E27FC236}">
                <a16:creationId xmlns:a16="http://schemas.microsoft.com/office/drawing/2014/main" id="{A8402A78-9175-B544-B412-6E7B34C95068}"/>
              </a:ext>
            </a:extLst>
          </p:cNvPr>
          <p:cNvSpPr>
            <a:spLocks noGrp="1"/>
          </p:cNvSpPr>
          <p:nvPr>
            <p:ph type="body" sz="quarter" idx="13" hasCustomPrompt="1"/>
          </p:nvPr>
        </p:nvSpPr>
        <p:spPr>
          <a:xfrm>
            <a:off x="4317679" y="3691357"/>
            <a:ext cx="3122719" cy="1190386"/>
          </a:xfrm>
        </p:spPr>
        <p:txBody>
          <a:bodyPr anchor="t">
            <a:normAutofit/>
          </a:bodyPr>
          <a:lstStyle>
            <a:lvl1pPr marL="0" indent="0" algn="ctr">
              <a:lnSpc>
                <a:spcPct val="90000"/>
              </a:lnSpc>
              <a:spcBef>
                <a:spcPts val="0"/>
              </a:spcBef>
              <a:buNone/>
              <a:defRPr sz="1800">
                <a:solidFill>
                  <a:schemeClr val="tx1"/>
                </a:solidFill>
              </a:defRPr>
            </a:lvl1pPr>
          </a:lstStyle>
          <a:p>
            <a:pPr lvl="0"/>
            <a:r>
              <a:rPr lang="en-US"/>
              <a:t>Click to enter </a:t>
            </a:r>
            <a:br>
              <a:rPr lang="en-US"/>
            </a:br>
            <a:r>
              <a:rPr lang="en-US"/>
              <a:t>stat details</a:t>
            </a:r>
          </a:p>
        </p:txBody>
      </p:sp>
      <p:sp>
        <p:nvSpPr>
          <p:cNvPr id="16" name="Text Placeholder 4">
            <a:extLst>
              <a:ext uri="{FF2B5EF4-FFF2-40B4-BE49-F238E27FC236}">
                <a16:creationId xmlns:a16="http://schemas.microsoft.com/office/drawing/2014/main" id="{3AF3565E-B7D5-9749-A619-B001B27DA414}"/>
              </a:ext>
            </a:extLst>
          </p:cNvPr>
          <p:cNvSpPr>
            <a:spLocks noGrp="1"/>
          </p:cNvSpPr>
          <p:nvPr>
            <p:ph type="body" sz="quarter" idx="14" hasCustomPrompt="1"/>
          </p:nvPr>
        </p:nvSpPr>
        <p:spPr>
          <a:xfrm>
            <a:off x="7734289" y="2117473"/>
            <a:ext cx="3122719" cy="1517201"/>
          </a:xfrm>
        </p:spPr>
        <p:txBody>
          <a:bodyPr anchor="ctr">
            <a:noAutofit/>
          </a:bodyPr>
          <a:lstStyle>
            <a:lvl1pPr marL="0" indent="0" algn="ctr">
              <a:spcBef>
                <a:spcPts val="0"/>
              </a:spcBef>
              <a:buNone/>
              <a:defRPr sz="8800" b="1">
                <a:solidFill>
                  <a:schemeClr val="tx1"/>
                </a:solidFill>
              </a:defRPr>
            </a:lvl1pPr>
          </a:lstStyle>
          <a:p>
            <a:pPr lvl="0"/>
            <a:r>
              <a:rPr lang="en-US"/>
              <a:t>33%</a:t>
            </a:r>
          </a:p>
        </p:txBody>
      </p:sp>
      <p:sp>
        <p:nvSpPr>
          <p:cNvPr id="17" name="Text Placeholder 12">
            <a:extLst>
              <a:ext uri="{FF2B5EF4-FFF2-40B4-BE49-F238E27FC236}">
                <a16:creationId xmlns:a16="http://schemas.microsoft.com/office/drawing/2014/main" id="{A000A7EE-63BA-B640-A469-3C02645A2A36}"/>
              </a:ext>
            </a:extLst>
          </p:cNvPr>
          <p:cNvSpPr>
            <a:spLocks noGrp="1"/>
          </p:cNvSpPr>
          <p:nvPr>
            <p:ph type="body" sz="quarter" idx="15" hasCustomPrompt="1"/>
          </p:nvPr>
        </p:nvSpPr>
        <p:spPr>
          <a:xfrm>
            <a:off x="7734289" y="3694969"/>
            <a:ext cx="3122719" cy="1190386"/>
          </a:xfrm>
        </p:spPr>
        <p:txBody>
          <a:bodyPr anchor="t">
            <a:normAutofit/>
          </a:bodyPr>
          <a:lstStyle>
            <a:lvl1pPr marL="0" indent="0" algn="ctr">
              <a:lnSpc>
                <a:spcPct val="90000"/>
              </a:lnSpc>
              <a:spcBef>
                <a:spcPts val="0"/>
              </a:spcBef>
              <a:buNone/>
              <a:defRPr sz="1800">
                <a:solidFill>
                  <a:schemeClr val="tx1"/>
                </a:solidFill>
              </a:defRPr>
            </a:lvl1pPr>
          </a:lstStyle>
          <a:p>
            <a:pPr lvl="0"/>
            <a:r>
              <a:rPr lang="en-US"/>
              <a:t>Click to enter </a:t>
            </a:r>
            <a:br>
              <a:rPr lang="en-US"/>
            </a:br>
            <a:r>
              <a:rPr lang="en-US"/>
              <a:t>stat details</a:t>
            </a:r>
          </a:p>
        </p:txBody>
      </p:sp>
    </p:spTree>
    <p:extLst>
      <p:ext uri="{BB962C8B-B14F-4D97-AF65-F5344CB8AC3E}">
        <p14:creationId xmlns:p14="http://schemas.microsoft.com/office/powerpoint/2010/main" val="194839089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86;p17">
            <a:extLst>
              <a:ext uri="{FF2B5EF4-FFF2-40B4-BE49-F238E27FC236}">
                <a16:creationId xmlns:a16="http://schemas.microsoft.com/office/drawing/2014/main" id="{18822EB2-5970-B14F-9B21-264FBADA2EA8}"/>
              </a:ext>
            </a:extLst>
          </p:cNvPr>
          <p:cNvSpPr txBox="1">
            <a:spLocks/>
          </p:cNvSpPr>
          <p:nvPr userDrawn="1"/>
        </p:nvSpPr>
        <p:spPr>
          <a:xfrm>
            <a:off x="6287882" y="1475189"/>
            <a:ext cx="4019753" cy="504371"/>
          </a:xfrm>
          <a:prstGeom prst="rect">
            <a:avLst/>
          </a:prstGeom>
        </p:spPr>
        <p:txBody>
          <a:bodyPr spcFirstLastPara="1" wrap="square"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fr-CA" sz="3600" b="1">
                <a:solidFill>
                  <a:srgbClr val="DF202D"/>
                </a:solidFill>
                <a:latin typeface="Arial" charset="0"/>
                <a:ea typeface="Arial" charset="0"/>
                <a:cs typeface="Arial" charset="0"/>
              </a:rPr>
              <a:t>Questions?</a:t>
            </a:r>
            <a:endParaRPr lang="en" sz="3600" b="1">
              <a:solidFill>
                <a:srgbClr val="DF202D"/>
              </a:solidFill>
              <a:latin typeface="Arial" charset="0"/>
              <a:ea typeface="Arial" charset="0"/>
              <a:cs typeface="Arial" charset="0"/>
            </a:endParaRPr>
          </a:p>
        </p:txBody>
      </p:sp>
      <p:sp>
        <p:nvSpPr>
          <p:cNvPr id="10" name="Rectangle 9">
            <a:hlinkClick r:id="rId3"/>
            <a:extLst>
              <a:ext uri="{FF2B5EF4-FFF2-40B4-BE49-F238E27FC236}">
                <a16:creationId xmlns:a16="http://schemas.microsoft.com/office/drawing/2014/main" id="{7D19A529-9AA7-A64C-92AE-32D48E6D3C65}"/>
              </a:ext>
            </a:extLst>
          </p:cNvPr>
          <p:cNvSpPr/>
          <p:nvPr userDrawn="1"/>
        </p:nvSpPr>
        <p:spPr>
          <a:xfrm>
            <a:off x="6217978" y="4338399"/>
            <a:ext cx="5000018" cy="338554"/>
          </a:xfrm>
          <a:prstGeom prst="rect">
            <a:avLst/>
          </a:prstGeom>
        </p:spPr>
        <p:txBody>
          <a:bodyPr wrap="square" anchor="b">
            <a:spAutoFit/>
          </a:bodyPr>
          <a:lstStyle/>
          <a:p>
            <a:r>
              <a:rPr lang="en-CA" sz="1600" b="1">
                <a:solidFill>
                  <a:srgbClr val="DF202D"/>
                </a:solidFill>
                <a:latin typeface="Arial" panose="020B0604020202020204" pitchFamily="34" charset="0"/>
                <a:cs typeface="Arial" panose="020B0604020202020204" pitchFamily="34" charset="0"/>
              </a:rPr>
              <a:t>Connect with us</a:t>
            </a:r>
            <a:endParaRPr lang="en-CA" sz="1600">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8366" y="4768530"/>
            <a:ext cx="292850" cy="292850"/>
          </a:xfrm>
          <a:prstGeom prst="rect">
            <a:avLst/>
          </a:prstGeom>
        </p:spPr>
      </p:pic>
      <p:sp>
        <p:nvSpPr>
          <p:cNvPr id="14" name="Rectangle 13">
            <a:hlinkClick r:id="rId3"/>
            <a:extLst>
              <a:ext uri="{FF2B5EF4-FFF2-40B4-BE49-F238E27FC236}">
                <a16:creationId xmlns:a16="http://schemas.microsoft.com/office/drawing/2014/main" id="{7D19A529-9AA7-A64C-92AE-32D48E6D3C65}"/>
              </a:ext>
            </a:extLst>
          </p:cNvPr>
          <p:cNvSpPr/>
          <p:nvPr userDrawn="1"/>
        </p:nvSpPr>
        <p:spPr>
          <a:xfrm>
            <a:off x="6601216" y="4734814"/>
            <a:ext cx="5000018" cy="307777"/>
          </a:xfrm>
          <a:prstGeom prst="rect">
            <a:avLst/>
          </a:prstGeom>
        </p:spPr>
        <p:txBody>
          <a:bodyPr wrap="square" anchor="b">
            <a:spAutoFit/>
          </a:bodyPr>
          <a:lstStyle/>
          <a:p>
            <a:r>
              <a:rPr lang="en-CA" sz="1400" b="1">
                <a:latin typeface="Arial" panose="020B0604020202020204" pitchFamily="34" charset="0"/>
                <a:cs typeface="Arial" panose="020B0604020202020204" pitchFamily="34" charset="0"/>
              </a:rPr>
              <a:t>@</a:t>
            </a:r>
            <a:r>
              <a:rPr lang="en-CA" sz="1400" b="1" err="1">
                <a:latin typeface="Arial" panose="020B0604020202020204" pitchFamily="34" charset="0"/>
                <a:cs typeface="Arial" panose="020B0604020202020204" pitchFamily="34" charset="0"/>
              </a:rPr>
              <a:t>nserc_crsng</a:t>
            </a:r>
            <a:endParaRPr lang="en-CA" sz="1400" b="1">
              <a:latin typeface="Arial" panose="020B0604020202020204" pitchFamily="34" charset="0"/>
              <a:cs typeface="Arial" panose="020B0604020202020204" pitchFamily="34" charset="0"/>
            </a:endParaRPr>
          </a:p>
        </p:txBody>
      </p:sp>
      <p:sp>
        <p:nvSpPr>
          <p:cNvPr id="16" name="Rectangle 15">
            <a:hlinkClick r:id="rId3"/>
            <a:extLst>
              <a:ext uri="{FF2B5EF4-FFF2-40B4-BE49-F238E27FC236}">
                <a16:creationId xmlns:a16="http://schemas.microsoft.com/office/drawing/2014/main" id="{7D19A529-9AA7-A64C-92AE-32D48E6D3C65}"/>
              </a:ext>
            </a:extLst>
          </p:cNvPr>
          <p:cNvSpPr/>
          <p:nvPr userDrawn="1"/>
        </p:nvSpPr>
        <p:spPr>
          <a:xfrm>
            <a:off x="6601216" y="5119241"/>
            <a:ext cx="5000018" cy="307777"/>
          </a:xfrm>
          <a:prstGeom prst="rect">
            <a:avLst/>
          </a:prstGeom>
        </p:spPr>
        <p:txBody>
          <a:bodyPr wrap="square" anchor="b">
            <a:spAutoFit/>
          </a:bodyPr>
          <a:lstStyle/>
          <a:p>
            <a:r>
              <a:rPr lang="en-CA" sz="1400" b="1" err="1">
                <a:latin typeface="Arial" panose="020B0604020202020204" pitchFamily="34" charset="0"/>
                <a:cs typeface="Arial" panose="020B0604020202020204" pitchFamily="34" charset="0"/>
              </a:rPr>
              <a:t>facebook.com</a:t>
            </a:r>
            <a:r>
              <a:rPr lang="en-CA" sz="1400" b="1">
                <a:latin typeface="Arial" panose="020B0604020202020204" pitchFamily="34" charset="0"/>
                <a:cs typeface="Arial" panose="020B0604020202020204" pitchFamily="34" charset="0"/>
              </a:rPr>
              <a:t>/</a:t>
            </a:r>
            <a:r>
              <a:rPr lang="en-CA" sz="1400" b="1" err="1">
                <a:latin typeface="Arial" panose="020B0604020202020204" pitchFamily="34" charset="0"/>
                <a:cs typeface="Arial" panose="020B0604020202020204" pitchFamily="34" charset="0"/>
              </a:rPr>
              <a:t>nserccanada</a:t>
            </a:r>
            <a:endParaRPr lang="en-CA" sz="1400" b="1">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08366" y="5150527"/>
            <a:ext cx="295279" cy="295279"/>
          </a:xfrm>
          <a:prstGeom prst="rect">
            <a:avLst/>
          </a:prstGeom>
        </p:spPr>
      </p:pic>
      <p:sp>
        <p:nvSpPr>
          <p:cNvPr id="11" name="Text Placeholder 3">
            <a:extLst>
              <a:ext uri="{FF2B5EF4-FFF2-40B4-BE49-F238E27FC236}">
                <a16:creationId xmlns:a16="http://schemas.microsoft.com/office/drawing/2014/main" id="{0A52DB71-7552-AD47-A31F-AA0A9B0F7DDC}"/>
              </a:ext>
            </a:extLst>
          </p:cNvPr>
          <p:cNvSpPr>
            <a:spLocks noGrp="1"/>
          </p:cNvSpPr>
          <p:nvPr>
            <p:ph type="body" sz="quarter" idx="10" hasCustomPrompt="1"/>
          </p:nvPr>
        </p:nvSpPr>
        <p:spPr>
          <a:xfrm>
            <a:off x="6219905" y="2080144"/>
            <a:ext cx="5421637" cy="360000"/>
          </a:xfrm>
        </p:spPr>
        <p:txBody>
          <a:bodyPr anchor="ctr"/>
          <a:lstStyle>
            <a:lvl1pPr marL="0" indent="0" algn="l">
              <a:buNone/>
              <a:defRPr sz="1800" b="1"/>
            </a:lvl1pPr>
          </a:lstStyle>
          <a:p>
            <a:pPr lvl="0"/>
            <a:r>
              <a:rPr lang="en-US" err="1"/>
              <a:t>Firstname</a:t>
            </a:r>
            <a:r>
              <a:rPr lang="en-US"/>
              <a:t> </a:t>
            </a:r>
            <a:r>
              <a:rPr lang="en-US" err="1"/>
              <a:t>Lastname</a:t>
            </a:r>
            <a:endParaRPr lang="en-US"/>
          </a:p>
        </p:txBody>
      </p:sp>
      <p:sp>
        <p:nvSpPr>
          <p:cNvPr id="15" name="Text Placeholder 3">
            <a:extLst>
              <a:ext uri="{FF2B5EF4-FFF2-40B4-BE49-F238E27FC236}">
                <a16:creationId xmlns:a16="http://schemas.microsoft.com/office/drawing/2014/main" id="{BE3A2F66-48C2-D04D-9F5A-398EACC77340}"/>
              </a:ext>
            </a:extLst>
          </p:cNvPr>
          <p:cNvSpPr>
            <a:spLocks noGrp="1"/>
          </p:cNvSpPr>
          <p:nvPr>
            <p:ph type="body" sz="quarter" idx="11" hasCustomPrompt="1"/>
          </p:nvPr>
        </p:nvSpPr>
        <p:spPr>
          <a:xfrm>
            <a:off x="6219903" y="2414495"/>
            <a:ext cx="5421637" cy="360000"/>
          </a:xfrm>
        </p:spPr>
        <p:txBody>
          <a:bodyPr anchor="ctr"/>
          <a:lstStyle>
            <a:lvl1pPr marL="0" indent="0" algn="l">
              <a:buNone/>
              <a:defRPr sz="1600" b="0"/>
            </a:lvl1pPr>
          </a:lstStyle>
          <a:p>
            <a:pPr lvl="0"/>
            <a:r>
              <a:rPr lang="en-US"/>
              <a:t>Position title</a:t>
            </a:r>
          </a:p>
        </p:txBody>
      </p:sp>
      <p:sp>
        <p:nvSpPr>
          <p:cNvPr id="17" name="Text Placeholder 3">
            <a:extLst>
              <a:ext uri="{FF2B5EF4-FFF2-40B4-BE49-F238E27FC236}">
                <a16:creationId xmlns:a16="http://schemas.microsoft.com/office/drawing/2014/main" id="{819D10F4-3037-5842-9BDE-FEE56CA34D78}"/>
              </a:ext>
            </a:extLst>
          </p:cNvPr>
          <p:cNvSpPr>
            <a:spLocks noGrp="1"/>
          </p:cNvSpPr>
          <p:nvPr>
            <p:ph type="body" sz="quarter" idx="12" hasCustomPrompt="1"/>
          </p:nvPr>
        </p:nvSpPr>
        <p:spPr>
          <a:xfrm>
            <a:off x="6219903" y="2748846"/>
            <a:ext cx="5421637" cy="360000"/>
          </a:xfrm>
        </p:spPr>
        <p:txBody>
          <a:bodyPr anchor="ctr">
            <a:noAutofit/>
          </a:bodyPr>
          <a:lstStyle>
            <a:lvl1pPr marL="0" indent="0" algn="l">
              <a:buNone/>
              <a:defRPr sz="1600" b="0" u="sng">
                <a:solidFill>
                  <a:srgbClr val="DF202D"/>
                </a:solidFill>
              </a:defRPr>
            </a:lvl1pPr>
          </a:lstStyle>
          <a:p>
            <a:pPr lvl="0"/>
            <a:r>
              <a:rPr lang="en-US" err="1"/>
              <a:t>firstname.lastname@nserc-crsng.gc.ca</a:t>
            </a:r>
            <a:endParaRPr lang="en-US"/>
          </a:p>
        </p:txBody>
      </p:sp>
    </p:spTree>
    <p:extLst>
      <p:ext uri="{BB962C8B-B14F-4D97-AF65-F5344CB8AC3E}">
        <p14:creationId xmlns:p14="http://schemas.microsoft.com/office/powerpoint/2010/main" val="4118397832"/>
      </p:ext>
    </p:extLst>
  </p:cSld>
  <p:clrMapOvr>
    <a:masterClrMapping/>
  </p:clrMapOvr>
  <p:extLst>
    <p:ext uri="{DCECCB84-F9BA-43D5-87BE-67443E8EF086}">
      <p15:sldGuideLst xmlns:p15="http://schemas.microsoft.com/office/powerpoint/2012/main">
        <p15:guide id="2" pos="7333">
          <p15:clr>
            <a:srgbClr val="FBAE40"/>
          </p15:clr>
        </p15:guide>
        <p15:guide id="3" pos="39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63"/>
            <a:ext cx="2844800" cy="365125"/>
          </a:xfrm>
          <a:prstGeom prst="rect">
            <a:avLst/>
          </a:prstGeom>
        </p:spPr>
        <p:txBody>
          <a:bodyPr/>
          <a:lstStyle/>
          <a:p>
            <a:endParaRPr lang="en-CA">
              <a:solidFill>
                <a:srgbClr val="000000"/>
              </a:solidFill>
            </a:endParaRPr>
          </a:p>
        </p:txBody>
      </p:sp>
      <p:sp>
        <p:nvSpPr>
          <p:cNvPr id="5" name="Slide Number Placeholder 4"/>
          <p:cNvSpPr>
            <a:spLocks noGrp="1"/>
          </p:cNvSpPr>
          <p:nvPr>
            <p:ph type="sldNum" sz="quarter" idx="12"/>
          </p:nvPr>
        </p:nvSpPr>
        <p:spPr>
          <a:xfrm>
            <a:off x="8737600" y="6356363"/>
            <a:ext cx="2844800" cy="365125"/>
          </a:xfrm>
          <a:prstGeom prst="rect">
            <a:avLst/>
          </a:prstGeom>
        </p:spPr>
        <p:txBody>
          <a:bodyPr/>
          <a:lstStyle/>
          <a:p>
            <a:fld id="{EC807C2C-DB60-46AC-8C7B-17529C7B7E42}" type="slidenum">
              <a:rPr lang="en-CA" smtClean="0">
                <a:solidFill>
                  <a:srgbClr val="000000"/>
                </a:solidFill>
              </a:rPr>
              <a:pPr/>
              <a:t>‹#›</a:t>
            </a:fld>
            <a:endParaRPr lang="en-CA">
              <a:solidFill>
                <a:srgbClr val="000000"/>
              </a:solidFill>
            </a:endParaRPr>
          </a:p>
        </p:txBody>
      </p:sp>
      <p:sp>
        <p:nvSpPr>
          <p:cNvPr id="9" name="Text Placeholder 8"/>
          <p:cNvSpPr>
            <a:spLocks noGrp="1"/>
          </p:cNvSpPr>
          <p:nvPr>
            <p:ph type="body" sz="quarter" idx="14"/>
          </p:nvPr>
        </p:nvSpPr>
        <p:spPr>
          <a:xfrm>
            <a:off x="480021" y="1628517"/>
            <a:ext cx="11129863" cy="5074091"/>
          </a:xfrm>
          <a:prstGeom prst="rect">
            <a:avLst/>
          </a:prstGeom>
        </p:spPr>
        <p:txBody>
          <a:bodyPr/>
          <a:lstStyle>
            <a:lvl1pPr marL="0" indent="0">
              <a:spcBef>
                <a:spcPts val="1312"/>
              </a:spcBef>
              <a:buNone/>
              <a:defRPr sz="1500" b="1"/>
            </a:lvl1pPr>
            <a:lvl2pPr marL="312496" indent="-312496">
              <a:spcBef>
                <a:spcPts val="1312"/>
              </a:spcBef>
              <a:buFont typeface="Arial" panose="020B0604020202020204" pitchFamily="34" charset="0"/>
              <a:buChar char="•"/>
              <a:defRPr sz="1500"/>
            </a:lvl2pPr>
            <a:lvl3pPr marL="624992" indent="-249997">
              <a:spcBef>
                <a:spcPts val="656"/>
              </a:spcBef>
              <a:buFont typeface="Wingdings" panose="05000000000000000000" pitchFamily="2" charset="2"/>
              <a:buChar char="§"/>
              <a:defRPr sz="1500"/>
            </a:lvl3pPr>
            <a:lvl4pPr marL="937489" indent="-249997">
              <a:spcBef>
                <a:spcPts val="0"/>
              </a:spcBef>
              <a:defRPr sz="1500"/>
            </a:lvl4pPr>
            <a:lvl5pPr marL="1374983" indent="-249997">
              <a:spcBef>
                <a:spcPts val="0"/>
              </a:spcBef>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7638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761292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D554-48A4-808A-5958-397557507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5AC2FD6-51C1-23A3-F27E-B6AA15BF5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C75242-92ED-2565-7900-3C57C9C85162}"/>
              </a:ext>
            </a:extLst>
          </p:cNvPr>
          <p:cNvSpPr>
            <a:spLocks noGrp="1"/>
          </p:cNvSpPr>
          <p:nvPr>
            <p:ph type="dt" sz="half" idx="10"/>
          </p:nvPr>
        </p:nvSpPr>
        <p:spPr/>
        <p:txBody>
          <a:bodyPr/>
          <a:lstStyle/>
          <a:p>
            <a:fld id="{8E2CD1BA-B4F7-49D9-899B-7EE1B345DB20}" type="datetimeFigureOut">
              <a:rPr lang="en-CA" smtClean="0"/>
              <a:t>2024-06-26</a:t>
            </a:fld>
            <a:endParaRPr lang="en-CA"/>
          </a:p>
        </p:txBody>
      </p:sp>
      <p:sp>
        <p:nvSpPr>
          <p:cNvPr id="5" name="Footer Placeholder 4">
            <a:extLst>
              <a:ext uri="{FF2B5EF4-FFF2-40B4-BE49-F238E27FC236}">
                <a16:creationId xmlns:a16="http://schemas.microsoft.com/office/drawing/2014/main" id="{2329C012-4BD5-19F2-41A9-1FDF1EBAEF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5271A7-FFB3-5CE2-EC73-0E4B61DA9029}"/>
              </a:ext>
            </a:extLst>
          </p:cNvPr>
          <p:cNvSpPr>
            <a:spLocks noGrp="1"/>
          </p:cNvSpPr>
          <p:nvPr>
            <p:ph type="sldNum" sz="quarter" idx="12"/>
          </p:nvPr>
        </p:nvSpPr>
        <p:spPr/>
        <p:txBody>
          <a:bodyPr/>
          <a:lstStyle/>
          <a:p>
            <a:fld id="{A53712FD-2E61-4FF3-80A7-2A03EF75D5A4}" type="slidenum">
              <a:rPr lang="en-CA" smtClean="0"/>
              <a:t>‹#›</a:t>
            </a:fld>
            <a:endParaRPr lang="en-CA"/>
          </a:p>
        </p:txBody>
      </p:sp>
    </p:spTree>
    <p:extLst>
      <p:ext uri="{BB962C8B-B14F-4D97-AF65-F5344CB8AC3E}">
        <p14:creationId xmlns:p14="http://schemas.microsoft.com/office/powerpoint/2010/main" val="415023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ex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0FD7-C1B9-0F48-BC4E-09BCA0473ABB}"/>
              </a:ext>
            </a:extLst>
          </p:cNvPr>
          <p:cNvSpPr>
            <a:spLocks noGrp="1"/>
          </p:cNvSpPr>
          <p:nvPr>
            <p:ph type="title" hasCustomPrompt="1"/>
          </p:nvPr>
        </p:nvSpPr>
        <p:spPr>
          <a:xfrm>
            <a:off x="766414" y="804015"/>
            <a:ext cx="5644292" cy="954107"/>
          </a:xfrm>
        </p:spPr>
        <p:txBody>
          <a:bodyPr anchor="t"/>
          <a:lstStyle/>
          <a:p>
            <a:r>
              <a:rPr lang="en-US"/>
              <a:t>Click to add slide title</a:t>
            </a:r>
          </a:p>
        </p:txBody>
      </p:sp>
      <p:sp>
        <p:nvSpPr>
          <p:cNvPr id="5" name="Text Placeholder 4">
            <a:extLst>
              <a:ext uri="{FF2B5EF4-FFF2-40B4-BE49-F238E27FC236}">
                <a16:creationId xmlns:a16="http://schemas.microsoft.com/office/drawing/2014/main" id="{4BBFE09C-681F-F349-9418-A478457AEC2E}"/>
              </a:ext>
            </a:extLst>
          </p:cNvPr>
          <p:cNvSpPr>
            <a:spLocks noGrp="1"/>
          </p:cNvSpPr>
          <p:nvPr>
            <p:ph type="body" sz="quarter" idx="12" hasCustomPrompt="1"/>
          </p:nvPr>
        </p:nvSpPr>
        <p:spPr>
          <a:xfrm>
            <a:off x="766415" y="1854679"/>
            <a:ext cx="7021860" cy="4128110"/>
          </a:xfrm>
        </p:spPr>
        <p:txBody>
          <a:bodyPr/>
          <a:lstStyle>
            <a:lvl1pPr marL="342900" indent="-342900">
              <a:lnSpc>
                <a:spcPct val="100000"/>
              </a:lnSpc>
              <a:spcBef>
                <a:spcPts val="0"/>
              </a:spcBef>
              <a:buFont typeface="Arial" panose="020B0604020202020204" pitchFamily="34" charset="0"/>
              <a:buChar char="•"/>
              <a:defRPr/>
            </a:lvl1pPr>
          </a:lstStyle>
          <a:p>
            <a:pPr lvl="0"/>
            <a:r>
              <a:rPr lang="en-US"/>
              <a:t>Click to add text</a:t>
            </a:r>
          </a:p>
        </p:txBody>
      </p:sp>
    </p:spTree>
    <p:extLst>
      <p:ext uri="{BB962C8B-B14F-4D97-AF65-F5344CB8AC3E}">
        <p14:creationId xmlns:p14="http://schemas.microsoft.com/office/powerpoint/2010/main" val="272466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49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B878-0A13-BEFD-8F0D-2A9B24CCA21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6ACF0D2-C8B2-206A-D3F0-279FEB737D8F}"/>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4" name="Footer Placeholder 3">
            <a:extLst>
              <a:ext uri="{FF2B5EF4-FFF2-40B4-BE49-F238E27FC236}">
                <a16:creationId xmlns:a16="http://schemas.microsoft.com/office/drawing/2014/main" id="{E6C0E47B-CFD2-FFCA-6B31-FCBACED3B89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F678087-2783-377D-2E7F-69485A8961C4}"/>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303199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652CE-8CEC-C7F9-F1B3-5B957FEEE780}"/>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3" name="Footer Placeholder 2">
            <a:extLst>
              <a:ext uri="{FF2B5EF4-FFF2-40B4-BE49-F238E27FC236}">
                <a16:creationId xmlns:a16="http://schemas.microsoft.com/office/drawing/2014/main" id="{7A1DA164-82F3-9EF7-BFA2-CE00B45568E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F94290-327B-395D-83D6-B5093F45F9AB}"/>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299002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7B56-DEC7-7C18-9BD9-F358D2DA5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159BAD-81E4-9328-CEC4-8D3463E41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69EA2A2-C6AF-6187-7F1C-D1652A3B5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EE3E9-E7D2-32AC-2C1C-8E128C1D5D07}"/>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6" name="Footer Placeholder 5">
            <a:extLst>
              <a:ext uri="{FF2B5EF4-FFF2-40B4-BE49-F238E27FC236}">
                <a16:creationId xmlns:a16="http://schemas.microsoft.com/office/drawing/2014/main" id="{1FB83ED0-D5FE-F01D-5FFC-CF85063DEA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23151D-2C7E-FA4D-9F11-9965AE6E98AC}"/>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4138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DBCE-6C7C-6660-4567-3195B02BE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8BC99CA-BBA6-C61A-3690-07CAB8EE3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24F3CE5-7213-E897-060D-E8ABE93B1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DA83A-8D97-2D27-2A62-21FAF4BDC662}"/>
              </a:ext>
            </a:extLst>
          </p:cNvPr>
          <p:cNvSpPr>
            <a:spLocks noGrp="1"/>
          </p:cNvSpPr>
          <p:nvPr>
            <p:ph type="dt" sz="half" idx="10"/>
          </p:nvPr>
        </p:nvSpPr>
        <p:spPr/>
        <p:txBody>
          <a:bodyPr/>
          <a:lstStyle/>
          <a:p>
            <a:fld id="{F2D1564D-E86D-4B0A-9CFD-67895E390FC9}" type="datetimeFigureOut">
              <a:rPr lang="en-CA" smtClean="0"/>
              <a:t>2024-06-26</a:t>
            </a:fld>
            <a:endParaRPr lang="en-CA"/>
          </a:p>
        </p:txBody>
      </p:sp>
      <p:sp>
        <p:nvSpPr>
          <p:cNvPr id="6" name="Footer Placeholder 5">
            <a:extLst>
              <a:ext uri="{FF2B5EF4-FFF2-40B4-BE49-F238E27FC236}">
                <a16:creationId xmlns:a16="http://schemas.microsoft.com/office/drawing/2014/main" id="{D04FBE78-7E2B-7740-72DF-3201C84B0B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61A0922-411A-F97C-72F8-CEDA9DD8DFAD}"/>
              </a:ext>
            </a:extLst>
          </p:cNvPr>
          <p:cNvSpPr>
            <a:spLocks noGrp="1"/>
          </p:cNvSpPr>
          <p:nvPr>
            <p:ph type="sldNum" sz="quarter" idx="12"/>
          </p:nvPr>
        </p:nvSpPr>
        <p:spPr/>
        <p:txBody>
          <a:bodyPr/>
          <a:lstStyle/>
          <a:p>
            <a:fld id="{B525E100-E0D2-498C-BE5E-E34323DDC575}" type="slidenum">
              <a:rPr lang="en-CA" smtClean="0"/>
              <a:t>‹#›</a:t>
            </a:fld>
            <a:endParaRPr lang="en-CA"/>
          </a:p>
        </p:txBody>
      </p:sp>
    </p:spTree>
    <p:extLst>
      <p:ext uri="{BB962C8B-B14F-4D97-AF65-F5344CB8AC3E}">
        <p14:creationId xmlns:p14="http://schemas.microsoft.com/office/powerpoint/2010/main" val="360520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hyperlink" Target="https://www.nserc-crsng.gc.ca/" TargetMode="Externa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D6639-BB34-CAF8-53B9-F0E3BCAC91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27B3CCB-EF15-4888-9C3C-0EC22288F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50DBC9-230B-EFC2-149A-A343CC3AE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1564D-E86D-4B0A-9CFD-67895E390FC9}" type="datetimeFigureOut">
              <a:rPr lang="en-CA" smtClean="0"/>
              <a:t>2024-06-26</a:t>
            </a:fld>
            <a:endParaRPr lang="en-CA"/>
          </a:p>
        </p:txBody>
      </p:sp>
      <p:sp>
        <p:nvSpPr>
          <p:cNvPr id="5" name="Footer Placeholder 4">
            <a:extLst>
              <a:ext uri="{FF2B5EF4-FFF2-40B4-BE49-F238E27FC236}">
                <a16:creationId xmlns:a16="http://schemas.microsoft.com/office/drawing/2014/main" id="{BAB29FA7-01A7-1D4E-271F-123D7E410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AEE6EB9-C3A5-B944-AE8E-AA5F7BC43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5E100-E0D2-498C-BE5E-E34323DDC575}" type="slidenum">
              <a:rPr lang="en-CA" smtClean="0"/>
              <a:t>‹#›</a:t>
            </a:fld>
            <a:endParaRPr lang="en-CA"/>
          </a:p>
        </p:txBody>
      </p:sp>
    </p:spTree>
    <p:extLst>
      <p:ext uri="{BB962C8B-B14F-4D97-AF65-F5344CB8AC3E}">
        <p14:creationId xmlns:p14="http://schemas.microsoft.com/office/powerpoint/2010/main" val="385732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49015-ED7F-5C3F-25CF-C0DD5290B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D63506B-1981-60F9-A13A-4DE39EA924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05C699-CDF1-AB99-02BA-8480B716D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BC889-AD6B-48A8-A102-61A648C6311D}" type="datetimeFigureOut">
              <a:rPr lang="en-CA" smtClean="0"/>
              <a:t>2024-06-26</a:t>
            </a:fld>
            <a:endParaRPr lang="en-CA"/>
          </a:p>
        </p:txBody>
      </p:sp>
      <p:sp>
        <p:nvSpPr>
          <p:cNvPr id="5" name="Footer Placeholder 4">
            <a:extLst>
              <a:ext uri="{FF2B5EF4-FFF2-40B4-BE49-F238E27FC236}">
                <a16:creationId xmlns:a16="http://schemas.microsoft.com/office/drawing/2014/main" id="{BDC56D91-68B4-6DCA-3D3A-BB5F95ECD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77FC337-9A23-5E33-B2DA-590EEE9D5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C06EC-F8C1-407F-AD37-4A24A13629EE}" type="slidenum">
              <a:rPr lang="en-CA" smtClean="0"/>
              <a:t>‹#›</a:t>
            </a:fld>
            <a:endParaRPr lang="en-CA"/>
          </a:p>
        </p:txBody>
      </p:sp>
    </p:spTree>
    <p:extLst>
      <p:ext uri="{BB962C8B-B14F-4D97-AF65-F5344CB8AC3E}">
        <p14:creationId xmlns:p14="http://schemas.microsoft.com/office/powerpoint/2010/main" val="1600702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6" r:id="rId16"/>
    <p:sldLayoutId id="214748370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C024-9DB9-1944-8CEE-18DE64146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9B1CB-C728-2F4E-8643-E5326AE4A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hlinkClick r:id="rId28"/>
            <a:extLst>
              <a:ext uri="{FF2B5EF4-FFF2-40B4-BE49-F238E27FC236}">
                <a16:creationId xmlns:a16="http://schemas.microsoft.com/office/drawing/2014/main" id="{48986490-45CF-7248-BC34-2771EB4D4F5A}"/>
              </a:ext>
            </a:extLst>
          </p:cNvPr>
          <p:cNvSpPr txBox="1"/>
          <p:nvPr userDrawn="1"/>
        </p:nvSpPr>
        <p:spPr>
          <a:xfrm rot="16200000">
            <a:off x="9851415" y="2097575"/>
            <a:ext cx="3918857" cy="246221"/>
          </a:xfrm>
          <a:prstGeom prst="rect">
            <a:avLst/>
          </a:prstGeom>
          <a:noFill/>
        </p:spPr>
        <p:txBody>
          <a:bodyPr wrap="square" rtlCol="0" anchor="ctr">
            <a:spAutoFit/>
          </a:bodyPr>
          <a:lstStyle/>
          <a:p>
            <a:pPr algn="r"/>
            <a:r>
              <a:rPr lang="en-US" sz="1000" b="1" err="1">
                <a:solidFill>
                  <a:schemeClr val="tx1"/>
                </a:solidFill>
                <a:latin typeface="Arial" panose="020B0604020202020204" pitchFamily="34" charset="0"/>
                <a:cs typeface="Arial" panose="020B0604020202020204" pitchFamily="34" charset="0"/>
              </a:rPr>
              <a:t>nserc-crsng.gc.ca</a:t>
            </a:r>
            <a:endParaRPr lang="en-US" sz="1000" b="1">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2DD89AE-10FA-9B41-BE27-B5713597E7A3}"/>
              </a:ext>
            </a:extLst>
          </p:cNvPr>
          <p:cNvSpPr txBox="1"/>
          <p:nvPr userDrawn="1"/>
        </p:nvSpPr>
        <p:spPr>
          <a:xfrm>
            <a:off x="11562080" y="6350522"/>
            <a:ext cx="497526" cy="246222"/>
          </a:xfrm>
          <a:prstGeom prst="rect">
            <a:avLst/>
          </a:prstGeom>
          <a:noFill/>
        </p:spPr>
        <p:txBody>
          <a:bodyPr wrap="square" rtlCol="0">
            <a:spAutoFit/>
          </a:bodyPr>
          <a:lstStyle/>
          <a:p>
            <a:pPr algn="ctr"/>
            <a:fld id="{276F604A-429A-CA41-A7C2-237792B714C7}" type="slidenum">
              <a:rPr lang="en-US" sz="1000" b="1" smtClean="0">
                <a:solidFill>
                  <a:schemeClr val="tx1"/>
                </a:solidFill>
                <a:latin typeface="Arial" panose="020B0604020202020204" pitchFamily="34" charset="0"/>
                <a:cs typeface="Arial" panose="020B0604020202020204" pitchFamily="34" charset="0"/>
              </a:rPr>
              <a:pPr algn="ctr"/>
              <a:t>‹#›</a:t>
            </a:fld>
            <a:endParaRPr lang="en-US" sz="1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661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3" r:id="rId23"/>
    <p:sldLayoutId id="2147483793" r:id="rId24"/>
    <p:sldLayoutId id="2147483798" r:id="rId25"/>
    <p:sldLayoutId id="2147483800" r:id="rId26"/>
  </p:sldLayoutIdLst>
  <p:txStyles>
    <p:titleStyle>
      <a:lvl1pPr algn="l" defTabSz="914400" rtl="0" eaLnBrk="1" latinLnBrk="0" hangingPunct="1">
        <a:lnSpc>
          <a:spcPct val="10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DF202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erc-crsng.gc.ca/Innovate-Innover/Alliance-Alliance_eng.asp"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erc-crsng.gc.ca/Media-Media/NewsDetail-DetailNouvelles_eng.asp?ID=1433"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hyperlink" Target="https://science.gc.ca/site/science/en/interagency-research-funding/policies-and-guidelines/research-data-management/funding-opportunities-requiring-data-management-plans" TargetMode="External"/><Relationship Id="rId5" Type="http://schemas.openxmlformats.org/officeDocument/2006/relationships/image" Target="../media/image14.png"/><Relationship Id="rId4" Type="http://schemas.openxmlformats.org/officeDocument/2006/relationships/hyperlink" Target="https://science.gc.ca/site/science/en/interagency-research-funding/policies-and-guidelines/research-data-management/published-institutional-research-data-management-strategi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gc.ca/site/science/en/safeguarding-your-research/guidelines-and-tools-implement-research-security/policy-sensitive-technology-research-and-affiliations-concern"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hyperlink" Target="https://science.gc.ca/site/science/en/safeguarding-your-research/guidelines-and-tools-implement-research-security/named-research-organizations" TargetMode="External"/><Relationship Id="rId4" Type="http://schemas.openxmlformats.org/officeDocument/2006/relationships/hyperlink" Target="https://science.gc.ca/site/science/en/safeguarding-your-research/guidelines-and-tools-implement-research-security/sensitive-technology-research-area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8" Type="http://schemas.openxmlformats.org/officeDocument/2006/relationships/hyperlink" Target="https://www.nserc-crsng.gc.ca/accessibility-accessibilite/2023/progress_report-rapport_etape_eng.asp" TargetMode="External"/><Relationship Id="rId3" Type="http://schemas.microsoft.com/office/2018/10/relationships/comments" Target="../comments/modernComment_10FD_E5739133.xml"/><Relationship Id="rId7" Type="http://schemas.openxmlformats.org/officeDocument/2006/relationships/hyperlink" Target="https://www.nserc-crsng.gc.ca/accessibility-accessibilite/2023-2025/plan_eng.asp" TargetMode="External"/><Relationship Id="rId2" Type="http://schemas.openxmlformats.org/officeDocument/2006/relationships/notesSlide" Target="../notesSlides/notesSlide28.xml"/><Relationship Id="rId1" Type="http://schemas.openxmlformats.org/officeDocument/2006/relationships/slideLayout" Target="../slideLayouts/slideLayout56.xml"/><Relationship Id="rId6" Type="http://schemas.openxmlformats.org/officeDocument/2006/relationships/hyperlink" Target="https://www.nserc-crsng.gc.ca/NSERC-CRSNG/Policies-Politiques/EDI_guidance-Conseils_EDI_eng.asp" TargetMode="External"/><Relationship Id="rId5" Type="http://schemas.openxmlformats.org/officeDocument/2006/relationships/hyperlink" Target="https://www.nserc-crsng.gc.ca/NSERC-CRSNG/Policies-Politiques/assessment_of_contributions-evaluation_des_contributions_eng.asp" TargetMode="External"/><Relationship Id="rId4" Type="http://schemas.openxmlformats.org/officeDocument/2006/relationships/hyperlink" Target="https://www.chairs-chaires.gc.ca/program-programme/equity-equite/bias/en/" TargetMode="External"/><Relationship Id="rId9" Type="http://schemas.openxmlformats.org/officeDocument/2006/relationships/hyperlink" Target="https://www.nserc-crsng.gc.ca/accessibility-accessibilite/feedback_process-processus_retroaction_eng.as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serc-crsng.gc.ca/NSERC-CRSNG/EDI/Index_eng.asp" TargetMode="External"/><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hyperlink" Target="https://www.nserc-crsng.gc.ca/NSERC-CRSNG/Policies-Politiques/EDI_guidance-Conseils_EDI_eng.asp#:~:text=Section%201-,Equity%2C%20diversity%20and%20inclusion%20considerations%20at%20each%20stage%20of%20the%20research%20process,-This%20section%20is" TargetMode="External"/><Relationship Id="rId7" Type="http://schemas.openxmlformats.org/officeDocument/2006/relationships/image" Target="../media/image28.svg"/><Relationship Id="rId2" Type="http://schemas.openxmlformats.org/officeDocument/2006/relationships/notesSlide" Target="../notesSlides/notesSlide30.xml"/><Relationship Id="rId1" Type="http://schemas.openxmlformats.org/officeDocument/2006/relationships/slideLayout" Target="../slideLayouts/slideLayout5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nserc-crsng.gc.ca/NSERC-CRSNG/Policies-Politiques/EDI_guidance-Conseils_EDI_eng.asp#a2:~:text=Section%202-,Equity%2C%20diversity%20and%20inclusion%20considerations%20for%20research%20teams,-This%20section%20i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serc-crsng.gc.ca/NSERC-CRSNG/Policies-Politiques/assessment_of_contributions-evaluation_des_contributions_eng.asp"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hyperlink" Target="https://www.nserc-crsng.gc.ca/NSERC-CRSNG/policies-politiques/DORA_video-DORA_video_eng.asp"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open-access/presidents-canadas-federal-research-granting-agencies-announce-review-tri-agency-open-access-policy" TargetMode="External"/><Relationship Id="rId2" Type="http://schemas.openxmlformats.org/officeDocument/2006/relationships/notesSlide" Target="../notesSlides/notesSlide32.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hyperlink" Target="https://www.researchnet-recherchenet.ca/rnr16/vwOpprtntyDtls.do?prog=3995&amp;view=currentOpps&amp;org=CIHR&amp;type=EXACT&amp;resultCount=25&amp;sort=program&amp;next=1&amp;all=1&amp;masterList=true" TargetMode="External"/><Relationship Id="rId13" Type="http://schemas.openxmlformats.org/officeDocument/2006/relationships/hyperlink" Target="https://www.sshrc-crsh.gc.ca/funding-financement/programs-programmes/ideas_lab-carrefour_d-idees-eng.aspx" TargetMode="External"/><Relationship Id="rId3" Type="http://schemas.openxmlformats.org/officeDocument/2006/relationships/image" Target="../media/image32.png"/><Relationship Id="rId7" Type="http://schemas.openxmlformats.org/officeDocument/2006/relationships/image" Target="../media/image35.svg"/><Relationship Id="rId12" Type="http://schemas.openxmlformats.org/officeDocument/2006/relationships/image" Target="../media/image37.svg"/><Relationship Id="rId2" Type="http://schemas.openxmlformats.org/officeDocument/2006/relationships/notesSlide" Target="../notesSlides/notesSlide33.xml"/><Relationship Id="rId1" Type="http://schemas.openxmlformats.org/officeDocument/2006/relationships/slideLayout" Target="../slideLayouts/slideLayout54.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hyperlink" Target="https://www.nserc-crsng.gc.ca/Professors-Professeurs/Grants-Subs/DH-HD_eng.asp" TargetMode="External"/><Relationship Id="rId10" Type="http://schemas.openxmlformats.org/officeDocument/2006/relationships/hyperlink" Target="https://www.researchnet-recherchenet.ca/rnr16/vwOpprtntyDtls.do?prog=4026&amp;view=currentOpps&amp;org=CIHR&amp;type=EXACT&amp;resultCount=25&amp;sort=program&amp;next=1&amp;all=1&amp;masterList=true" TargetMode="External"/><Relationship Id="rId4" Type="http://schemas.openxmlformats.org/officeDocument/2006/relationships/image" Target="../media/image33.svg"/><Relationship Id="rId9" Type="http://schemas.openxmlformats.org/officeDocument/2006/relationships/hyperlink" Target="https://www.researchnet-recherchenet.ca/rnr16/vwOpprtntyDtls.do?prog=4041&amp;view=currentOpps&amp;org=CIHR&amp;type=EXACT&amp;resultCount=25&amp;sort=program&amp;all=1&amp;masterList=true&amp;language=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twitter.com/NSERC_CRSNG?s=20" TargetMode="External"/><Relationship Id="rId1" Type="http://schemas.openxmlformats.org/officeDocument/2006/relationships/slideLayout" Target="../slideLayouts/slideLayout30.xml"/><Relationship Id="rId5" Type="http://schemas.openxmlformats.org/officeDocument/2006/relationships/hyperlink" Target="mailto:Sarah.Overington@nserc-crsng.gc.ca" TargetMode="Externa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hyperlink" Target="mailto:Secretariat.CRCC-CCRC@sshrc-crsh.gc.ca"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02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727D-ED0B-628D-43DC-59E7024959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839621-A7B2-BB85-986A-E01BB2019C52}"/>
              </a:ext>
            </a:extLst>
          </p:cNvPr>
          <p:cNvSpPr>
            <a:spLocks noGrp="1"/>
          </p:cNvSpPr>
          <p:nvPr>
            <p:ph type="title"/>
          </p:nvPr>
        </p:nvSpPr>
        <p:spPr>
          <a:xfrm>
            <a:off x="651394" y="498937"/>
            <a:ext cx="5644292" cy="954107"/>
          </a:xfrm>
        </p:spPr>
        <p:txBody>
          <a:bodyPr>
            <a:normAutofit/>
          </a:bodyPr>
          <a:lstStyle/>
          <a:p>
            <a:r>
              <a:rPr lang="en-US" sz="3000">
                <a:latin typeface="Arial"/>
                <a:cs typeface="Arial"/>
              </a:rPr>
              <a:t>Changes to Alliance grants</a:t>
            </a:r>
            <a:endParaRPr lang="en-US" sz="3000" b="0">
              <a:latin typeface="Arial"/>
              <a:cs typeface="Arial"/>
            </a:endParaRPr>
          </a:p>
        </p:txBody>
      </p:sp>
      <p:sp>
        <p:nvSpPr>
          <p:cNvPr id="8" name="ZoneTexte 7">
            <a:extLst>
              <a:ext uri="{FF2B5EF4-FFF2-40B4-BE49-F238E27FC236}">
                <a16:creationId xmlns:a16="http://schemas.microsoft.com/office/drawing/2014/main" id="{396BA62D-BAAA-3D72-4B25-39F1C46BFBD7}"/>
              </a:ext>
            </a:extLst>
          </p:cNvPr>
          <p:cNvSpPr txBox="1"/>
          <p:nvPr/>
        </p:nvSpPr>
        <p:spPr>
          <a:xfrm>
            <a:off x="651394" y="1850136"/>
            <a:ext cx="5447977" cy="4508927"/>
          </a:xfrm>
          <a:prstGeom prst="rect">
            <a:avLst/>
          </a:prstGeom>
          <a:noFill/>
        </p:spPr>
        <p:txBody>
          <a:bodyPr wrap="square" lIns="91440" tIns="45720" rIns="91440" bIns="45720" anchor="t">
            <a:spAutoFit/>
          </a:bodyPr>
          <a:lstStyle/>
          <a:p>
            <a:pPr marL="342900" indent="-342900">
              <a:spcAft>
                <a:spcPts val="1800"/>
              </a:spcAft>
              <a:buClr>
                <a:schemeClr val="tx2"/>
              </a:buClr>
              <a:buFont typeface="Arial" panose="020B0604020202020204" pitchFamily="34" charset="0"/>
              <a:buChar char="•"/>
            </a:pPr>
            <a:r>
              <a:rPr lang="en-US" sz="2000" b="1"/>
              <a:t>Alliance Advantage grants:</a:t>
            </a:r>
            <a:r>
              <a:rPr lang="en-US" sz="1600" b="1"/>
              <a:t> </a:t>
            </a:r>
            <a:r>
              <a:rPr lang="en-US" sz="1600"/>
              <a:t>Support partner-driven projects. They fund projects focused on the partners’ goals, with at least one partner sharing in the costs of research</a:t>
            </a:r>
            <a:r>
              <a:rPr lang="en-US" sz="1600" b="1"/>
              <a:t>.</a:t>
            </a:r>
            <a:endParaRPr lang="en-US" sz="1600" b="1">
              <a:cs typeface="Arial"/>
            </a:endParaRPr>
          </a:p>
          <a:p>
            <a:pPr marL="342900" indent="-342900">
              <a:spcAft>
                <a:spcPts val="1800"/>
              </a:spcAft>
              <a:buClr>
                <a:schemeClr val="tx2"/>
              </a:buClr>
              <a:buFont typeface="Arial" panose="020B0604020202020204" pitchFamily="34" charset="0"/>
              <a:buChar char="•"/>
            </a:pPr>
            <a:r>
              <a:rPr lang="en-US" sz="2000" b="1"/>
              <a:t>Alliance Society grants:</a:t>
            </a:r>
            <a:r>
              <a:rPr lang="en-US" sz="1600" b="1"/>
              <a:t> </a:t>
            </a:r>
            <a:r>
              <a:rPr lang="en-US" sz="1600"/>
              <a:t>Support projects with societal impact as the main driver. They draw on the relevant perspectives and skill sets of active participants that help accelerate the translation and application of research results.</a:t>
            </a:r>
            <a:endParaRPr lang="en-US" sz="1600">
              <a:cs typeface="Arial"/>
            </a:endParaRPr>
          </a:p>
          <a:p>
            <a:pPr marL="342900" indent="-342900">
              <a:spcAft>
                <a:spcPts val="1800"/>
              </a:spcAft>
              <a:buClr>
                <a:schemeClr val="tx2"/>
              </a:buClr>
              <a:buFont typeface="Arial" panose="020B0604020202020204" pitchFamily="34" charset="0"/>
              <a:buChar char="•"/>
            </a:pPr>
            <a:r>
              <a:rPr lang="en-US" sz="2000" b="1"/>
              <a:t>Alliance International</a:t>
            </a:r>
            <a:r>
              <a:rPr lang="en-US" sz="2000" b="1">
                <a:cs typeface="Arial"/>
              </a:rPr>
              <a:t> grants:</a:t>
            </a:r>
            <a:r>
              <a:rPr lang="en-US" b="1">
                <a:cs typeface="Arial"/>
              </a:rPr>
              <a:t> </a:t>
            </a:r>
            <a:r>
              <a:rPr lang="en-US" sz="1600">
                <a:cs typeface="Arial"/>
              </a:rPr>
              <a:t>Help researchers establish and grow collaborations with academic research groups that have a high potential for impact in NSE disciplines</a:t>
            </a:r>
            <a:r>
              <a:rPr lang="en-US" sz="1600" b="1">
                <a:cs typeface="Arial"/>
              </a:rPr>
              <a:t>.</a:t>
            </a:r>
          </a:p>
          <a:p>
            <a:pPr>
              <a:spcAft>
                <a:spcPts val="1800"/>
              </a:spcAft>
              <a:buClr>
                <a:schemeClr val="tx2"/>
              </a:buClr>
            </a:pPr>
            <a:endParaRPr lang="en-US" sz="1600">
              <a:cs typeface="Arial"/>
            </a:endParaRPr>
          </a:p>
        </p:txBody>
      </p:sp>
      <p:sp>
        <p:nvSpPr>
          <p:cNvPr id="6" name="TextBox 5">
            <a:extLst>
              <a:ext uri="{FF2B5EF4-FFF2-40B4-BE49-F238E27FC236}">
                <a16:creationId xmlns:a16="http://schemas.microsoft.com/office/drawing/2014/main" id="{09040305-7189-8B9D-75BB-F62CCA4672CC}"/>
              </a:ext>
            </a:extLst>
          </p:cNvPr>
          <p:cNvSpPr txBox="1"/>
          <p:nvPr/>
        </p:nvSpPr>
        <p:spPr>
          <a:xfrm>
            <a:off x="101052" y="6338585"/>
            <a:ext cx="112934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1">
                <a:solidFill>
                  <a:srgbClr val="C00000"/>
                </a:solidFill>
                <a:hlinkClick r:id="rId3"/>
              </a:rPr>
              <a:t>https://www.nserc-crsng.gc.ca/Innovate-Innover/Alliance-Alliance_eng.asp</a:t>
            </a:r>
            <a:endParaRPr lang="en-US" sz="1200" b="1" i="1">
              <a:solidFill>
                <a:srgbClr val="C00000"/>
              </a:solidFill>
            </a:endParaRPr>
          </a:p>
        </p:txBody>
      </p:sp>
      <p:pic>
        <p:nvPicPr>
          <p:cNvPr id="4" name="Picture 3" descr="A screenshot of a web page&#10;&#10;Description automatically generated">
            <a:extLst>
              <a:ext uri="{FF2B5EF4-FFF2-40B4-BE49-F238E27FC236}">
                <a16:creationId xmlns:a16="http://schemas.microsoft.com/office/drawing/2014/main" id="{3648D04D-415B-6455-32CD-C9BAF281B504}"/>
              </a:ext>
            </a:extLst>
          </p:cNvPr>
          <p:cNvPicPr>
            <a:picLocks noChangeAspect="1"/>
          </p:cNvPicPr>
          <p:nvPr/>
        </p:nvPicPr>
        <p:blipFill>
          <a:blip r:embed="rId4"/>
          <a:stretch>
            <a:fillRect/>
          </a:stretch>
        </p:blipFill>
        <p:spPr>
          <a:xfrm>
            <a:off x="6409976" y="1703762"/>
            <a:ext cx="5435001" cy="4471718"/>
          </a:xfrm>
          <a:prstGeom prst="rect">
            <a:avLst/>
          </a:prstGeom>
        </p:spPr>
      </p:pic>
      <p:sp>
        <p:nvSpPr>
          <p:cNvPr id="5" name="Arrow: Right 4">
            <a:extLst>
              <a:ext uri="{FF2B5EF4-FFF2-40B4-BE49-F238E27FC236}">
                <a16:creationId xmlns:a16="http://schemas.microsoft.com/office/drawing/2014/main" id="{2C67B104-2192-F68C-0478-A1CBFDAA2BE3}"/>
              </a:ext>
            </a:extLst>
          </p:cNvPr>
          <p:cNvSpPr/>
          <p:nvPr/>
        </p:nvSpPr>
        <p:spPr>
          <a:xfrm>
            <a:off x="5782025" y="5741659"/>
            <a:ext cx="685800" cy="1861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131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3E1C2-7A17-28E8-C545-E42854A62C5A}"/>
              </a:ext>
            </a:extLst>
          </p:cNvPr>
          <p:cNvSpPr>
            <a:spLocks noGrp="1"/>
          </p:cNvSpPr>
          <p:nvPr>
            <p:ph type="title"/>
          </p:nvPr>
        </p:nvSpPr>
        <p:spPr>
          <a:xfrm>
            <a:off x="478867" y="886147"/>
            <a:ext cx="10871775" cy="954107"/>
          </a:xfrm>
        </p:spPr>
        <p:txBody>
          <a:bodyPr/>
          <a:lstStyle/>
          <a:p>
            <a:r>
              <a:rPr lang="en-US">
                <a:latin typeface="Arial"/>
                <a:cs typeface="Arial"/>
              </a:rPr>
              <a:t>Recent updates to Alliance grants</a:t>
            </a:r>
            <a:endParaRPr lang="en-US"/>
          </a:p>
        </p:txBody>
      </p:sp>
      <p:sp>
        <p:nvSpPr>
          <p:cNvPr id="30" name="TextBox 29">
            <a:extLst>
              <a:ext uri="{FF2B5EF4-FFF2-40B4-BE49-F238E27FC236}">
                <a16:creationId xmlns:a16="http://schemas.microsoft.com/office/drawing/2014/main" id="{CF798B6B-5681-2DB3-A52C-89A4FE4400C2}"/>
              </a:ext>
            </a:extLst>
          </p:cNvPr>
          <p:cNvSpPr txBox="1"/>
          <p:nvPr/>
        </p:nvSpPr>
        <p:spPr>
          <a:xfrm>
            <a:off x="330120" y="1417045"/>
            <a:ext cx="11383013"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lnSpc>
                <a:spcPct val="200000"/>
              </a:lnSpc>
              <a:spcAft>
                <a:spcPts val="600"/>
              </a:spcAft>
              <a:buFont typeface="Wingdings" panose="05000000000000000000" pitchFamily="2" charset="2"/>
              <a:buChar char="Ø"/>
            </a:pPr>
            <a:r>
              <a:rPr lang="en-CA" sz="2400" dirty="0">
                <a:cs typeface="Arial"/>
              </a:rPr>
              <a:t>Interactions between trainees and partner organizations</a:t>
            </a:r>
            <a:endParaRPr lang="en-US" sz="2400" dirty="0">
              <a:cs typeface="Arial"/>
            </a:endParaRPr>
          </a:p>
          <a:p>
            <a:pPr marL="800100" lvl="1" indent="-342900">
              <a:lnSpc>
                <a:spcPct val="200000"/>
              </a:lnSpc>
              <a:spcAft>
                <a:spcPts val="600"/>
              </a:spcAft>
              <a:buFont typeface="Wingdings" panose="05000000000000000000" pitchFamily="2" charset="2"/>
              <a:buChar char="Ø"/>
            </a:pPr>
            <a:r>
              <a:rPr lang="en-US" sz="2400" dirty="0">
                <a:cs typeface="Arial"/>
              </a:rPr>
              <a:t>Consolidation of Merit Indicators </a:t>
            </a:r>
          </a:p>
          <a:p>
            <a:pPr marL="800100" lvl="1" indent="-342900">
              <a:lnSpc>
                <a:spcPct val="200000"/>
              </a:lnSpc>
              <a:spcBef>
                <a:spcPct val="0"/>
              </a:spcBef>
              <a:spcAft>
                <a:spcPts val="600"/>
              </a:spcAft>
              <a:buFont typeface="Wingdings" panose="05000000000000000000" pitchFamily="2" charset="2"/>
              <a:buChar char="Ø"/>
            </a:pPr>
            <a:r>
              <a:rPr lang="en-US" sz="2400" dirty="0">
                <a:cs typeface="Arial"/>
              </a:rPr>
              <a:t>More flexibility for Alliance Advantage applications to be reviewed internally</a:t>
            </a:r>
          </a:p>
          <a:p>
            <a:pPr marL="800100" lvl="1" indent="-342900">
              <a:lnSpc>
                <a:spcPct val="200000"/>
              </a:lnSpc>
              <a:spcBef>
                <a:spcPct val="0"/>
              </a:spcBef>
              <a:spcAft>
                <a:spcPts val="600"/>
              </a:spcAft>
              <a:buFont typeface="Wingdings" panose="05000000000000000000" pitchFamily="2" charset="2"/>
              <a:buChar char="Ø"/>
            </a:pPr>
            <a:r>
              <a:rPr lang="en-US" sz="2400" dirty="0">
                <a:cs typeface="Arial"/>
              </a:rPr>
              <a:t>Conflict of Interest (COI) guidelines </a:t>
            </a:r>
          </a:p>
          <a:p>
            <a:pPr marL="800100" lvl="1" indent="-342900">
              <a:lnSpc>
                <a:spcPct val="200000"/>
              </a:lnSpc>
              <a:spcBef>
                <a:spcPct val="0"/>
              </a:spcBef>
              <a:spcAft>
                <a:spcPts val="600"/>
              </a:spcAft>
              <a:buFont typeface="Wingdings" panose="05000000000000000000" pitchFamily="2" charset="2"/>
              <a:buChar char="Ø"/>
            </a:pPr>
            <a:r>
              <a:rPr lang="en-US" sz="2400" dirty="0">
                <a:cs typeface="Arial"/>
              </a:rPr>
              <a:t>National Security Guidelines for Research Partnerships</a:t>
            </a:r>
          </a:p>
          <a:p>
            <a:pPr marL="285750" indent="-285750">
              <a:spcBef>
                <a:spcPct val="0"/>
              </a:spcBef>
              <a:buFont typeface="Arial"/>
              <a:buChar char="•"/>
            </a:pPr>
            <a:endParaRPr lang="en-US" sz="1600" dirty="0">
              <a:cs typeface="Arial"/>
            </a:endParaRPr>
          </a:p>
        </p:txBody>
      </p:sp>
      <p:sp>
        <p:nvSpPr>
          <p:cNvPr id="4" name="TextBox 5">
            <a:extLst>
              <a:ext uri="{FF2B5EF4-FFF2-40B4-BE49-F238E27FC236}">
                <a16:creationId xmlns:a16="http://schemas.microsoft.com/office/drawing/2014/main" id="{7D915FF0-22E9-5F86-E409-A2F3ACEDAAEF}"/>
              </a:ext>
            </a:extLst>
          </p:cNvPr>
          <p:cNvSpPr txBox="1"/>
          <p:nvPr/>
        </p:nvSpPr>
        <p:spPr>
          <a:xfrm>
            <a:off x="927101" y="6284797"/>
            <a:ext cx="10337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DF202D"/>
                </a:solidFill>
                <a:hlinkClick r:id="rId3">
                  <a:extLst>
                    <a:ext uri="{A12FA001-AC4F-418D-AE19-62706E023703}">
                      <ahyp:hlinkClr xmlns:ahyp="http://schemas.microsoft.com/office/drawing/2018/hyperlinkcolor" val="tx"/>
                    </a:ext>
                  </a:extLst>
                </a:hlinkClick>
              </a:rPr>
              <a:t>https://www.nserc-crsng.gc.ca/Media-Media/NewsDetail-DetailNouvelles_eng.asp?ID=1433</a:t>
            </a:r>
            <a:r>
              <a:rPr lang="en-US" b="1" i="1">
                <a:solidFill>
                  <a:srgbClr val="DF202D"/>
                </a:solidFill>
              </a:rPr>
              <a:t> </a:t>
            </a:r>
          </a:p>
        </p:txBody>
      </p:sp>
    </p:spTree>
    <p:extLst>
      <p:ext uri="{BB962C8B-B14F-4D97-AF65-F5344CB8AC3E}">
        <p14:creationId xmlns:p14="http://schemas.microsoft.com/office/powerpoint/2010/main" val="396362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8A12EC-316C-EB99-2CD7-129217DD7036}"/>
              </a:ext>
            </a:extLst>
          </p:cNvPr>
          <p:cNvPicPr>
            <a:picLocks noChangeAspect="1"/>
          </p:cNvPicPr>
          <p:nvPr/>
        </p:nvPicPr>
        <p:blipFill>
          <a:blip r:embed="rId3"/>
          <a:stretch>
            <a:fillRect/>
          </a:stretch>
        </p:blipFill>
        <p:spPr>
          <a:xfrm>
            <a:off x="842582" y="1927620"/>
            <a:ext cx="1209456" cy="1133501"/>
          </a:xfrm>
          <a:prstGeom prst="rect">
            <a:avLst/>
          </a:prstGeom>
        </p:spPr>
      </p:pic>
      <p:sp>
        <p:nvSpPr>
          <p:cNvPr id="21" name="TextBox 20">
            <a:extLst>
              <a:ext uri="{FF2B5EF4-FFF2-40B4-BE49-F238E27FC236}">
                <a16:creationId xmlns:a16="http://schemas.microsoft.com/office/drawing/2014/main" id="{4BE4CE4D-5642-8360-7B29-EAEA93BCC877}"/>
              </a:ext>
            </a:extLst>
          </p:cNvPr>
          <p:cNvSpPr txBox="1"/>
          <p:nvPr/>
        </p:nvSpPr>
        <p:spPr>
          <a:xfrm>
            <a:off x="4192387" y="1842952"/>
            <a:ext cx="7157030" cy="1118170"/>
          </a:xfrm>
          <a:prstGeom prst="rect">
            <a:avLst/>
          </a:prstGeom>
          <a:noFill/>
        </p:spPr>
        <p:txBody>
          <a:bodyPr wrap="square" lIns="91355" tIns="45678" rIns="91355" bIns="45678" rtlCol="0" anchor="t">
            <a:spAutoFit/>
          </a:bodyPr>
          <a:lstStyle/>
          <a:p>
            <a:pPr marL="342583" indent="-342583">
              <a:spcBef>
                <a:spcPts val="200"/>
              </a:spcBef>
              <a:spcAft>
                <a:spcPts val="200"/>
              </a:spcAft>
              <a:buClr>
                <a:srgbClr val="DF202D"/>
              </a:buClr>
              <a:buFont typeface="Wingdings"/>
              <a:buChar char="ü"/>
            </a:pPr>
            <a:r>
              <a:rPr lang="en-US" sz="2000">
                <a:cs typeface="Arial"/>
              </a:rPr>
              <a:t>88% compliance (as of March 2024)</a:t>
            </a:r>
          </a:p>
          <a:p>
            <a:pPr marL="342583" indent="-342583">
              <a:spcBef>
                <a:spcPts val="200"/>
              </a:spcBef>
              <a:spcAft>
                <a:spcPts val="200"/>
              </a:spcAft>
              <a:buClr>
                <a:srgbClr val="DF202D"/>
              </a:buClr>
              <a:buFont typeface="Wingdings"/>
              <a:buChar char="ü"/>
            </a:pPr>
            <a:r>
              <a:rPr lang="en-US" sz="2000">
                <a:cs typeface="Arial"/>
              </a:rPr>
              <a:t>Links compiled at </a:t>
            </a:r>
            <a:r>
              <a:rPr lang="en-US" sz="2000">
                <a:cs typeface="Arial"/>
                <a:hlinkClick r:id="rId4"/>
              </a:rPr>
              <a:t>science.gc.ca</a:t>
            </a:r>
          </a:p>
          <a:p>
            <a:pPr marL="342583" indent="-342583">
              <a:spcBef>
                <a:spcPts val="200"/>
              </a:spcBef>
              <a:spcAft>
                <a:spcPts val="200"/>
              </a:spcAft>
              <a:buClr>
                <a:srgbClr val="DF202D"/>
              </a:buClr>
              <a:buFont typeface="Wingdings"/>
              <a:buChar char="ü"/>
            </a:pPr>
            <a:r>
              <a:rPr lang="en-US" sz="2000">
                <a:cs typeface="Arial"/>
              </a:rPr>
              <a:t>Qualitative analysis underway</a:t>
            </a:r>
            <a:endParaRPr lang="en-US" sz="2000">
              <a:cs typeface="Arial" panose="020B0604020202020204" pitchFamily="34" charset="0"/>
            </a:endParaRPr>
          </a:p>
        </p:txBody>
      </p:sp>
      <p:sp>
        <p:nvSpPr>
          <p:cNvPr id="27" name="TextBox 26">
            <a:extLst>
              <a:ext uri="{FF2B5EF4-FFF2-40B4-BE49-F238E27FC236}">
                <a16:creationId xmlns:a16="http://schemas.microsoft.com/office/drawing/2014/main" id="{1AB1A1E7-BD75-C6C3-8879-C7E5A98CFED7}"/>
              </a:ext>
            </a:extLst>
          </p:cNvPr>
          <p:cNvSpPr txBox="1"/>
          <p:nvPr/>
        </p:nvSpPr>
        <p:spPr>
          <a:xfrm>
            <a:off x="2223895" y="2017317"/>
            <a:ext cx="2043239" cy="769441"/>
          </a:xfrm>
          <a:prstGeom prst="rect">
            <a:avLst/>
          </a:prstGeom>
          <a:noFill/>
        </p:spPr>
        <p:txBody>
          <a:bodyPr wrap="square" rtlCol="0">
            <a:spAutoFit/>
          </a:bodyPr>
          <a:lstStyle/>
          <a:p>
            <a:r>
              <a:rPr lang="en-US" sz="2200" b="1">
                <a:cs typeface="Arial" panose="020B0604020202020204" pitchFamily="34" charset="0"/>
              </a:rPr>
              <a:t>Institutional strategies</a:t>
            </a:r>
          </a:p>
        </p:txBody>
      </p:sp>
      <p:pic>
        <p:nvPicPr>
          <p:cNvPr id="19" name="Picture 18">
            <a:extLst>
              <a:ext uri="{FF2B5EF4-FFF2-40B4-BE49-F238E27FC236}">
                <a16:creationId xmlns:a16="http://schemas.microsoft.com/office/drawing/2014/main" id="{9CFE87FC-AD11-C32D-E881-CF5279933D67}"/>
              </a:ext>
            </a:extLst>
          </p:cNvPr>
          <p:cNvPicPr>
            <a:picLocks noChangeAspect="1"/>
          </p:cNvPicPr>
          <p:nvPr/>
        </p:nvPicPr>
        <p:blipFill>
          <a:blip r:embed="rId5"/>
          <a:stretch>
            <a:fillRect/>
          </a:stretch>
        </p:blipFill>
        <p:spPr>
          <a:xfrm>
            <a:off x="838200" y="3395809"/>
            <a:ext cx="1215300" cy="1133501"/>
          </a:xfrm>
          <a:prstGeom prst="rect">
            <a:avLst/>
          </a:prstGeom>
        </p:spPr>
      </p:pic>
      <p:sp>
        <p:nvSpPr>
          <p:cNvPr id="22" name="TextBox 21">
            <a:extLst>
              <a:ext uri="{FF2B5EF4-FFF2-40B4-BE49-F238E27FC236}">
                <a16:creationId xmlns:a16="http://schemas.microsoft.com/office/drawing/2014/main" id="{2C7301FD-B4DA-ADC1-6C8F-7AAB7C86AC1F}"/>
              </a:ext>
            </a:extLst>
          </p:cNvPr>
          <p:cNvSpPr txBox="1"/>
          <p:nvPr/>
        </p:nvSpPr>
        <p:spPr>
          <a:xfrm>
            <a:off x="4190927" y="3441925"/>
            <a:ext cx="7315273" cy="1066874"/>
          </a:xfrm>
          <a:prstGeom prst="rect">
            <a:avLst/>
          </a:prstGeom>
          <a:noFill/>
        </p:spPr>
        <p:txBody>
          <a:bodyPr wrap="square" lIns="91355" tIns="45678" rIns="91355" bIns="45678" rtlCol="0" anchor="t">
            <a:spAutoFit/>
          </a:bodyPr>
          <a:lstStyle/>
          <a:p>
            <a:pPr marL="342583" indent="-342583">
              <a:spcBef>
                <a:spcPts val="200"/>
              </a:spcBef>
              <a:spcAft>
                <a:spcPts val="200"/>
              </a:spcAft>
              <a:buClr>
                <a:srgbClr val="DF202D"/>
              </a:buClr>
              <a:buFont typeface="Wingdings"/>
              <a:buChar char="ü"/>
            </a:pPr>
            <a:r>
              <a:rPr lang="en-CA" sz="2000">
                <a:cs typeface="Arial"/>
              </a:rPr>
              <a:t>Piloted through select funding opportunities (see list posted on </a:t>
            </a:r>
            <a:r>
              <a:rPr lang="en-CA" sz="2000">
                <a:cs typeface="Arial"/>
                <a:hlinkClick r:id="rId6"/>
              </a:rPr>
              <a:t>science.gc.ca</a:t>
            </a:r>
            <a:r>
              <a:rPr lang="en-CA" sz="2000">
                <a:cs typeface="Arial"/>
              </a:rPr>
              <a:t>)</a:t>
            </a:r>
            <a:endParaRPr lang="en-US" sz="2000"/>
          </a:p>
          <a:p>
            <a:pPr marL="342583" indent="-342583">
              <a:spcBef>
                <a:spcPts val="200"/>
              </a:spcBef>
              <a:spcAft>
                <a:spcPts val="200"/>
              </a:spcAft>
              <a:buClr>
                <a:srgbClr val="DF202D"/>
              </a:buClr>
              <a:buFont typeface="Wingdings"/>
              <a:buChar char="ü"/>
            </a:pPr>
            <a:r>
              <a:rPr lang="en-CA" sz="2000">
                <a:cs typeface="Arial"/>
              </a:rPr>
              <a:t>Lessons to be compiled to inform ongoing approach</a:t>
            </a:r>
          </a:p>
        </p:txBody>
      </p:sp>
      <p:sp>
        <p:nvSpPr>
          <p:cNvPr id="28" name="TextBox 27">
            <a:extLst>
              <a:ext uri="{FF2B5EF4-FFF2-40B4-BE49-F238E27FC236}">
                <a16:creationId xmlns:a16="http://schemas.microsoft.com/office/drawing/2014/main" id="{1326853A-95B7-20E0-877F-A675EE1D96C7}"/>
              </a:ext>
            </a:extLst>
          </p:cNvPr>
          <p:cNvSpPr txBox="1"/>
          <p:nvPr/>
        </p:nvSpPr>
        <p:spPr>
          <a:xfrm>
            <a:off x="2147689" y="3421364"/>
            <a:ext cx="2192731" cy="1107996"/>
          </a:xfrm>
          <a:prstGeom prst="rect">
            <a:avLst/>
          </a:prstGeom>
          <a:noFill/>
        </p:spPr>
        <p:txBody>
          <a:bodyPr wrap="square" rtlCol="0">
            <a:spAutoFit/>
          </a:bodyPr>
          <a:lstStyle/>
          <a:p>
            <a:r>
              <a:rPr lang="en-US" sz="2200" b="1">
                <a:cs typeface="Arial" panose="020B0604020202020204" pitchFamily="34" charset="0"/>
              </a:rPr>
              <a:t>Data Management Plans (DMPs)</a:t>
            </a:r>
          </a:p>
        </p:txBody>
      </p:sp>
      <p:pic>
        <p:nvPicPr>
          <p:cNvPr id="20" name="Picture 19">
            <a:extLst>
              <a:ext uri="{FF2B5EF4-FFF2-40B4-BE49-F238E27FC236}">
                <a16:creationId xmlns:a16="http://schemas.microsoft.com/office/drawing/2014/main" id="{1ADF8AD0-FE36-09FE-69BB-5CECCA09482F}"/>
              </a:ext>
            </a:extLst>
          </p:cNvPr>
          <p:cNvPicPr>
            <a:picLocks noChangeAspect="1"/>
          </p:cNvPicPr>
          <p:nvPr/>
        </p:nvPicPr>
        <p:blipFill>
          <a:blip r:embed="rId7"/>
          <a:stretch>
            <a:fillRect/>
          </a:stretch>
        </p:blipFill>
        <p:spPr>
          <a:xfrm>
            <a:off x="838200" y="5061517"/>
            <a:ext cx="1209456" cy="1133501"/>
          </a:xfrm>
          <a:prstGeom prst="rect">
            <a:avLst/>
          </a:prstGeom>
        </p:spPr>
      </p:pic>
      <p:sp>
        <p:nvSpPr>
          <p:cNvPr id="29" name="TextBox 28">
            <a:extLst>
              <a:ext uri="{FF2B5EF4-FFF2-40B4-BE49-F238E27FC236}">
                <a16:creationId xmlns:a16="http://schemas.microsoft.com/office/drawing/2014/main" id="{18E37803-4B97-D82E-7D34-90BF66068DDC}"/>
              </a:ext>
            </a:extLst>
          </p:cNvPr>
          <p:cNvSpPr txBox="1"/>
          <p:nvPr/>
        </p:nvSpPr>
        <p:spPr>
          <a:xfrm>
            <a:off x="2219512" y="5412080"/>
            <a:ext cx="2043240" cy="430887"/>
          </a:xfrm>
          <a:prstGeom prst="rect">
            <a:avLst/>
          </a:prstGeom>
          <a:noFill/>
        </p:spPr>
        <p:txBody>
          <a:bodyPr wrap="square" rtlCol="0">
            <a:spAutoFit/>
          </a:bodyPr>
          <a:lstStyle/>
          <a:p>
            <a:r>
              <a:rPr lang="en-US" sz="2200" b="1">
                <a:cs typeface="Arial" panose="020B0604020202020204" pitchFamily="34" charset="0"/>
              </a:rPr>
              <a:t>Data deposit</a:t>
            </a:r>
          </a:p>
        </p:txBody>
      </p:sp>
      <p:sp>
        <p:nvSpPr>
          <p:cNvPr id="3" name="TextBox 2">
            <a:extLst>
              <a:ext uri="{FF2B5EF4-FFF2-40B4-BE49-F238E27FC236}">
                <a16:creationId xmlns:a16="http://schemas.microsoft.com/office/drawing/2014/main" id="{38D3380E-6C62-5537-6E8C-8A071AC67E7E}"/>
              </a:ext>
            </a:extLst>
          </p:cNvPr>
          <p:cNvSpPr txBox="1"/>
          <p:nvPr/>
        </p:nvSpPr>
        <p:spPr>
          <a:xfrm>
            <a:off x="4188005" y="4940198"/>
            <a:ext cx="7315272" cy="1374650"/>
          </a:xfrm>
          <a:prstGeom prst="rect">
            <a:avLst/>
          </a:prstGeom>
          <a:noFill/>
        </p:spPr>
        <p:txBody>
          <a:bodyPr wrap="square" lIns="91355" tIns="45678" rIns="91355" bIns="45678" rtlCol="0" anchor="t">
            <a:spAutoFit/>
          </a:bodyPr>
          <a:lstStyle/>
          <a:p>
            <a:pPr marL="342583" indent="-342583">
              <a:spcBef>
                <a:spcPts val="200"/>
              </a:spcBef>
              <a:spcAft>
                <a:spcPts val="200"/>
              </a:spcAft>
              <a:buClr>
                <a:srgbClr val="DF202D"/>
              </a:buClr>
              <a:buFont typeface="Wingdings"/>
              <a:buChar char="ü"/>
            </a:pPr>
            <a:r>
              <a:rPr lang="en-US" sz="2000">
                <a:cs typeface="Arial"/>
              </a:rPr>
              <a:t>Engagements ongoing to inform options for implementation</a:t>
            </a:r>
          </a:p>
          <a:p>
            <a:pPr marL="342583" indent="-342583">
              <a:spcBef>
                <a:spcPts val="200"/>
              </a:spcBef>
              <a:spcAft>
                <a:spcPts val="200"/>
              </a:spcAft>
              <a:buClr>
                <a:srgbClr val="DF202D"/>
              </a:buClr>
              <a:buFont typeface="Wingdings"/>
              <a:buChar char="ü"/>
            </a:pPr>
            <a:r>
              <a:rPr lang="en-US" sz="2000">
                <a:cs typeface="Arial"/>
              </a:rPr>
              <a:t>Key issues : repository capacity; sensitive data; support, education and training; Indigenous RDM; compliance monitoring; international policy alignment</a:t>
            </a:r>
          </a:p>
        </p:txBody>
      </p:sp>
      <p:sp>
        <p:nvSpPr>
          <p:cNvPr id="6" name="Title 1">
            <a:extLst>
              <a:ext uri="{FF2B5EF4-FFF2-40B4-BE49-F238E27FC236}">
                <a16:creationId xmlns:a16="http://schemas.microsoft.com/office/drawing/2014/main" id="{F4465E67-659A-76DC-6623-9310A82849A8}"/>
              </a:ext>
            </a:extLst>
          </p:cNvPr>
          <p:cNvSpPr>
            <a:spLocks noGrp="1"/>
          </p:cNvSpPr>
          <p:nvPr>
            <p:ph type="title"/>
          </p:nvPr>
        </p:nvSpPr>
        <p:spPr>
          <a:xfrm>
            <a:off x="777927" y="762525"/>
            <a:ext cx="10515600" cy="968400"/>
          </a:xfrm>
        </p:spPr>
        <p:txBody>
          <a:bodyPr>
            <a:noAutofit/>
          </a:bodyPr>
          <a:lstStyle/>
          <a:p>
            <a:r>
              <a:rPr lang="en-CA" sz="2700"/>
              <a:t>Tri-agency research data management policy (2021) requirements</a:t>
            </a:r>
            <a:endParaRPr lang="en-US" sz="2700"/>
          </a:p>
        </p:txBody>
      </p:sp>
      <p:cxnSp>
        <p:nvCxnSpPr>
          <p:cNvPr id="10" name="Straight Connector 9">
            <a:extLst>
              <a:ext uri="{FF2B5EF4-FFF2-40B4-BE49-F238E27FC236}">
                <a16:creationId xmlns:a16="http://schemas.microsoft.com/office/drawing/2014/main" id="{E6345002-FB5E-C0A9-C52A-1095187B9EEE}"/>
              </a:ext>
            </a:extLst>
          </p:cNvPr>
          <p:cNvCxnSpPr>
            <a:cxnSpLocks/>
          </p:cNvCxnSpPr>
          <p:nvPr/>
        </p:nvCxnSpPr>
        <p:spPr>
          <a:xfrm>
            <a:off x="2255848" y="3238059"/>
            <a:ext cx="91499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6CA6BE-A1FA-F729-D0E1-EE914A3DC995}"/>
              </a:ext>
            </a:extLst>
          </p:cNvPr>
          <p:cNvCxnSpPr>
            <a:cxnSpLocks/>
          </p:cNvCxnSpPr>
          <p:nvPr/>
        </p:nvCxnSpPr>
        <p:spPr>
          <a:xfrm>
            <a:off x="2255848" y="4685860"/>
            <a:ext cx="91499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3DB496-40DB-08FD-172B-D34F5A4A0D6F}"/>
              </a:ext>
            </a:extLst>
          </p:cNvPr>
          <p:cNvCxnSpPr>
            <a:cxnSpLocks/>
          </p:cNvCxnSpPr>
          <p:nvPr/>
        </p:nvCxnSpPr>
        <p:spPr>
          <a:xfrm>
            <a:off x="2242246" y="6460238"/>
            <a:ext cx="91499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93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765117" y="772620"/>
            <a:ext cx="10775119" cy="658075"/>
          </a:xfrm>
        </p:spPr>
        <p:txBody>
          <a:bodyPr>
            <a:noAutofit/>
          </a:bodyPr>
          <a:lstStyle/>
          <a:p>
            <a:r>
              <a:rPr lang="en-US" sz="3200">
                <a:latin typeface="Arial" panose="020B0604020202020204" pitchFamily="34" charset="0"/>
                <a:cs typeface="Arial" panose="020B0604020202020204" pitchFamily="34" charset="0"/>
              </a:rPr>
              <a:t>Data management </a:t>
            </a:r>
            <a:r>
              <a:rPr lang="en-US" sz="3200"/>
              <a:t>p</a:t>
            </a:r>
            <a:r>
              <a:rPr lang="en-US" sz="3200">
                <a:latin typeface="Arial" panose="020B0604020202020204" pitchFamily="34" charset="0"/>
                <a:cs typeface="Arial" panose="020B0604020202020204" pitchFamily="34" charset="0"/>
              </a:rPr>
              <a:t>lan </a:t>
            </a:r>
            <a:r>
              <a:rPr lang="en-US" sz="3200"/>
              <a:t>p</a:t>
            </a:r>
            <a:r>
              <a:rPr lang="en-US" sz="3200">
                <a:latin typeface="Arial" panose="020B0604020202020204" pitchFamily="34" charset="0"/>
                <a:cs typeface="Arial" panose="020B0604020202020204" pitchFamily="34" charset="0"/>
              </a:rPr>
              <a:t>ilot in subatomic </a:t>
            </a:r>
            <a:r>
              <a:rPr lang="en-US" sz="3200"/>
              <a:t>p</a:t>
            </a:r>
            <a:r>
              <a:rPr lang="en-US" sz="3200">
                <a:latin typeface="Arial" panose="020B0604020202020204" pitchFamily="34" charset="0"/>
                <a:cs typeface="Arial" panose="020B0604020202020204" pitchFamily="34" charset="0"/>
              </a:rPr>
              <a:t>hysics</a:t>
            </a:r>
            <a:br>
              <a:rPr lang="en-US" sz="3200">
                <a:latin typeface="Arial" panose="020B0604020202020204" pitchFamily="34" charset="0"/>
                <a:cs typeface="Arial" panose="020B0604020202020204" pitchFamily="34" charset="0"/>
              </a:rPr>
            </a:br>
            <a:endParaRPr lang="en-US" sz="3200">
              <a:solidFill>
                <a:schemeClr val="bg2"/>
              </a:solidFill>
              <a:latin typeface="Arial" panose="020B0604020202020204" pitchFamily="34" charset="0"/>
              <a:cs typeface="Arial" panose="020B0604020202020204" pitchFamily="34" charset="0"/>
            </a:endParaRPr>
          </a:p>
        </p:txBody>
      </p:sp>
      <p:sp>
        <p:nvSpPr>
          <p:cNvPr id="56324" name="Rectangle 3"/>
          <p:cNvSpPr>
            <a:spLocks noGrp="1" noChangeArrowheads="1"/>
          </p:cNvSpPr>
          <p:nvPr>
            <p:ph type="body" sz="quarter" idx="12"/>
          </p:nvPr>
        </p:nvSpPr>
        <p:spPr>
          <a:xfrm>
            <a:off x="766413" y="1435640"/>
            <a:ext cx="10524486" cy="5311121"/>
          </a:xfrm>
        </p:spPr>
        <p:txBody>
          <a:bodyPr vert="horz" lIns="91440" tIns="45720" rIns="91440" bIns="45720" rtlCol="0" anchor="t">
            <a:noAutofit/>
          </a:bodyPr>
          <a:lstStyle/>
          <a:p>
            <a:pPr marL="0" indent="0">
              <a:spcBef>
                <a:spcPts val="800"/>
              </a:spcBef>
              <a:spcAft>
                <a:spcPts val="800"/>
              </a:spcAft>
              <a:buClr>
                <a:srgbClr val="DF202D"/>
              </a:buClr>
              <a:buNone/>
            </a:pPr>
            <a:r>
              <a:rPr lang="en-US" sz="2200">
                <a:latin typeface="Arial"/>
                <a:cs typeface="Arial"/>
              </a:rPr>
              <a:t>Tri-Agency Research Data Management (RDM) policy requirements are being implemented using a gradual, phased-in approach:</a:t>
            </a:r>
          </a:p>
          <a:p>
            <a:pPr>
              <a:spcBef>
                <a:spcPts val="800"/>
              </a:spcBef>
              <a:spcAft>
                <a:spcPts val="800"/>
              </a:spcAft>
              <a:buClr>
                <a:srgbClr val="DF202D"/>
              </a:buClr>
            </a:pPr>
            <a:r>
              <a:rPr lang="en-US" sz="2200">
                <a:latin typeface="Arial"/>
                <a:cs typeface="Arial"/>
              </a:rPr>
              <a:t>Data Management Plan (DMP) requirement piloted in the Subatomic Physics </a:t>
            </a:r>
            <a:br>
              <a:rPr lang="en-US" sz="2200">
                <a:latin typeface="Arial" panose="020B0604020202020204" pitchFamily="34" charset="0"/>
                <a:cs typeface="Arial" panose="020B0604020202020204" pitchFamily="34" charset="0"/>
              </a:rPr>
            </a:br>
            <a:r>
              <a:rPr lang="en-US" sz="2200">
                <a:latin typeface="Arial"/>
                <a:cs typeface="Arial"/>
              </a:rPr>
              <a:t>Discovery Grants – Individual and Project for competition 2024 (launched in summer 2023).</a:t>
            </a:r>
          </a:p>
          <a:p>
            <a:pPr>
              <a:spcBef>
                <a:spcPts val="800"/>
              </a:spcBef>
              <a:spcAft>
                <a:spcPts val="800"/>
              </a:spcAft>
              <a:buClr>
                <a:srgbClr val="DF202D"/>
              </a:buClr>
            </a:pPr>
            <a:r>
              <a:rPr lang="en-US" sz="2200">
                <a:latin typeface="Arial"/>
                <a:cs typeface="Arial"/>
              </a:rPr>
              <a:t>Applicants were required to submit a 2-page DMP with their applications, which was reviewed by committee members but not included in adjudication score.</a:t>
            </a:r>
            <a:endParaRPr lang="en-US" sz="2200">
              <a:effectLst/>
              <a:latin typeface="Arial"/>
              <a:ea typeface="Times New Roman" panose="02020603050405020304" pitchFamily="18" charset="0"/>
              <a:cs typeface="Arial"/>
            </a:endParaRPr>
          </a:p>
          <a:p>
            <a:pPr>
              <a:spcBef>
                <a:spcPts val="800"/>
              </a:spcBef>
              <a:spcAft>
                <a:spcPts val="800"/>
              </a:spcAft>
              <a:buClr>
                <a:srgbClr val="DF202D"/>
              </a:buClr>
            </a:pPr>
            <a:r>
              <a:rPr lang="en-US" sz="2200">
                <a:latin typeface="Arial"/>
                <a:ea typeface="Times New Roman" panose="02020603050405020304" pitchFamily="18" charset="0"/>
                <a:cs typeface="Arial"/>
              </a:rPr>
              <a:t>Pilot is being evaluated through an applicant survey, review of submitted DMPs, and consultations with committee members.</a:t>
            </a:r>
          </a:p>
          <a:p>
            <a:pPr>
              <a:spcBef>
                <a:spcPts val="800"/>
              </a:spcBef>
              <a:spcAft>
                <a:spcPts val="800"/>
              </a:spcAft>
              <a:buClr>
                <a:srgbClr val="DF202D"/>
              </a:buClr>
            </a:pPr>
            <a:r>
              <a:rPr lang="en-US" sz="2200">
                <a:latin typeface="Arial"/>
                <a:cs typeface="Arial"/>
              </a:rPr>
              <a:t>Broader implementation of the DMP requirement into other NSERC programs will be informed by pilot evaluation, as well as continued engagement with the research community, CIHR, SSHRC and the Digital Research Alliance of Canada.</a:t>
            </a:r>
            <a:endParaRPr lang="en-CA" sz="2200">
              <a:latin typeface="Arial"/>
              <a:cs typeface="Arial"/>
            </a:endParaRPr>
          </a:p>
          <a:p>
            <a:pPr marL="0" indent="0">
              <a:spcAft>
                <a:spcPts val="1200"/>
              </a:spcAft>
              <a:buClr>
                <a:srgbClr val="DF202D"/>
              </a:buClr>
              <a:buNone/>
            </a:pPr>
            <a:endParaRPr lang="en-CA" sz="2200">
              <a:latin typeface="Arial"/>
              <a:cs typeface="Arial"/>
            </a:endParaRPr>
          </a:p>
          <a:p>
            <a:pPr>
              <a:spcAft>
                <a:spcPts val="1200"/>
              </a:spcAft>
              <a:buClr>
                <a:srgbClr val="DF202D"/>
              </a:buClr>
            </a:pPr>
            <a:endParaRPr lang="en-US" sz="2200">
              <a:latin typeface="Arial"/>
              <a:cs typeface="Arial"/>
            </a:endParaRPr>
          </a:p>
        </p:txBody>
      </p:sp>
    </p:spTree>
    <p:extLst>
      <p:ext uri="{BB962C8B-B14F-4D97-AF65-F5344CB8AC3E}">
        <p14:creationId xmlns:p14="http://schemas.microsoft.com/office/powerpoint/2010/main" val="91434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F1EB4CD9-FD6C-1244-33A4-16B4FB3433FF}"/>
              </a:ext>
            </a:extLst>
          </p:cNvPr>
          <p:cNvSpPr>
            <a:spLocks noGrp="1"/>
          </p:cNvSpPr>
          <p:nvPr>
            <p:ph type="body" sz="quarter" idx="10"/>
          </p:nvPr>
        </p:nvSpPr>
        <p:spPr>
          <a:xfrm>
            <a:off x="766413" y="226259"/>
            <a:ext cx="10974483" cy="943218"/>
          </a:xfrm>
        </p:spPr>
        <p:txBody>
          <a:bodyPr>
            <a:noAutofit/>
          </a:bodyPr>
          <a:lstStyle/>
          <a:p>
            <a:r>
              <a:rPr lang="en-US" sz="2800" b="1">
                <a:solidFill>
                  <a:schemeClr val="tx1"/>
                </a:solidFill>
                <a:latin typeface="Arial"/>
                <a:cs typeface="Arial"/>
              </a:rPr>
              <a:t>The Policy on Sensitive Technology Research </a:t>
            </a:r>
            <a:endParaRPr lang="en-US" b="1">
              <a:solidFill>
                <a:schemeClr val="tx1"/>
              </a:solidFill>
            </a:endParaRPr>
          </a:p>
          <a:p>
            <a:r>
              <a:rPr lang="en-US" sz="2800" b="1">
                <a:solidFill>
                  <a:schemeClr val="tx1"/>
                </a:solidFill>
                <a:latin typeface="Arial"/>
                <a:cs typeface="Arial"/>
              </a:rPr>
              <a:t>and Affiliations of Concern (STRAC)</a:t>
            </a:r>
            <a:endParaRPr lang="en-CA" sz="2800" b="1">
              <a:solidFill>
                <a:schemeClr val="tx1"/>
              </a:solidFill>
              <a:latin typeface="Arial"/>
              <a:cs typeface="Arial"/>
            </a:endParaRPr>
          </a:p>
        </p:txBody>
      </p:sp>
      <p:sp>
        <p:nvSpPr>
          <p:cNvPr id="6" name="Title 2">
            <a:extLst>
              <a:ext uri="{FF2B5EF4-FFF2-40B4-BE49-F238E27FC236}">
                <a16:creationId xmlns:a16="http://schemas.microsoft.com/office/drawing/2014/main" id="{F94A0439-3559-83A2-93A2-78CE10041242}"/>
              </a:ext>
            </a:extLst>
          </p:cNvPr>
          <p:cNvSpPr>
            <a:spLocks noGrp="1"/>
          </p:cNvSpPr>
          <p:nvPr>
            <p:ph type="title"/>
          </p:nvPr>
        </p:nvSpPr>
        <p:spPr>
          <a:xfrm>
            <a:off x="766416" y="1284767"/>
            <a:ext cx="10266940" cy="515004"/>
          </a:xfrm>
        </p:spPr>
        <p:txBody>
          <a:bodyPr>
            <a:normAutofit fontScale="90000"/>
          </a:bodyPr>
          <a:lstStyle/>
          <a:p>
            <a:r>
              <a:rPr lang="en-US">
                <a:latin typeface="Arial"/>
                <a:cs typeface="Arial"/>
              </a:rPr>
              <a:t>Overview of the STRAC Policy:</a:t>
            </a:r>
            <a:endParaRPr lang="en-CA"/>
          </a:p>
        </p:txBody>
      </p:sp>
      <p:sp>
        <p:nvSpPr>
          <p:cNvPr id="7" name="TextBox 6">
            <a:extLst>
              <a:ext uri="{FF2B5EF4-FFF2-40B4-BE49-F238E27FC236}">
                <a16:creationId xmlns:a16="http://schemas.microsoft.com/office/drawing/2014/main" id="{C8AC7A77-954D-7008-8138-6D891BD53FBA}"/>
              </a:ext>
            </a:extLst>
          </p:cNvPr>
          <p:cNvSpPr txBox="1"/>
          <p:nvPr/>
        </p:nvSpPr>
        <p:spPr>
          <a:xfrm>
            <a:off x="766412" y="1922760"/>
            <a:ext cx="11062930" cy="470898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On January 16, 2024, the Government of Canada announced the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hlinkClick r:id="rId3"/>
              </a:rPr>
              <a:t>Policy on Sensitive Technology Research and Affiliations of Concern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(STRAC Policy).</a:t>
            </a:r>
          </a:p>
          <a:p>
            <a:pPr marL="285750" indent="-285750">
              <a:spcAft>
                <a:spcPts val="1800"/>
              </a:spcAft>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The policy operates using two lists that </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must be used in conjunction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 list of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hlinkClick r:id="rId4"/>
              </a:rPr>
              <a:t>Sensitive Technology Research Areas</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(STRA) and a list of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hlinkClick r:id="rId5"/>
              </a:rPr>
              <a:t>Named Research Organizations</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(NRO).</a:t>
            </a:r>
            <a:r>
              <a:rPr lang="en-CA" sz="2000" dirty="0">
                <a:solidFill>
                  <a:srgbClr val="000000"/>
                </a:solidFill>
                <a:latin typeface="Arial"/>
                <a:ea typeface="Arial" panose="020B0604020202020204" pitchFamily="34" charset="0"/>
                <a:cs typeface="Arial"/>
              </a:rPr>
              <a:t> </a:t>
            </a:r>
            <a:endParaRPr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The granting agencies and the CFI </a:t>
            </a:r>
            <a:r>
              <a:rPr lang="en-CA" sz="2000" dirty="0">
                <a:solidFill>
                  <a:srgbClr val="000000"/>
                </a:solidFill>
                <a:latin typeface="Arial"/>
                <a:ea typeface="Arial" panose="020B0604020202020204" pitchFamily="34" charset="0"/>
                <a:cs typeface="Arial"/>
              </a:rPr>
              <a:t>are implementing</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the policy in harmonized manner, starting with funding opportunities launching as of </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May 1</a:t>
            </a:r>
            <a:r>
              <a:rPr kumimoji="0" lang="en-CA" sz="2000" b="1" i="0" u="none" strike="noStrike" kern="1200" cap="none" spc="0" normalizeH="0" baseline="30000" noProof="0" dirty="0">
                <a:ln>
                  <a:noFill/>
                </a:ln>
                <a:solidFill>
                  <a:srgbClr val="000000"/>
                </a:solidFill>
                <a:effectLst/>
                <a:uLnTx/>
                <a:uFillTx/>
                <a:latin typeface="Arial"/>
                <a:ea typeface="Arial" panose="020B0604020202020204" pitchFamily="34" charset="0"/>
                <a:cs typeface="Arial"/>
              </a:rPr>
              <a:t>st</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2024</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a:t>
            </a:r>
            <a:r>
              <a:rPr lang="en-CA" sz="2000" dirty="0">
                <a:solidFill>
                  <a:srgbClr val="000000"/>
                </a:solidFill>
                <a:latin typeface="Arial"/>
                <a:ea typeface="Arial" panose="020B0604020202020204" pitchFamily="34" charset="0"/>
                <a:cs typeface="Arial"/>
              </a:rPr>
              <a:t> </a:t>
            </a:r>
            <a:endParaRPr kumimoji="0" lang="en-C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indent="-342900">
              <a:spcAft>
                <a:spcPts val="1800"/>
              </a:spcAft>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At the application stage, applicants will be asked to identify </a:t>
            </a:r>
            <a:r>
              <a:rPr lang="en-CA" sz="2000" dirty="0">
                <a:solidFill>
                  <a:srgbClr val="000000"/>
                </a:solidFill>
                <a:latin typeface="Arial"/>
                <a:ea typeface="Arial" panose="020B0604020202020204" pitchFamily="34" charset="0"/>
                <a:cs typeface="Arial"/>
              </a:rPr>
              <a:t>if</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the research supported by their grant </a:t>
            </a:r>
            <a:r>
              <a:rPr lang="en-CA" sz="2000" dirty="0">
                <a:solidFill>
                  <a:srgbClr val="000000"/>
                </a:solidFill>
                <a:latin typeface="Arial"/>
                <a:ea typeface="Arial" panose="020B0604020202020204" pitchFamily="34" charset="0"/>
                <a:cs typeface="Arial"/>
              </a:rPr>
              <a:t>will aim to</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advance a STRA. </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If it </a:t>
            </a:r>
            <a:r>
              <a:rPr lang="en-CA" sz="2000" dirty="0">
                <a:solidFill>
                  <a:srgbClr val="000000"/>
                </a:solidFill>
                <a:latin typeface="Arial"/>
                <a:ea typeface="Arial" panose="020B0604020202020204" pitchFamily="34" charset="0"/>
                <a:cs typeface="Arial"/>
              </a:rPr>
              <a:t>will </a:t>
            </a:r>
            <a:r>
              <a:rPr lang="en-CA" sz="2000" u="sng" dirty="0">
                <a:solidFill>
                  <a:srgbClr val="000000"/>
                </a:solidFill>
                <a:latin typeface="Arial"/>
                <a:ea typeface="Arial" panose="020B0604020202020204" pitchFamily="34" charset="0"/>
                <a:cs typeface="Arial"/>
              </a:rPr>
              <a:t>not aim to advance a STRA</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t>
            </a:r>
            <a:r>
              <a:rPr lang="en-CA" sz="2000" dirty="0">
                <a:solidFill>
                  <a:srgbClr val="000000"/>
                </a:solidFill>
                <a:latin typeface="Arial"/>
                <a:ea typeface="Arial" panose="020B0604020202020204" pitchFamily="34" charset="0"/>
                <a:cs typeface="Arial"/>
              </a:rPr>
              <a:t>no</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action is required.</a:t>
            </a:r>
            <a:endPar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endParaRPr>
          </a:p>
          <a:p>
            <a:pPr marL="342900" indent="-342900">
              <a:spcAft>
                <a:spcPts val="1800"/>
              </a:spcAft>
              <a:buFont typeface="Arial" panose="020B0604020202020204" pitchFamily="34" charset="0"/>
              <a:buChar char="•"/>
              <a:defRPr/>
            </a:pP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If the grant </a:t>
            </a:r>
            <a:r>
              <a:rPr lang="en-CA" sz="2000" dirty="0">
                <a:solidFill>
                  <a:srgbClr val="000000"/>
                </a:solidFill>
                <a:latin typeface="Arial"/>
                <a:ea typeface="Arial" panose="020B0604020202020204" pitchFamily="34" charset="0"/>
                <a:cs typeface="Arial"/>
              </a:rPr>
              <a:t>aims to </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advance a STRA</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researchers with named roles (applicant, </a:t>
            </a:r>
            <a:r>
              <a:rPr lang="en-CA" sz="2000" dirty="0">
                <a:solidFill>
                  <a:srgbClr val="000000"/>
                </a:solidFill>
                <a:latin typeface="Arial"/>
                <a:ea typeface="Arial" panose="020B0604020202020204" pitchFamily="34" charset="0"/>
                <a:cs typeface="Arial"/>
              </a:rPr>
              <a:t>co-applicants</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t>
            </a:r>
            <a:r>
              <a:rPr lang="en-CA" sz="2000" dirty="0">
                <a:solidFill>
                  <a:srgbClr val="000000"/>
                </a:solidFill>
                <a:latin typeface="Arial"/>
                <a:ea typeface="Arial" panose="020B0604020202020204" pitchFamily="34" charset="0"/>
                <a:cs typeface="Arial"/>
              </a:rPr>
              <a:t>collaborators</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t>
            </a:r>
            <a:r>
              <a:rPr lang="en-CA" sz="2000" dirty="0">
                <a:solidFill>
                  <a:srgbClr val="000000"/>
                </a:solidFill>
                <a:latin typeface="Arial"/>
                <a:ea typeface="Arial" panose="020B0604020202020204" pitchFamily="34" charset="0"/>
                <a:cs typeface="Arial"/>
              </a:rPr>
              <a:t>on the application must</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a:t>
            </a:r>
            <a:r>
              <a:rPr lang="en-CA" sz="2000" dirty="0">
                <a:solidFill>
                  <a:srgbClr val="000000"/>
                </a:solidFill>
                <a:latin typeface="Arial"/>
                <a:ea typeface="Arial" panose="020B0604020202020204" pitchFamily="34" charset="0"/>
                <a:cs typeface="Arial"/>
              </a:rPr>
              <a:t>complete </a:t>
            </a:r>
            <a:r>
              <a:rPr kumimoji="0" lang="en-CA" sz="2000" b="1"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attestation forms</a:t>
            </a:r>
            <a:r>
              <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rPr>
              <a:t> to certify their compliance. In addition, for the duration of the grant, no researchers involved </a:t>
            </a:r>
            <a:r>
              <a:rPr kumimoji="0" lang="en-CA" sz="2000" b="0" i="0" u="none" strike="noStrike" kern="1200" cap="none" spc="0" normalizeH="0" baseline="0" noProof="0" dirty="0">
                <a:ln>
                  <a:noFill/>
                </a:ln>
                <a:solidFill>
                  <a:srgbClr val="000000"/>
                </a:solidFill>
                <a:effectLst/>
                <a:uLnTx/>
                <a:uFillTx/>
                <a:latin typeface="Arial"/>
                <a:cs typeface="Arial"/>
              </a:rPr>
              <a:t>in activities supported by the grant can be affiliated with, or in receipt of funding or in-kind support, from an </a:t>
            </a:r>
            <a:r>
              <a:rPr kumimoji="0" lang="en-CA" sz="2000" b="1" i="0" u="none" strike="noStrike" kern="1200" cap="none" spc="0" normalizeH="0" baseline="0" noProof="0" dirty="0">
                <a:ln>
                  <a:noFill/>
                </a:ln>
                <a:solidFill>
                  <a:srgbClr val="000000"/>
                </a:solidFill>
                <a:effectLst/>
                <a:uLnTx/>
                <a:uFillTx/>
                <a:latin typeface="Arial"/>
                <a:cs typeface="Arial"/>
              </a:rPr>
              <a:t>NRO</a:t>
            </a:r>
            <a:r>
              <a:rPr kumimoji="0" lang="en-CA" sz="2000" b="0" i="0" u="none" strike="noStrike" kern="1200" cap="none" spc="0" normalizeH="0" baseline="0" noProof="0" dirty="0">
                <a:ln>
                  <a:noFill/>
                </a:ln>
                <a:solidFill>
                  <a:srgbClr val="000000"/>
                </a:solidFill>
                <a:effectLst/>
                <a:uLnTx/>
                <a:uFillTx/>
                <a:latin typeface="Arial"/>
                <a:cs typeface="Arial"/>
              </a:rPr>
              <a:t>.</a:t>
            </a:r>
            <a:endParaRPr kumimoji="0" lang="en-CA" sz="20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a:endParaRPr>
          </a:p>
        </p:txBody>
      </p:sp>
    </p:spTree>
    <p:extLst>
      <p:ext uri="{BB962C8B-B14F-4D97-AF65-F5344CB8AC3E}">
        <p14:creationId xmlns:p14="http://schemas.microsoft.com/office/powerpoint/2010/main" val="229147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14" y="904405"/>
            <a:ext cx="7767985" cy="5026045"/>
          </a:xfrm>
        </p:spPr>
        <p:txBody>
          <a:bodyPr/>
          <a:lstStyle/>
          <a:p>
            <a:br>
              <a:rPr lang="en-CA"/>
            </a:br>
            <a:r>
              <a:rPr lang="en-CA"/>
              <a:t>2024 Discovery Grants results </a:t>
            </a:r>
            <a:r>
              <a:rPr lang="en-CA" sz="4800"/>
              <a:t>– overview</a:t>
            </a:r>
            <a:endParaRPr lang="en-CA"/>
          </a:p>
        </p:txBody>
      </p:sp>
    </p:spTree>
    <p:extLst>
      <p:ext uri="{BB962C8B-B14F-4D97-AF65-F5344CB8AC3E}">
        <p14:creationId xmlns:p14="http://schemas.microsoft.com/office/powerpoint/2010/main" val="179184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E90530-C4CD-7ED3-2BF4-9AF58A2BC0C9}"/>
              </a:ext>
            </a:extLst>
          </p:cNvPr>
          <p:cNvSpPr>
            <a:spLocks noGrp="1"/>
          </p:cNvSpPr>
          <p:nvPr>
            <p:ph type="title"/>
          </p:nvPr>
        </p:nvSpPr>
        <p:spPr>
          <a:xfrm>
            <a:off x="757802" y="941278"/>
            <a:ext cx="9910197" cy="522354"/>
          </a:xfrm>
        </p:spPr>
        <p:txBody>
          <a:bodyPr>
            <a:noAutofit/>
          </a:bodyPr>
          <a:lstStyle/>
          <a:p>
            <a:r>
              <a:rPr lang="en-CA">
                <a:latin typeface="Arial"/>
                <a:cs typeface="Arial"/>
              </a:rPr>
              <a:t>2024 Discovery research program competition results</a:t>
            </a:r>
          </a:p>
        </p:txBody>
      </p:sp>
      <p:sp>
        <p:nvSpPr>
          <p:cNvPr id="5" name="TextBox 4">
            <a:extLst>
              <a:ext uri="{FF2B5EF4-FFF2-40B4-BE49-F238E27FC236}">
                <a16:creationId xmlns:a16="http://schemas.microsoft.com/office/drawing/2014/main" id="{59B6F647-DB9B-255A-228F-865A22801549}"/>
              </a:ext>
            </a:extLst>
          </p:cNvPr>
          <p:cNvSpPr txBox="1"/>
          <p:nvPr/>
        </p:nvSpPr>
        <p:spPr>
          <a:xfrm>
            <a:off x="757802" y="1680442"/>
            <a:ext cx="10857974" cy="467820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spcBef>
                <a:spcPts val="600"/>
              </a:spcBef>
              <a:spcAft>
                <a:spcPts val="300"/>
              </a:spcAft>
              <a:buClr>
                <a:srgbClr val="DF202D"/>
              </a:buClr>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rial"/>
                <a:cs typeface="Arial"/>
              </a:rPr>
              <a:t>Discovery Grants </a:t>
            </a:r>
            <a:r>
              <a:rPr kumimoji="0" lang="en-US" sz="2400" b="0" i="0" u="none" strike="noStrike" kern="1200" cap="none" spc="0" normalizeH="0" baseline="0" noProof="0">
                <a:ln>
                  <a:noFill/>
                </a:ln>
                <a:solidFill>
                  <a:prstClr val="black"/>
                </a:solidFill>
                <a:effectLst/>
                <a:uLnTx/>
                <a:uFillTx/>
                <a:latin typeface="Arial"/>
                <a:cs typeface="Arial"/>
              </a:rPr>
              <a:t>offered $</a:t>
            </a:r>
            <a:r>
              <a:rPr lang="en-US" sz="2400">
                <a:solidFill>
                  <a:prstClr val="black"/>
                </a:solidFill>
                <a:latin typeface="Arial"/>
                <a:cs typeface="Arial"/>
              </a:rPr>
              <a:t>84.3M</a:t>
            </a:r>
            <a:r>
              <a:rPr kumimoji="0" lang="en-US" sz="2400" b="0" i="0" u="none" strike="noStrike" kern="1200" cap="none" spc="0" normalizeH="0" baseline="0" noProof="0">
                <a:ln>
                  <a:noFill/>
                </a:ln>
                <a:solidFill>
                  <a:prstClr val="black"/>
                </a:solidFill>
                <a:effectLst/>
                <a:uLnTx/>
                <a:uFillTx/>
                <a:latin typeface="Arial"/>
                <a:cs typeface="Arial"/>
              </a:rPr>
              <a:t> in new awards</a:t>
            </a:r>
          </a:p>
          <a:p>
            <a:pPr marL="685800" lvl="1" indent="-228600">
              <a:spcBef>
                <a:spcPts val="600"/>
              </a:spcBef>
              <a:spcAft>
                <a:spcPts val="600"/>
              </a:spcAft>
              <a:buClr>
                <a:srgbClr val="DF202D"/>
              </a:buClr>
              <a:buFont typeface="Courier New" panose="020B0604020202020204" pitchFamily="34" charset="0"/>
              <a:buChar char="o"/>
              <a:defRPr/>
            </a:pPr>
            <a:r>
              <a:rPr lang="en-US" sz="2000">
                <a:latin typeface="Arial"/>
                <a:ea typeface="Calibri"/>
                <a:cs typeface="Calibri"/>
              </a:rPr>
              <a:t>3186 applications; 2015 awards</a:t>
            </a:r>
          </a:p>
          <a:p>
            <a:pPr marL="685800" lvl="1" indent="-228600">
              <a:spcBef>
                <a:spcPts val="600"/>
              </a:spcBef>
              <a:spcAft>
                <a:spcPts val="600"/>
              </a:spcAft>
              <a:buClr>
                <a:srgbClr val="DF202D"/>
              </a:buClr>
              <a:buFont typeface="Courier New" panose="020B0604020202020204" pitchFamily="34" charset="0"/>
              <a:buChar char="o"/>
              <a:defRPr/>
            </a:pPr>
            <a:r>
              <a:rPr lang="en-US" sz="2000">
                <a:latin typeface="Arial"/>
                <a:ea typeface="Calibri"/>
                <a:cs typeface="Calibri"/>
              </a:rPr>
              <a:t>The CY2024 cohort is the size of a typical pre-pandemic competition</a:t>
            </a:r>
          </a:p>
          <a:p>
            <a:pPr marL="342900" indent="-342900">
              <a:spcBef>
                <a:spcPts val="600"/>
              </a:spcBef>
              <a:spcAft>
                <a:spcPts val="300"/>
              </a:spcAft>
              <a:buClr>
                <a:srgbClr val="DF202D"/>
              </a:buClr>
              <a:buFont typeface="Arial" panose="020B0604020202020204" pitchFamily="34" charset="0"/>
              <a:buChar char="•"/>
              <a:defRPr/>
            </a:pPr>
            <a:r>
              <a:rPr kumimoji="0" lang="en-US" sz="2400" b="1" i="0" u="none" strike="noStrike" kern="1200" cap="none" spc="0" normalizeH="0" baseline="0" noProof="0">
                <a:ln>
                  <a:noFill/>
                </a:ln>
                <a:solidFill>
                  <a:prstClr val="black"/>
                </a:solidFill>
                <a:effectLst/>
                <a:uLnTx/>
                <a:uFillTx/>
                <a:latin typeface="Arial"/>
                <a:cs typeface="Arial"/>
              </a:rPr>
              <a:t>Research Tools and Instruments </a:t>
            </a:r>
            <a:r>
              <a:rPr kumimoji="0" lang="en-US" sz="2400" b="0" i="0" u="none" strike="noStrike" kern="1200" cap="none" spc="0" normalizeH="0" baseline="0" noProof="0">
                <a:ln>
                  <a:noFill/>
                </a:ln>
                <a:solidFill>
                  <a:prstClr val="black"/>
                </a:solidFill>
                <a:effectLst/>
                <a:uLnTx/>
                <a:uFillTx/>
                <a:latin typeface="Arial"/>
                <a:cs typeface="Arial"/>
              </a:rPr>
              <a:t>awarded over $</a:t>
            </a:r>
            <a:r>
              <a:rPr lang="en-US" sz="2400">
                <a:solidFill>
                  <a:prstClr val="black"/>
                </a:solidFill>
                <a:latin typeface="Arial"/>
                <a:cs typeface="Arial"/>
              </a:rPr>
              <a:t>25M</a:t>
            </a:r>
            <a:r>
              <a:rPr lang="en-US" sz="2800">
                <a:solidFill>
                  <a:prstClr val="black"/>
                </a:solidFill>
                <a:latin typeface="Arial"/>
                <a:cs typeface="Arial"/>
              </a:rPr>
              <a:t> </a:t>
            </a:r>
            <a:endParaRPr lang="en-US"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685800" lvl="1" indent="-228600">
              <a:spcBef>
                <a:spcPts val="600"/>
              </a:spcBef>
              <a:spcAft>
                <a:spcPts val="600"/>
              </a:spcAft>
              <a:buClr>
                <a:srgbClr val="DF202D"/>
              </a:buClr>
              <a:buFont typeface="Courier New" panose="020B0604020202020204" pitchFamily="34" charset="0"/>
              <a:buChar char="o"/>
              <a:defRPr/>
            </a:pPr>
            <a:r>
              <a:rPr lang="en-CA" sz="2000">
                <a:latin typeface="Arial"/>
                <a:ea typeface="Calibri"/>
                <a:cs typeface="Calibri"/>
              </a:rPr>
              <a:t>666 applications; 199 awards</a:t>
            </a:r>
            <a:r>
              <a:rPr lang="en-US" sz="2000">
                <a:latin typeface="Arial"/>
                <a:ea typeface="Calibri"/>
                <a:cs typeface="Calibri"/>
              </a:rPr>
              <a:t>, with a 30% success rate</a:t>
            </a:r>
          </a:p>
          <a:p>
            <a:pPr marL="342900" marR="0" lvl="0" indent="-342900" algn="l" defTabSz="914400" rtl="0" eaLnBrk="1" fontAlgn="auto" latinLnBrk="0" hangingPunct="1">
              <a:spcBef>
                <a:spcPts val="600"/>
              </a:spcBef>
              <a:spcAft>
                <a:spcPts val="300"/>
              </a:spcAft>
              <a:buClr>
                <a:srgbClr val="DF202D"/>
              </a:buClr>
              <a:buSzTx/>
              <a:buFont typeface="Arial" panose="020B0604020202020204" pitchFamily="34" charset="0"/>
              <a:buChar char="•"/>
              <a:tabLst/>
              <a:defRPr/>
            </a:pPr>
            <a:r>
              <a:rPr kumimoji="0" lang="en-CA" sz="2400" b="1" i="0" u="none" strike="noStrike" kern="1200" cap="none" spc="0" normalizeH="0" baseline="0" noProof="0">
                <a:ln>
                  <a:noFill/>
                </a:ln>
                <a:solidFill>
                  <a:prstClr val="black"/>
                </a:solidFill>
                <a:effectLst/>
                <a:uLnTx/>
                <a:uFillTx/>
                <a:latin typeface="Arial"/>
                <a:cs typeface="Arial"/>
              </a:rPr>
              <a:t>Subatomic Physics Grants </a:t>
            </a:r>
            <a:r>
              <a:rPr kumimoji="0" lang="en-CA" sz="2400" b="0" i="0" u="none" strike="noStrike" kern="1200" cap="none" spc="0" normalizeH="0" baseline="0" noProof="0">
                <a:ln>
                  <a:noFill/>
                </a:ln>
                <a:solidFill>
                  <a:prstClr val="black"/>
                </a:solidFill>
                <a:effectLst/>
                <a:uLnTx/>
                <a:uFillTx/>
                <a:latin typeface="Arial"/>
                <a:cs typeface="Arial"/>
              </a:rPr>
              <a:t>invested over $</a:t>
            </a:r>
            <a:r>
              <a:rPr lang="en-CA" sz="2400">
                <a:solidFill>
                  <a:prstClr val="black"/>
                </a:solidFill>
                <a:latin typeface="Arial"/>
                <a:cs typeface="Arial"/>
              </a:rPr>
              <a:t>18.5M</a:t>
            </a:r>
            <a:r>
              <a:rPr kumimoji="0" lang="en-CA" sz="2400" b="0" i="0" u="none" strike="noStrike" kern="1200" cap="none" spc="0" normalizeH="0" baseline="0" noProof="0">
                <a:ln>
                  <a:noFill/>
                </a:ln>
                <a:solidFill>
                  <a:prstClr val="black"/>
                </a:solidFill>
                <a:effectLst/>
                <a:uLnTx/>
                <a:uFillTx/>
                <a:latin typeface="Arial"/>
                <a:cs typeface="Arial"/>
              </a:rPr>
              <a:t> in new awards</a:t>
            </a:r>
            <a:endParaRPr lang="en-CA" sz="2400" b="0" i="0" u="none" strike="noStrike" kern="1200" cap="none" spc="0" normalizeH="0" baseline="0" noProof="0">
              <a:ln>
                <a:noFill/>
              </a:ln>
              <a:solidFill>
                <a:prstClr val="black"/>
              </a:solidFill>
              <a:effectLst/>
              <a:uLnTx/>
              <a:uFillTx/>
              <a:latin typeface="Arial"/>
              <a:cs typeface="Arial"/>
            </a:endParaRPr>
          </a:p>
          <a:p>
            <a:pPr marL="685800" marR="0" lvl="1" indent="-228600" fontAlgn="auto">
              <a:spcBef>
                <a:spcPts val="600"/>
              </a:spcBef>
              <a:spcAft>
                <a:spcPts val="600"/>
              </a:spcAft>
              <a:buClr>
                <a:srgbClr val="DF202D"/>
              </a:buClr>
              <a:buSzTx/>
              <a:buFont typeface="Courier New" panose="020B0604020202020204" pitchFamily="34" charset="0"/>
              <a:buChar char="o"/>
              <a:tabLst/>
              <a:defRPr/>
            </a:pPr>
            <a:r>
              <a:rPr lang="en-CA" sz="2000">
                <a:latin typeface="Arial"/>
                <a:ea typeface="Calibri"/>
                <a:cs typeface="Calibri"/>
              </a:rPr>
              <a:t>52 applications across all categories; 38 awards</a:t>
            </a:r>
          </a:p>
          <a:p>
            <a:pPr marL="685800" marR="0" lvl="1" indent="-228600" fontAlgn="auto">
              <a:spcBef>
                <a:spcPts val="600"/>
              </a:spcBef>
              <a:spcAft>
                <a:spcPts val="600"/>
              </a:spcAft>
              <a:buClr>
                <a:srgbClr val="DF202D"/>
              </a:buClr>
              <a:buSzTx/>
              <a:buFont typeface="Courier New" panose="020B0604020202020204" pitchFamily="34" charset="0"/>
              <a:buChar char="o"/>
              <a:tabLst/>
              <a:defRPr/>
            </a:pPr>
            <a:r>
              <a:rPr lang="en-CA" sz="2000">
                <a:latin typeface="Arial"/>
                <a:ea typeface="Calibri"/>
                <a:cs typeface="Calibri"/>
              </a:rPr>
              <a:t>Success rates ranged from 36% to 88%</a:t>
            </a:r>
          </a:p>
          <a:p>
            <a:pPr marL="342900" indent="-342900">
              <a:spcBef>
                <a:spcPts val="600"/>
              </a:spcBef>
              <a:spcAft>
                <a:spcPts val="300"/>
              </a:spcAft>
              <a:buClr>
                <a:srgbClr val="DF202D"/>
              </a:buClr>
              <a:buFont typeface="Arial" panose="020B0604020202020204" pitchFamily="34" charset="0"/>
              <a:buChar char="•"/>
              <a:defRPr/>
            </a:pPr>
            <a:r>
              <a:rPr lang="en-CA" sz="2400" b="1">
                <a:solidFill>
                  <a:prstClr val="black"/>
                </a:solidFill>
                <a:latin typeface="Arial"/>
                <a:cs typeface="Arial"/>
              </a:rPr>
              <a:t>Discovery Horizons </a:t>
            </a:r>
            <a:r>
              <a:rPr lang="en-CA" sz="2400">
                <a:solidFill>
                  <a:prstClr val="black"/>
                </a:solidFill>
                <a:latin typeface="Arial"/>
                <a:cs typeface="Arial"/>
              </a:rPr>
              <a:t>offered $5.5M in new awards</a:t>
            </a:r>
          </a:p>
          <a:p>
            <a:pPr marL="685800" lvl="1" indent="-228600">
              <a:spcBef>
                <a:spcPts val="600"/>
              </a:spcBef>
              <a:spcAft>
                <a:spcPts val="600"/>
              </a:spcAft>
              <a:buClr>
                <a:srgbClr val="DF202D"/>
              </a:buClr>
              <a:buFont typeface="Courier New" panose="020B0604020202020204" pitchFamily="34" charset="0"/>
              <a:buChar char="o"/>
              <a:defRPr/>
            </a:pPr>
            <a:r>
              <a:rPr lang="en-CA" sz="2000">
                <a:latin typeface="Arial"/>
                <a:ea typeface="Calibri"/>
                <a:cs typeface="Calibri"/>
              </a:rPr>
              <a:t>81 LOIs received, 33 full applications reviewed, and 15 grants awarded </a:t>
            </a:r>
          </a:p>
        </p:txBody>
      </p:sp>
    </p:spTree>
    <p:extLst>
      <p:ext uri="{BB962C8B-B14F-4D97-AF65-F5344CB8AC3E}">
        <p14:creationId xmlns:p14="http://schemas.microsoft.com/office/powerpoint/2010/main" val="140697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62C1C-C113-4893-9CD6-02D732BEEE1C}"/>
              </a:ext>
            </a:extLst>
          </p:cNvPr>
          <p:cNvPicPr>
            <a:picLocks noChangeAspect="1"/>
          </p:cNvPicPr>
          <p:nvPr/>
        </p:nvPicPr>
        <p:blipFill>
          <a:blip r:embed="rId3"/>
          <a:stretch>
            <a:fillRect/>
          </a:stretch>
        </p:blipFill>
        <p:spPr>
          <a:xfrm>
            <a:off x="1975422" y="1457325"/>
            <a:ext cx="10007546" cy="4036860"/>
          </a:xfrm>
          <a:prstGeom prst="rect">
            <a:avLst/>
          </a:prstGeom>
        </p:spPr>
      </p:pic>
      <p:grpSp>
        <p:nvGrpSpPr>
          <p:cNvPr id="50" name="Group 49">
            <a:extLst>
              <a:ext uri="{FF2B5EF4-FFF2-40B4-BE49-F238E27FC236}">
                <a16:creationId xmlns:a16="http://schemas.microsoft.com/office/drawing/2014/main" id="{49001596-7C9C-7177-BEAC-309C8280109D}"/>
              </a:ext>
            </a:extLst>
          </p:cNvPr>
          <p:cNvGrpSpPr/>
          <p:nvPr/>
        </p:nvGrpSpPr>
        <p:grpSpPr>
          <a:xfrm>
            <a:off x="57318" y="2356629"/>
            <a:ext cx="12009428" cy="3471490"/>
            <a:chOff x="57318" y="2356629"/>
            <a:chExt cx="12009428" cy="3471490"/>
          </a:xfrm>
        </p:grpSpPr>
        <p:cxnSp>
          <p:nvCxnSpPr>
            <p:cNvPr id="52" name="Straight Connector 51">
              <a:extLst>
                <a:ext uri="{FF2B5EF4-FFF2-40B4-BE49-F238E27FC236}">
                  <a16:creationId xmlns:a16="http://schemas.microsoft.com/office/drawing/2014/main" id="{C9D20D12-D386-CED4-5365-3835192F4106}"/>
                </a:ext>
              </a:extLst>
            </p:cNvPr>
            <p:cNvCxnSpPr>
              <a:cxnSpLocks/>
            </p:cNvCxnSpPr>
            <p:nvPr/>
          </p:nvCxnSpPr>
          <p:spPr>
            <a:xfrm>
              <a:off x="364911" y="2541171"/>
              <a:ext cx="11701834" cy="0"/>
            </a:xfrm>
            <a:prstGeom prst="line">
              <a:avLst/>
            </a:prstGeom>
            <a:ln w="22225">
              <a:solidFill>
                <a:srgbClr val="27698E"/>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4901A5F-B7A2-7E10-D9BF-41441E51173D}"/>
                </a:ext>
              </a:extLst>
            </p:cNvPr>
            <p:cNvSpPr txBox="1">
              <a:spLocks/>
            </p:cNvSpPr>
            <p:nvPr/>
          </p:nvSpPr>
          <p:spPr>
            <a:xfrm>
              <a:off x="438371" y="4597500"/>
              <a:ext cx="1828800" cy="6235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Arial"/>
                  <a:cs typeface="Arial"/>
                </a:rPr>
                <a:t>Success Rate</a:t>
              </a:r>
            </a:p>
            <a:p>
              <a:pPr>
                <a:lnSpc>
                  <a:spcPct val="150000"/>
                </a:lnSpc>
                <a:defRPr/>
              </a:pPr>
              <a:r>
                <a:rPr lang="en-US" sz="800" b="1">
                  <a:latin typeface="Arial"/>
                  <a:cs typeface="Arial"/>
                </a:rPr>
                <a:t>Average Grant 2008 - 2002</a:t>
              </a:r>
              <a:endParaRPr lang="en-US" sz="800" b="1" i="0" u="none" strike="noStrike" kern="1200" cap="none" spc="0" normalizeH="0" baseline="0" noProof="0">
                <a:ln>
                  <a:noFill/>
                </a:ln>
                <a:effectLst/>
                <a:uLnTx/>
                <a:uFillTx/>
                <a:latin typeface="Arial"/>
                <a:cs typeface="Arial"/>
              </a:endParaRPr>
            </a:p>
            <a:p>
              <a:pPr>
                <a:lnSpc>
                  <a:spcPct val="150000"/>
                </a:lnSpc>
                <a:defRPr/>
              </a:pPr>
              <a:r>
                <a:rPr lang="en-US" sz="800" b="1">
                  <a:latin typeface="Arial"/>
                  <a:cs typeface="Arial"/>
                </a:rPr>
                <a:t>Average Grant 2023 and </a:t>
              </a:r>
              <a:r>
                <a:rPr kumimoji="0" lang="en-US" sz="800" b="1" i="0" u="none" strike="noStrike" kern="1200" cap="none" spc="0" normalizeH="0" baseline="0" noProof="0">
                  <a:ln>
                    <a:noFill/>
                  </a:ln>
                  <a:effectLst/>
                  <a:uLnTx/>
                  <a:uFillTx/>
                  <a:latin typeface="Arial"/>
                  <a:cs typeface="Arial"/>
                </a:rPr>
                <a:t>2024</a:t>
              </a:r>
              <a:endParaRPr kumimoji="0" lang="en-CA" sz="800" b="1" i="0" u="none" strike="noStrike" kern="1200" cap="none" spc="0" normalizeH="0" baseline="0" noProof="0">
                <a:ln>
                  <a:noFill/>
                </a:ln>
                <a:effectLst/>
                <a:uLnTx/>
                <a:uFillTx/>
                <a:latin typeface="Arial"/>
                <a:cs typeface="Arial"/>
              </a:endParaRPr>
            </a:p>
          </p:txBody>
        </p:sp>
        <p:sp>
          <p:nvSpPr>
            <p:cNvPr id="55" name="Rectangle 54">
              <a:extLst>
                <a:ext uri="{FF2B5EF4-FFF2-40B4-BE49-F238E27FC236}">
                  <a16:creationId xmlns:a16="http://schemas.microsoft.com/office/drawing/2014/main" id="{E2AB7C00-BB22-06A1-DD7A-4E65600B3F7D}"/>
                </a:ext>
              </a:extLst>
            </p:cNvPr>
            <p:cNvSpPr>
              <a:spLocks/>
            </p:cNvSpPr>
            <p:nvPr/>
          </p:nvSpPr>
          <p:spPr>
            <a:xfrm>
              <a:off x="112586" y="4832736"/>
              <a:ext cx="252047" cy="147223"/>
            </a:xfrm>
            <a:prstGeom prst="rect">
              <a:avLst/>
            </a:prstGeom>
            <a:solidFill>
              <a:srgbClr val="34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Rectangle 55">
              <a:extLst>
                <a:ext uri="{FF2B5EF4-FFF2-40B4-BE49-F238E27FC236}">
                  <a16:creationId xmlns:a16="http://schemas.microsoft.com/office/drawing/2014/main" id="{9FBE668D-2E4C-1F78-611C-168C7A01CEDA}"/>
                </a:ext>
              </a:extLst>
            </p:cNvPr>
            <p:cNvSpPr>
              <a:spLocks/>
            </p:cNvSpPr>
            <p:nvPr/>
          </p:nvSpPr>
          <p:spPr>
            <a:xfrm>
              <a:off x="112586" y="5037462"/>
              <a:ext cx="252047" cy="147223"/>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7" name="Picture 56">
              <a:extLst>
                <a:ext uri="{FF2B5EF4-FFF2-40B4-BE49-F238E27FC236}">
                  <a16:creationId xmlns:a16="http://schemas.microsoft.com/office/drawing/2014/main" id="{670D7464-B478-2A77-97AD-3E12B578165A}"/>
                </a:ext>
              </a:extLst>
            </p:cNvPr>
            <p:cNvPicPr>
              <a:picLocks noChangeAspect="1"/>
            </p:cNvPicPr>
            <p:nvPr/>
          </p:nvPicPr>
          <p:blipFill>
            <a:blip r:embed="rId4"/>
            <a:stretch>
              <a:fillRect/>
            </a:stretch>
          </p:blipFill>
          <p:spPr>
            <a:xfrm>
              <a:off x="57318" y="4664956"/>
              <a:ext cx="381053" cy="123842"/>
            </a:xfrm>
            <a:prstGeom prst="rect">
              <a:avLst/>
            </a:prstGeom>
          </p:spPr>
        </p:pic>
        <p:graphicFrame>
          <p:nvGraphicFramePr>
            <p:cNvPr id="58" name="Table 11">
              <a:extLst>
                <a:ext uri="{FF2B5EF4-FFF2-40B4-BE49-F238E27FC236}">
                  <a16:creationId xmlns:a16="http://schemas.microsoft.com/office/drawing/2014/main" id="{6C5CA52A-2E74-72B3-056E-C896C28DDBA4}"/>
                </a:ext>
              </a:extLst>
            </p:cNvPr>
            <p:cNvGraphicFramePr>
              <a:graphicFrameLocks/>
            </p:cNvGraphicFramePr>
            <p:nvPr/>
          </p:nvGraphicFramePr>
          <p:xfrm>
            <a:off x="650709" y="5553799"/>
            <a:ext cx="11416037" cy="274320"/>
          </p:xfrm>
          <a:graphic>
            <a:graphicData uri="http://schemas.openxmlformats.org/drawingml/2006/table">
              <a:tbl>
                <a:tblPr firstRow="1" bandRow="1">
                  <a:tableStyleId>{5C22544A-7EE6-4342-B048-85BDC9FD1C3A}</a:tableStyleId>
                </a:tblPr>
                <a:tblGrid>
                  <a:gridCol w="1270455">
                    <a:extLst>
                      <a:ext uri="{9D8B030D-6E8A-4147-A177-3AD203B41FA5}">
                        <a16:colId xmlns:a16="http://schemas.microsoft.com/office/drawing/2014/main" val="2270258765"/>
                      </a:ext>
                    </a:extLst>
                  </a:gridCol>
                  <a:gridCol w="628072">
                    <a:extLst>
                      <a:ext uri="{9D8B030D-6E8A-4147-A177-3AD203B41FA5}">
                        <a16:colId xmlns:a16="http://schemas.microsoft.com/office/drawing/2014/main" val="1473071501"/>
                      </a:ext>
                    </a:extLst>
                  </a:gridCol>
                  <a:gridCol w="600961">
                    <a:extLst>
                      <a:ext uri="{9D8B030D-6E8A-4147-A177-3AD203B41FA5}">
                        <a16:colId xmlns:a16="http://schemas.microsoft.com/office/drawing/2014/main" val="1535237015"/>
                      </a:ext>
                    </a:extLst>
                  </a:gridCol>
                  <a:gridCol w="583540">
                    <a:extLst>
                      <a:ext uri="{9D8B030D-6E8A-4147-A177-3AD203B41FA5}">
                        <a16:colId xmlns:a16="http://schemas.microsoft.com/office/drawing/2014/main" val="452901610"/>
                      </a:ext>
                    </a:extLst>
                  </a:gridCol>
                  <a:gridCol w="583540">
                    <a:extLst>
                      <a:ext uri="{9D8B030D-6E8A-4147-A177-3AD203B41FA5}">
                        <a16:colId xmlns:a16="http://schemas.microsoft.com/office/drawing/2014/main" val="1463409603"/>
                      </a:ext>
                    </a:extLst>
                  </a:gridCol>
                  <a:gridCol w="624178">
                    <a:extLst>
                      <a:ext uri="{9D8B030D-6E8A-4147-A177-3AD203B41FA5}">
                        <a16:colId xmlns:a16="http://schemas.microsoft.com/office/drawing/2014/main" val="1224312457"/>
                      </a:ext>
                    </a:extLst>
                  </a:gridCol>
                  <a:gridCol w="563418">
                    <a:extLst>
                      <a:ext uri="{9D8B030D-6E8A-4147-A177-3AD203B41FA5}">
                        <a16:colId xmlns:a16="http://schemas.microsoft.com/office/drawing/2014/main" val="1332570950"/>
                      </a:ext>
                    </a:extLst>
                  </a:gridCol>
                  <a:gridCol w="581891">
                    <a:extLst>
                      <a:ext uri="{9D8B030D-6E8A-4147-A177-3AD203B41FA5}">
                        <a16:colId xmlns:a16="http://schemas.microsoft.com/office/drawing/2014/main" val="2791049183"/>
                      </a:ext>
                    </a:extLst>
                  </a:gridCol>
                  <a:gridCol w="600363">
                    <a:extLst>
                      <a:ext uri="{9D8B030D-6E8A-4147-A177-3AD203B41FA5}">
                        <a16:colId xmlns:a16="http://schemas.microsoft.com/office/drawing/2014/main" val="92958147"/>
                      </a:ext>
                    </a:extLst>
                  </a:gridCol>
                  <a:gridCol w="591128">
                    <a:extLst>
                      <a:ext uri="{9D8B030D-6E8A-4147-A177-3AD203B41FA5}">
                        <a16:colId xmlns:a16="http://schemas.microsoft.com/office/drawing/2014/main" val="2033557890"/>
                      </a:ext>
                    </a:extLst>
                  </a:gridCol>
                  <a:gridCol w="581890">
                    <a:extLst>
                      <a:ext uri="{9D8B030D-6E8A-4147-A177-3AD203B41FA5}">
                        <a16:colId xmlns:a16="http://schemas.microsoft.com/office/drawing/2014/main" val="35122153"/>
                      </a:ext>
                    </a:extLst>
                  </a:gridCol>
                  <a:gridCol w="600364">
                    <a:extLst>
                      <a:ext uri="{9D8B030D-6E8A-4147-A177-3AD203B41FA5}">
                        <a16:colId xmlns:a16="http://schemas.microsoft.com/office/drawing/2014/main" val="2239675108"/>
                      </a:ext>
                    </a:extLst>
                  </a:gridCol>
                  <a:gridCol w="581891">
                    <a:extLst>
                      <a:ext uri="{9D8B030D-6E8A-4147-A177-3AD203B41FA5}">
                        <a16:colId xmlns:a16="http://schemas.microsoft.com/office/drawing/2014/main" val="3022795876"/>
                      </a:ext>
                    </a:extLst>
                  </a:gridCol>
                  <a:gridCol w="600364">
                    <a:extLst>
                      <a:ext uri="{9D8B030D-6E8A-4147-A177-3AD203B41FA5}">
                        <a16:colId xmlns:a16="http://schemas.microsoft.com/office/drawing/2014/main" val="2605134307"/>
                      </a:ext>
                    </a:extLst>
                  </a:gridCol>
                  <a:gridCol w="591127">
                    <a:extLst>
                      <a:ext uri="{9D8B030D-6E8A-4147-A177-3AD203B41FA5}">
                        <a16:colId xmlns:a16="http://schemas.microsoft.com/office/drawing/2014/main" val="716796308"/>
                      </a:ext>
                    </a:extLst>
                  </a:gridCol>
                  <a:gridCol w="613574">
                    <a:extLst>
                      <a:ext uri="{9D8B030D-6E8A-4147-A177-3AD203B41FA5}">
                        <a16:colId xmlns:a16="http://schemas.microsoft.com/office/drawing/2014/main" val="3822792086"/>
                      </a:ext>
                    </a:extLst>
                  </a:gridCol>
                  <a:gridCol w="596390">
                    <a:extLst>
                      <a:ext uri="{9D8B030D-6E8A-4147-A177-3AD203B41FA5}">
                        <a16:colId xmlns:a16="http://schemas.microsoft.com/office/drawing/2014/main" val="2546220966"/>
                      </a:ext>
                    </a:extLst>
                  </a:gridCol>
                  <a:gridCol w="622891">
                    <a:extLst>
                      <a:ext uri="{9D8B030D-6E8A-4147-A177-3AD203B41FA5}">
                        <a16:colId xmlns:a16="http://schemas.microsoft.com/office/drawing/2014/main" val="1948610852"/>
                      </a:ext>
                    </a:extLst>
                  </a:gridCol>
                </a:tblGrid>
                <a:tr h="216000">
                  <a:tc>
                    <a:txBody>
                      <a:bodyPr/>
                      <a:lstStyle/>
                      <a:p>
                        <a:pPr algn="ctr"/>
                        <a:r>
                          <a:rPr lang="en-US" sz="1200">
                            <a:solidFill>
                              <a:sysClr val="windowText" lastClr="000000"/>
                            </a:solidFill>
                            <a:latin typeface="Arial" panose="020B0604020202020204" pitchFamily="34" charset="0"/>
                            <a:cs typeface="Arial" panose="020B0604020202020204" pitchFamily="34" charset="0"/>
                          </a:rPr>
                          <a:t>Applications</a:t>
                        </a:r>
                        <a:endParaRPr lang="en-CA" sz="120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3,369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3,210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3,323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3,460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3,455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3,432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3,173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3,194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3,167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3,240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3,213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3,404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3,372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2,008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2,518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2,802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CA" sz="1100" b="1" i="0" u="none" strike="noStrike">
                            <a:solidFill>
                              <a:srgbClr val="000000"/>
                            </a:solidFill>
                            <a:effectLst/>
                            <a:latin typeface="Arial" panose="020B0604020202020204" pitchFamily="34" charset="0"/>
                            <a:cs typeface="Arial" panose="020B0604020202020204" pitchFamily="34" charset="0"/>
                          </a:rPr>
                          <a:t>3,186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3911987"/>
                    </a:ext>
                  </a:extLst>
                </a:tr>
              </a:tbl>
            </a:graphicData>
          </a:graphic>
        </p:graphicFrame>
        <p:sp>
          <p:nvSpPr>
            <p:cNvPr id="59" name="TextBox 58">
              <a:extLst>
                <a:ext uri="{FF2B5EF4-FFF2-40B4-BE49-F238E27FC236}">
                  <a16:creationId xmlns:a16="http://schemas.microsoft.com/office/drawing/2014/main" id="{A88CB868-0A2F-1275-C344-4FF02A0436A4}"/>
                </a:ext>
              </a:extLst>
            </p:cNvPr>
            <p:cNvSpPr txBox="1">
              <a:spLocks/>
            </p:cNvSpPr>
            <p:nvPr/>
          </p:nvSpPr>
          <p:spPr>
            <a:xfrm>
              <a:off x="10015684" y="5218516"/>
              <a:ext cx="38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en-CA"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B3DB53A3-00AB-2A8D-1425-E390578C1831}"/>
                </a:ext>
              </a:extLst>
            </p:cNvPr>
            <p:cNvSpPr txBox="1">
              <a:spLocks/>
            </p:cNvSpPr>
            <p:nvPr/>
          </p:nvSpPr>
          <p:spPr>
            <a:xfrm>
              <a:off x="10623271" y="5218516"/>
              <a:ext cx="38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en-CA"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DCB99CA7-14D8-52D6-5C27-A5ECC3A73AC6}"/>
                </a:ext>
              </a:extLst>
            </p:cNvPr>
            <p:cNvSpPr txBox="1">
              <a:spLocks/>
            </p:cNvSpPr>
            <p:nvPr/>
          </p:nvSpPr>
          <p:spPr>
            <a:xfrm>
              <a:off x="11205116" y="5218516"/>
              <a:ext cx="38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mn-cs"/>
                </a:rPr>
                <a:t>*</a:t>
              </a:r>
              <a:endParaRPr kumimoji="0" lang="en-CA"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7E8F6502-2A13-B2B3-BE65-F507DB08C7EE}"/>
                </a:ext>
              </a:extLst>
            </p:cNvPr>
            <p:cNvSpPr txBox="1">
              <a:spLocks/>
            </p:cNvSpPr>
            <p:nvPr/>
          </p:nvSpPr>
          <p:spPr>
            <a:xfrm>
              <a:off x="447758" y="2356629"/>
              <a:ext cx="1518138" cy="369084"/>
            </a:xfrm>
            <a:prstGeom prst="rect">
              <a:avLst/>
            </a:prstGeom>
            <a:solidFill>
              <a:schemeClr val="bg1">
                <a:lumMod val="95000"/>
              </a:schemeClr>
            </a:solidFill>
            <a:ln>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Average DG Grant Size 2008-2022: $34,232</a:t>
              </a:r>
              <a:endParaRPr kumimoji="0" lang="en-CA"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 name="Rectangle 14">
            <a:extLst>
              <a:ext uri="{FF2B5EF4-FFF2-40B4-BE49-F238E27FC236}">
                <a16:creationId xmlns:a16="http://schemas.microsoft.com/office/drawing/2014/main" id="{B88DEE2B-983B-F828-0434-9B023828574C}"/>
              </a:ext>
            </a:extLst>
          </p:cNvPr>
          <p:cNvSpPr/>
          <p:nvPr/>
        </p:nvSpPr>
        <p:spPr>
          <a:xfrm>
            <a:off x="161609" y="4321201"/>
            <a:ext cx="1641231" cy="36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 Placeholder 21">
            <a:extLst>
              <a:ext uri="{FF2B5EF4-FFF2-40B4-BE49-F238E27FC236}">
                <a16:creationId xmlns:a16="http://schemas.microsoft.com/office/drawing/2014/main" id="{3099AAB7-9CAF-B305-0716-D9DB921DADD9}"/>
              </a:ext>
            </a:extLst>
          </p:cNvPr>
          <p:cNvSpPr>
            <a:spLocks noGrp="1"/>
          </p:cNvSpPr>
          <p:nvPr>
            <p:ph type="body" sz="quarter" idx="10"/>
          </p:nvPr>
        </p:nvSpPr>
        <p:spPr/>
        <p:txBody>
          <a:bodyPr/>
          <a:lstStyle/>
          <a:p>
            <a:r>
              <a:rPr lang="en-CA">
                <a:solidFill>
                  <a:schemeClr val="tx2"/>
                </a:solidFill>
              </a:rPr>
              <a:t>2024 Discovery Grants Results - Overview</a:t>
            </a:r>
          </a:p>
        </p:txBody>
      </p:sp>
      <p:sp>
        <p:nvSpPr>
          <p:cNvPr id="5" name="Title 1">
            <a:extLst>
              <a:ext uri="{FF2B5EF4-FFF2-40B4-BE49-F238E27FC236}">
                <a16:creationId xmlns:a16="http://schemas.microsoft.com/office/drawing/2014/main" id="{2245B8E1-A211-3DCB-99F2-8F128F519850}"/>
              </a:ext>
            </a:extLst>
          </p:cNvPr>
          <p:cNvSpPr>
            <a:spLocks noGrp="1"/>
          </p:cNvSpPr>
          <p:nvPr>
            <p:ph type="title"/>
          </p:nvPr>
        </p:nvSpPr>
        <p:spPr>
          <a:xfrm>
            <a:off x="766414" y="1226711"/>
            <a:ext cx="7996585" cy="954107"/>
          </a:xfrm>
        </p:spPr>
        <p:txBody>
          <a:bodyPr>
            <a:normAutofit/>
          </a:bodyPr>
          <a:lstStyle/>
          <a:p>
            <a:r>
              <a:rPr lang="en-CA" sz="2800" i="0">
                <a:solidFill>
                  <a:srgbClr val="000000"/>
                </a:solidFill>
                <a:effectLst/>
                <a:latin typeface="+mj-lt"/>
                <a:cs typeface="Calibri" panose="020F0502020204030204" pitchFamily="34" charset="0"/>
              </a:rPr>
              <a:t>Discovery Grants over the last 17 years</a:t>
            </a:r>
            <a:endParaRPr lang="en-US" sz="2800">
              <a:solidFill>
                <a:srgbClr val="FF0000"/>
              </a:solidFill>
              <a:latin typeface="+mj-lt"/>
            </a:endParaRPr>
          </a:p>
        </p:txBody>
      </p:sp>
      <p:sp>
        <p:nvSpPr>
          <p:cNvPr id="8" name="TextBox 7">
            <a:extLst>
              <a:ext uri="{FF2B5EF4-FFF2-40B4-BE49-F238E27FC236}">
                <a16:creationId xmlns:a16="http://schemas.microsoft.com/office/drawing/2014/main" id="{1EC30224-7039-6288-A9E6-43B2C74C2424}"/>
              </a:ext>
            </a:extLst>
          </p:cNvPr>
          <p:cNvSpPr txBox="1"/>
          <p:nvPr/>
        </p:nvSpPr>
        <p:spPr>
          <a:xfrm>
            <a:off x="933827" y="6077787"/>
            <a:ext cx="81951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a:t>
            </a:r>
            <a:r>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t>Pools of applicants differ from a typical year, due to COVID-19 one-time extensions with funds provided to eligible DG holders</a:t>
            </a:r>
            <a:endParaRPr kumimoji="0" lang="en-CA"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E3225FB-2852-DE6B-5507-9B45BF57D9A6}"/>
              </a:ext>
            </a:extLst>
          </p:cNvPr>
          <p:cNvSpPr/>
          <p:nvPr/>
        </p:nvSpPr>
        <p:spPr>
          <a:xfrm>
            <a:off x="933827" y="6510586"/>
            <a:ext cx="4378457" cy="276999"/>
          </a:xfrm>
          <a:prstGeom prst="rect">
            <a:avLst/>
          </a:prstGeom>
          <a:noFill/>
        </p:spPr>
        <p:txBody>
          <a:bodyPr wrap="square">
            <a:spAutoFit/>
          </a:bodyPr>
          <a:lstStyle/>
          <a:p>
            <a:r>
              <a:rPr lang="en-CA" sz="1200" b="1">
                <a:solidFill>
                  <a:prstClr val="black"/>
                </a:solidFill>
                <a:cs typeface="Arial" charset="0"/>
              </a:rPr>
              <a:t>Results </a:t>
            </a:r>
            <a:r>
              <a:rPr lang="en-CA" sz="1200" b="1">
                <a:cs typeface="Arial" charset="0"/>
              </a:rPr>
              <a:t>prese</a:t>
            </a:r>
            <a:r>
              <a:rPr lang="en-CA" sz="1200" b="1">
                <a:solidFill>
                  <a:prstClr val="black"/>
                </a:solidFill>
                <a:cs typeface="Arial" charset="0"/>
              </a:rPr>
              <a:t>nted for CY2024 are not official</a:t>
            </a:r>
            <a:endParaRPr lang="en-US" sz="1200" b="1">
              <a:solidFill>
                <a:srgbClr val="000000"/>
              </a:solidFill>
            </a:endParaRPr>
          </a:p>
        </p:txBody>
      </p:sp>
    </p:spTree>
    <p:extLst>
      <p:ext uri="{BB962C8B-B14F-4D97-AF65-F5344CB8AC3E}">
        <p14:creationId xmlns:p14="http://schemas.microsoft.com/office/powerpoint/2010/main" val="17371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22531-A402-37B3-05C9-AA8E162229CB}"/>
              </a:ext>
            </a:extLst>
          </p:cNvPr>
          <p:cNvSpPr>
            <a:spLocks noGrp="1"/>
          </p:cNvSpPr>
          <p:nvPr>
            <p:ph type="body" sz="quarter" idx="10"/>
          </p:nvPr>
        </p:nvSpPr>
        <p:spPr/>
        <p:txBody>
          <a:bodyPr vert="horz" lIns="91440" tIns="45720" rIns="91440" bIns="45720" rtlCol="0" anchor="t">
            <a:normAutofit/>
          </a:bodyPr>
          <a:lstStyle/>
          <a:p>
            <a:pPr marL="0" indent="0">
              <a:buNone/>
            </a:pPr>
            <a:r>
              <a:rPr lang="en-CA"/>
              <a:t>2024 Discovery Grants Results - Overview</a:t>
            </a:r>
            <a:endParaRPr lang="en-US" b="0" i="0">
              <a:solidFill>
                <a:srgbClr val="000000"/>
              </a:solidFill>
              <a:effectLst/>
            </a:endParaRPr>
          </a:p>
          <a:p>
            <a:pPr marL="0" indent="0" algn="l">
              <a:buNone/>
            </a:pPr>
            <a:endParaRPr lang="en-US" b="0" i="0">
              <a:solidFill>
                <a:srgbClr val="000000"/>
              </a:solidFill>
              <a:effectLst/>
            </a:endParaRPr>
          </a:p>
          <a:p>
            <a:pPr marL="0" indent="0" algn="l">
              <a:buNone/>
            </a:pPr>
            <a:endParaRPr lang="en-US">
              <a:solidFill>
                <a:srgbClr val="000000"/>
              </a:solidFill>
            </a:endParaRPr>
          </a:p>
        </p:txBody>
      </p:sp>
      <p:sp>
        <p:nvSpPr>
          <p:cNvPr id="2" name="Title 1">
            <a:extLst>
              <a:ext uri="{FF2B5EF4-FFF2-40B4-BE49-F238E27FC236}">
                <a16:creationId xmlns:a16="http://schemas.microsoft.com/office/drawing/2014/main" id="{D2E1CD6D-4C62-D2FE-B315-375E3691ECD9}"/>
              </a:ext>
            </a:extLst>
          </p:cNvPr>
          <p:cNvSpPr>
            <a:spLocks noGrp="1"/>
          </p:cNvSpPr>
          <p:nvPr>
            <p:ph type="title"/>
          </p:nvPr>
        </p:nvSpPr>
        <p:spPr>
          <a:xfrm>
            <a:off x="766414" y="1226711"/>
            <a:ext cx="9672985" cy="954107"/>
          </a:xfrm>
        </p:spPr>
        <p:txBody>
          <a:bodyPr>
            <a:noAutofit/>
          </a:bodyPr>
          <a:lstStyle/>
          <a:p>
            <a:r>
              <a:rPr lang="en-US" sz="2400"/>
              <a:t>Discovery Grants and other research grants</a:t>
            </a:r>
          </a:p>
        </p:txBody>
      </p:sp>
      <p:pic>
        <p:nvPicPr>
          <p:cNvPr id="5" name="Picture 4">
            <a:extLst>
              <a:ext uri="{FF2B5EF4-FFF2-40B4-BE49-F238E27FC236}">
                <a16:creationId xmlns:a16="http://schemas.microsoft.com/office/drawing/2014/main" id="{6D526AAA-1D1B-C278-0512-94FC209198DD}"/>
              </a:ext>
            </a:extLst>
          </p:cNvPr>
          <p:cNvPicPr>
            <a:picLocks noChangeAspect="1"/>
          </p:cNvPicPr>
          <p:nvPr/>
        </p:nvPicPr>
        <p:blipFill>
          <a:blip r:embed="rId3"/>
          <a:stretch>
            <a:fillRect/>
          </a:stretch>
        </p:blipFill>
        <p:spPr>
          <a:xfrm>
            <a:off x="1129991" y="1809216"/>
            <a:ext cx="9932018" cy="4782083"/>
          </a:xfrm>
          <a:prstGeom prst="rect">
            <a:avLst/>
          </a:prstGeom>
        </p:spPr>
      </p:pic>
    </p:spTree>
    <p:extLst>
      <p:ext uri="{BB962C8B-B14F-4D97-AF65-F5344CB8AC3E}">
        <p14:creationId xmlns:p14="http://schemas.microsoft.com/office/powerpoint/2010/main" val="311873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78584D-3B05-12E6-A382-0B2C99028F49}"/>
              </a:ext>
            </a:extLst>
          </p:cNvPr>
          <p:cNvPicPr>
            <a:picLocks noChangeAspect="1"/>
          </p:cNvPicPr>
          <p:nvPr/>
        </p:nvPicPr>
        <p:blipFill>
          <a:blip r:embed="rId3"/>
          <a:stretch>
            <a:fillRect/>
          </a:stretch>
        </p:blipFill>
        <p:spPr>
          <a:xfrm>
            <a:off x="1333097" y="1795243"/>
            <a:ext cx="9525805" cy="4582132"/>
          </a:xfrm>
          <a:prstGeom prst="rect">
            <a:avLst/>
          </a:prstGeom>
        </p:spPr>
      </p:pic>
      <p:sp>
        <p:nvSpPr>
          <p:cNvPr id="3" name="Text Placeholder 2">
            <a:extLst>
              <a:ext uri="{FF2B5EF4-FFF2-40B4-BE49-F238E27FC236}">
                <a16:creationId xmlns:a16="http://schemas.microsoft.com/office/drawing/2014/main" id="{DC2E30A8-27F2-5589-C273-0A8E696E35D6}"/>
              </a:ext>
            </a:extLst>
          </p:cNvPr>
          <p:cNvSpPr>
            <a:spLocks noGrp="1"/>
          </p:cNvSpPr>
          <p:nvPr>
            <p:ph type="body" sz="quarter" idx="10"/>
          </p:nvPr>
        </p:nvSpPr>
        <p:spPr/>
        <p:txBody>
          <a:bodyPr/>
          <a:lstStyle/>
          <a:p>
            <a:r>
              <a:rPr lang="en-CA"/>
              <a:t>2024 Discovery Grants Results - Overview</a:t>
            </a:r>
          </a:p>
        </p:txBody>
      </p:sp>
      <p:sp>
        <p:nvSpPr>
          <p:cNvPr id="5" name="Title 1">
            <a:extLst>
              <a:ext uri="{FF2B5EF4-FFF2-40B4-BE49-F238E27FC236}">
                <a16:creationId xmlns:a16="http://schemas.microsoft.com/office/drawing/2014/main" id="{2245B8E1-A211-3DCB-99F2-8F128F519850}"/>
              </a:ext>
            </a:extLst>
          </p:cNvPr>
          <p:cNvSpPr>
            <a:spLocks noGrp="1"/>
          </p:cNvSpPr>
          <p:nvPr>
            <p:ph type="title"/>
          </p:nvPr>
        </p:nvSpPr>
        <p:spPr/>
        <p:txBody>
          <a:bodyPr>
            <a:normAutofit/>
          </a:bodyPr>
          <a:lstStyle/>
          <a:p>
            <a:r>
              <a:rPr lang="en-CA" i="0">
                <a:solidFill>
                  <a:srgbClr val="000000"/>
                </a:solidFill>
                <a:effectLst/>
                <a:latin typeface="+mj-lt"/>
                <a:cs typeface="Calibri" panose="020F0502020204030204" pitchFamily="34" charset="0"/>
              </a:rPr>
              <a:t>Total Investment in Discovery Grants</a:t>
            </a:r>
            <a:endParaRPr lang="en-US">
              <a:solidFill>
                <a:srgbClr val="FF0000"/>
              </a:solidFill>
              <a:latin typeface="+mj-lt"/>
            </a:endParaRPr>
          </a:p>
        </p:txBody>
      </p:sp>
    </p:spTree>
    <p:extLst>
      <p:ext uri="{BB962C8B-B14F-4D97-AF65-F5344CB8AC3E}">
        <p14:creationId xmlns:p14="http://schemas.microsoft.com/office/powerpoint/2010/main" val="325974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FCEC6-D5C1-9D4C-B480-E65356D3F402}"/>
              </a:ext>
            </a:extLst>
          </p:cNvPr>
          <p:cNvSpPr>
            <a:spLocks noGrp="1"/>
          </p:cNvSpPr>
          <p:nvPr>
            <p:ph type="body" sz="quarter" idx="10"/>
            <p:custDataLst>
              <p:tags r:id="rId1"/>
            </p:custDataLst>
          </p:nvPr>
        </p:nvSpPr>
        <p:spPr>
          <a:xfrm>
            <a:off x="1043119" y="3031094"/>
            <a:ext cx="10649474" cy="1439732"/>
          </a:xfrm>
        </p:spPr>
        <p:txBody>
          <a:bodyPr/>
          <a:lstStyle/>
          <a:p>
            <a:r>
              <a:rPr lang="fr-FR" dirty="0"/>
              <a:t>SNOLAB User Meeting:</a:t>
            </a:r>
          </a:p>
          <a:p>
            <a:r>
              <a:rPr lang="fr-FR" dirty="0"/>
              <a:t>NSERC updates</a:t>
            </a:r>
          </a:p>
        </p:txBody>
      </p:sp>
      <p:sp>
        <p:nvSpPr>
          <p:cNvPr id="6" name="Text Placeholder 5"/>
          <p:cNvSpPr>
            <a:spLocks noGrp="1"/>
          </p:cNvSpPr>
          <p:nvPr>
            <p:ph type="body" sz="quarter" idx="11"/>
          </p:nvPr>
        </p:nvSpPr>
        <p:spPr>
          <a:xfrm>
            <a:off x="1043119" y="4779526"/>
            <a:ext cx="7058582" cy="826696"/>
          </a:xfrm>
        </p:spPr>
        <p:txBody>
          <a:bodyPr>
            <a:normAutofit lnSpcReduction="10000"/>
          </a:bodyPr>
          <a:lstStyle/>
          <a:p>
            <a:r>
              <a:rPr lang="en-US"/>
              <a:t>Sarah </a:t>
            </a:r>
            <a:r>
              <a:rPr lang="en-US" err="1"/>
              <a:t>Overington</a:t>
            </a:r>
            <a:endParaRPr lang="en-US"/>
          </a:p>
          <a:p>
            <a:r>
              <a:rPr lang="en-US"/>
              <a:t>Director, Research Grants and Scholarships</a:t>
            </a:r>
            <a:endParaRPr lang="en-CA"/>
          </a:p>
        </p:txBody>
      </p:sp>
      <p:sp>
        <p:nvSpPr>
          <p:cNvPr id="4" name="Text Placeholder 3">
            <a:extLst>
              <a:ext uri="{FF2B5EF4-FFF2-40B4-BE49-F238E27FC236}">
                <a16:creationId xmlns:a16="http://schemas.microsoft.com/office/drawing/2014/main" id="{F1C023E7-7213-924D-9C7C-CD3241B533F5}"/>
              </a:ext>
            </a:extLst>
          </p:cNvPr>
          <p:cNvSpPr>
            <a:spLocks noGrp="1"/>
          </p:cNvSpPr>
          <p:nvPr>
            <p:ph type="body" sz="quarter" idx="12"/>
            <p:custDataLst>
              <p:tags r:id="rId2"/>
            </p:custDataLst>
          </p:nvPr>
        </p:nvSpPr>
        <p:spPr>
          <a:xfrm>
            <a:off x="1043119" y="6032470"/>
            <a:ext cx="2165218" cy="246222"/>
          </a:xfrm>
        </p:spPr>
        <p:txBody>
          <a:bodyPr>
            <a:noAutofit/>
          </a:bodyPr>
          <a:lstStyle/>
          <a:p>
            <a:r>
              <a:rPr lang="en-US" sz="1600"/>
              <a:t>June 2024</a:t>
            </a:r>
          </a:p>
        </p:txBody>
      </p:sp>
    </p:spTree>
    <p:extLst>
      <p:ext uri="{BB962C8B-B14F-4D97-AF65-F5344CB8AC3E}">
        <p14:creationId xmlns:p14="http://schemas.microsoft.com/office/powerpoint/2010/main" val="108204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8B62D1-F312-2CC6-E5A9-DF95660C09D2}"/>
              </a:ext>
            </a:extLst>
          </p:cNvPr>
          <p:cNvPicPr>
            <a:picLocks noChangeAspect="1"/>
          </p:cNvPicPr>
          <p:nvPr/>
        </p:nvPicPr>
        <p:blipFill>
          <a:blip r:embed="rId3"/>
          <a:stretch>
            <a:fillRect/>
          </a:stretch>
        </p:blipFill>
        <p:spPr>
          <a:xfrm>
            <a:off x="85725" y="1188612"/>
            <a:ext cx="11896725" cy="5213668"/>
          </a:xfrm>
          <a:prstGeom prst="rect">
            <a:avLst/>
          </a:prstGeom>
        </p:spPr>
      </p:pic>
      <p:sp>
        <p:nvSpPr>
          <p:cNvPr id="5" name="Text Placeholder 4">
            <a:extLst>
              <a:ext uri="{FF2B5EF4-FFF2-40B4-BE49-F238E27FC236}">
                <a16:creationId xmlns:a16="http://schemas.microsoft.com/office/drawing/2014/main" id="{1491AF8C-D266-A135-4945-F16B4FD0862C}"/>
              </a:ext>
            </a:extLst>
          </p:cNvPr>
          <p:cNvSpPr>
            <a:spLocks noGrp="1"/>
          </p:cNvSpPr>
          <p:nvPr>
            <p:ph type="body" sz="quarter" idx="10"/>
          </p:nvPr>
        </p:nvSpPr>
        <p:spPr/>
        <p:txBody>
          <a:bodyPr/>
          <a:lstStyle/>
          <a:p>
            <a:r>
              <a:rPr lang="en-CA"/>
              <a:t>2024 Discovery Grants Results - Overview</a:t>
            </a:r>
          </a:p>
        </p:txBody>
      </p:sp>
      <p:sp>
        <p:nvSpPr>
          <p:cNvPr id="4" name="Title 3">
            <a:extLst>
              <a:ext uri="{FF2B5EF4-FFF2-40B4-BE49-F238E27FC236}">
                <a16:creationId xmlns:a16="http://schemas.microsoft.com/office/drawing/2014/main" id="{D318C2F3-6A0D-9358-BB9A-FB09A39F4BA0}"/>
              </a:ext>
            </a:extLst>
          </p:cNvPr>
          <p:cNvSpPr>
            <a:spLocks noGrp="1"/>
          </p:cNvSpPr>
          <p:nvPr>
            <p:ph type="title"/>
          </p:nvPr>
        </p:nvSpPr>
        <p:spPr>
          <a:xfrm>
            <a:off x="766414" y="1226711"/>
            <a:ext cx="8529985" cy="954107"/>
          </a:xfrm>
        </p:spPr>
        <p:txBody>
          <a:bodyPr>
            <a:normAutofit/>
          </a:bodyPr>
          <a:lstStyle/>
          <a:p>
            <a:r>
              <a:rPr lang="en-CA" sz="2800"/>
              <a:t>Discovery Grants over the last 5 years</a:t>
            </a:r>
          </a:p>
        </p:txBody>
      </p:sp>
    </p:spTree>
    <p:extLst>
      <p:ext uri="{BB962C8B-B14F-4D97-AF65-F5344CB8AC3E}">
        <p14:creationId xmlns:p14="http://schemas.microsoft.com/office/powerpoint/2010/main" val="8849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3A7D-6DBD-1495-5C68-F70164037F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D8E566-A752-CFA1-4B1D-7A991E87E849}"/>
              </a:ext>
            </a:extLst>
          </p:cNvPr>
          <p:cNvSpPr>
            <a:spLocks noGrp="1"/>
          </p:cNvSpPr>
          <p:nvPr>
            <p:ph type="title"/>
          </p:nvPr>
        </p:nvSpPr>
        <p:spPr/>
        <p:txBody>
          <a:bodyPr/>
          <a:lstStyle/>
          <a:p>
            <a:r>
              <a:rPr lang="en-CA">
                <a:latin typeface="Arial"/>
                <a:cs typeface="Arial"/>
              </a:rPr>
              <a:t>Supporting Early Career Researchers</a:t>
            </a:r>
            <a:endParaRPr lang="en-CA"/>
          </a:p>
        </p:txBody>
      </p:sp>
      <p:sp>
        <p:nvSpPr>
          <p:cNvPr id="4" name="Text Placeholder 3">
            <a:extLst>
              <a:ext uri="{FF2B5EF4-FFF2-40B4-BE49-F238E27FC236}">
                <a16:creationId xmlns:a16="http://schemas.microsoft.com/office/drawing/2014/main" id="{A9703FD9-B19A-2B45-923E-BD63263B34AD}"/>
              </a:ext>
            </a:extLst>
          </p:cNvPr>
          <p:cNvSpPr>
            <a:spLocks noGrp="1"/>
          </p:cNvSpPr>
          <p:nvPr>
            <p:ph type="body" sz="quarter" idx="12"/>
          </p:nvPr>
        </p:nvSpPr>
        <p:spPr>
          <a:xfrm>
            <a:off x="6339841" y="1588300"/>
            <a:ext cx="5283040" cy="4347684"/>
          </a:xfrm>
        </p:spPr>
        <p:txBody>
          <a:bodyPr>
            <a:normAutofit fontScale="92500" lnSpcReduction="10000"/>
          </a:bodyPr>
          <a:lstStyle/>
          <a:p>
            <a:pPr>
              <a:spcAft>
                <a:spcPts val="1200"/>
              </a:spcAft>
            </a:pPr>
            <a:r>
              <a:rPr lang="en-US" sz="2400"/>
              <a:t>Over 90% Early Career Researchers (ECRs) who apply within the 5-year eligibility window are funded</a:t>
            </a:r>
          </a:p>
          <a:p>
            <a:pPr>
              <a:spcAft>
                <a:spcPts val="1200"/>
              </a:spcAft>
            </a:pPr>
            <a:r>
              <a:rPr lang="en-US" sz="2400"/>
              <a:t>The window is adjusted for eligible delays (credited as twice the amount of time taken)</a:t>
            </a:r>
          </a:p>
          <a:p>
            <a:pPr>
              <a:spcAft>
                <a:spcPts val="1200"/>
              </a:spcAft>
            </a:pPr>
            <a:r>
              <a:rPr lang="en-US" sz="2400"/>
              <a:t>ECRs receive a one-time Discovery Launch Supplement ($12,500) and the option of a 6th year of funding</a:t>
            </a:r>
          </a:p>
          <a:p>
            <a:pPr>
              <a:spcAft>
                <a:spcPts val="1200"/>
              </a:spcAft>
            </a:pPr>
            <a:r>
              <a:rPr lang="en-US" sz="2400"/>
              <a:t>The success rate of applicants who reapply after their first grant is over 70%</a:t>
            </a:r>
          </a:p>
        </p:txBody>
      </p:sp>
      <p:sp>
        <p:nvSpPr>
          <p:cNvPr id="12" name="Text Placeholder 3">
            <a:extLst>
              <a:ext uri="{FF2B5EF4-FFF2-40B4-BE49-F238E27FC236}">
                <a16:creationId xmlns:a16="http://schemas.microsoft.com/office/drawing/2014/main" id="{9415EAC6-708C-98D2-0467-13CFFFDE13B5}"/>
              </a:ext>
            </a:extLst>
          </p:cNvPr>
          <p:cNvSpPr txBox="1">
            <a:spLocks/>
          </p:cNvSpPr>
          <p:nvPr/>
        </p:nvSpPr>
        <p:spPr>
          <a:xfrm>
            <a:off x="766413" y="800145"/>
            <a:ext cx="5643563" cy="369332"/>
          </a:xfrm>
          <a:prstGeom prst="rect">
            <a:avLst/>
          </a:prstGeom>
        </p:spPr>
        <p:txBody>
          <a:bodyPr vert="horz" lIns="91440" tIns="45720" rIns="91440" bIns="45720" rtlCol="0" anchor="ctr">
            <a:normAutofit/>
          </a:bodyPr>
          <a:lstStyle>
            <a:lvl1pPr marL="0" indent="0" algn="l" defTabSz="685800" rtl="0" eaLnBrk="1" latinLnBrk="0" hangingPunct="1">
              <a:lnSpc>
                <a:spcPct val="100000"/>
              </a:lnSpc>
              <a:spcBef>
                <a:spcPts val="750"/>
              </a:spcBef>
              <a:buClr>
                <a:srgbClr val="DF202D"/>
              </a:buClr>
              <a:buFont typeface="Arial" panose="020B0604020202020204" pitchFamily="34" charset="0"/>
              <a:buNone/>
              <a:defRPr sz="1350" kern="1200">
                <a:solidFill>
                  <a:srgbClr val="DF202D"/>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DF202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DF202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rgbClr val="DF202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rgbClr val="DF202D"/>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CA"/>
              <a:t>2024 Discovery Grants Results </a:t>
            </a:r>
            <a:r>
              <a:rPr lang="en-CA" sz="1400"/>
              <a:t>– Overview</a:t>
            </a:r>
            <a:endParaRPr lang="en-CA"/>
          </a:p>
        </p:txBody>
      </p:sp>
      <p:graphicFrame>
        <p:nvGraphicFramePr>
          <p:cNvPr id="2" name="Chart 1">
            <a:extLst>
              <a:ext uri="{FF2B5EF4-FFF2-40B4-BE49-F238E27FC236}">
                <a16:creationId xmlns:a16="http://schemas.microsoft.com/office/drawing/2014/main" id="{6D280C39-52FB-4307-BA78-22795A094C75}"/>
              </a:ext>
            </a:extLst>
          </p:cNvPr>
          <p:cNvGraphicFramePr>
            <a:graphicFrameLocks/>
          </p:cNvGraphicFramePr>
          <p:nvPr/>
        </p:nvGraphicFramePr>
        <p:xfrm>
          <a:off x="484767" y="2215123"/>
          <a:ext cx="5855074" cy="3277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39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16D31-1726-5E6B-6CD1-A588085470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67F4AA-39B9-EF2E-6BDB-60351198089F}"/>
              </a:ext>
            </a:extLst>
          </p:cNvPr>
          <p:cNvSpPr>
            <a:spLocks noGrp="1"/>
          </p:cNvSpPr>
          <p:nvPr>
            <p:ph type="body" sz="quarter" idx="10"/>
          </p:nvPr>
        </p:nvSpPr>
        <p:spPr/>
        <p:txBody>
          <a:bodyPr/>
          <a:lstStyle/>
          <a:p>
            <a:r>
              <a:rPr lang="en-CA"/>
              <a:t>2024 Discovery Grants Results - Overview</a:t>
            </a:r>
          </a:p>
        </p:txBody>
      </p:sp>
      <p:sp>
        <p:nvSpPr>
          <p:cNvPr id="2" name="Title 1">
            <a:extLst>
              <a:ext uri="{FF2B5EF4-FFF2-40B4-BE49-F238E27FC236}">
                <a16:creationId xmlns:a16="http://schemas.microsoft.com/office/drawing/2014/main" id="{1258A99F-D8F9-C84F-B3D8-ED9399676969}"/>
              </a:ext>
            </a:extLst>
          </p:cNvPr>
          <p:cNvSpPr>
            <a:spLocks noGrp="1"/>
          </p:cNvSpPr>
          <p:nvPr>
            <p:ph type="title"/>
          </p:nvPr>
        </p:nvSpPr>
        <p:spPr>
          <a:xfrm>
            <a:off x="766414" y="1226711"/>
            <a:ext cx="8703168" cy="954107"/>
          </a:xfrm>
        </p:spPr>
        <p:txBody>
          <a:bodyPr/>
          <a:lstStyle/>
          <a:p>
            <a:r>
              <a:rPr lang="en-CA"/>
              <a:t>Overall DG – </a:t>
            </a:r>
            <a:r>
              <a:rPr lang="en-US"/>
              <a:t>Equity, Diversity and Inclusion (EDI)</a:t>
            </a:r>
            <a:endParaRPr lang="en-CA"/>
          </a:p>
        </p:txBody>
      </p:sp>
      <p:pic>
        <p:nvPicPr>
          <p:cNvPr id="20" name="Picture 19">
            <a:extLst>
              <a:ext uri="{FF2B5EF4-FFF2-40B4-BE49-F238E27FC236}">
                <a16:creationId xmlns:a16="http://schemas.microsoft.com/office/drawing/2014/main" id="{0CC56ACF-849B-537B-8336-E0CF5A28581E}"/>
              </a:ext>
            </a:extLst>
          </p:cNvPr>
          <p:cNvPicPr>
            <a:picLocks noChangeAspect="1"/>
          </p:cNvPicPr>
          <p:nvPr/>
        </p:nvPicPr>
        <p:blipFill>
          <a:blip r:embed="rId3"/>
          <a:stretch>
            <a:fillRect/>
          </a:stretch>
        </p:blipFill>
        <p:spPr>
          <a:xfrm>
            <a:off x="1785350" y="1703764"/>
            <a:ext cx="8411749" cy="5048955"/>
          </a:xfrm>
          <a:prstGeom prst="rect">
            <a:avLst/>
          </a:prstGeom>
        </p:spPr>
      </p:pic>
    </p:spTree>
    <p:extLst>
      <p:ext uri="{BB962C8B-B14F-4D97-AF65-F5344CB8AC3E}">
        <p14:creationId xmlns:p14="http://schemas.microsoft.com/office/powerpoint/2010/main" val="411720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CA"/>
              <a:t>2024 Discovery Grants Results </a:t>
            </a:r>
            <a:r>
              <a:rPr lang="en-CA" sz="1400"/>
              <a:t>– Overview</a:t>
            </a:r>
            <a:endParaRPr lang="en-CA"/>
          </a:p>
        </p:txBody>
      </p:sp>
      <p:sp>
        <p:nvSpPr>
          <p:cNvPr id="2" name="Title 1"/>
          <p:cNvSpPr>
            <a:spLocks noGrp="1"/>
          </p:cNvSpPr>
          <p:nvPr>
            <p:ph type="title"/>
          </p:nvPr>
        </p:nvSpPr>
        <p:spPr>
          <a:xfrm>
            <a:off x="766414" y="1226711"/>
            <a:ext cx="9977785" cy="602089"/>
          </a:xfrm>
        </p:spPr>
        <p:txBody>
          <a:bodyPr>
            <a:noAutofit/>
          </a:bodyPr>
          <a:lstStyle/>
          <a:p>
            <a:r>
              <a:rPr lang="en-CA"/>
              <a:t>Overall DG – </a:t>
            </a:r>
            <a:r>
              <a:rPr lang="en-US"/>
              <a:t>Equity, Diversity and Inclusion (EDI)</a:t>
            </a:r>
            <a:br>
              <a:rPr lang="en-US"/>
            </a:br>
            <a:endParaRPr lang="en-US"/>
          </a:p>
        </p:txBody>
      </p:sp>
      <p:pic>
        <p:nvPicPr>
          <p:cNvPr id="5" name="Picture 4">
            <a:extLst>
              <a:ext uri="{FF2B5EF4-FFF2-40B4-BE49-F238E27FC236}">
                <a16:creationId xmlns:a16="http://schemas.microsoft.com/office/drawing/2014/main" id="{C21AD081-C175-FCC1-0FF5-7CE8B5D4C226}"/>
              </a:ext>
            </a:extLst>
          </p:cNvPr>
          <p:cNvPicPr>
            <a:picLocks noChangeAspect="1"/>
          </p:cNvPicPr>
          <p:nvPr/>
        </p:nvPicPr>
        <p:blipFill>
          <a:blip r:embed="rId3"/>
          <a:stretch>
            <a:fillRect/>
          </a:stretch>
        </p:blipFill>
        <p:spPr>
          <a:xfrm>
            <a:off x="609124" y="1640586"/>
            <a:ext cx="10973751" cy="5036952"/>
          </a:xfrm>
          <a:prstGeom prst="rect">
            <a:avLst/>
          </a:prstGeom>
        </p:spPr>
      </p:pic>
    </p:spTree>
    <p:extLst>
      <p:ext uri="{BB962C8B-B14F-4D97-AF65-F5344CB8AC3E}">
        <p14:creationId xmlns:p14="http://schemas.microsoft.com/office/powerpoint/2010/main" val="240711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a:t>2024 Discovery Grants Results </a:t>
            </a:r>
            <a:r>
              <a:rPr lang="en-CA" sz="1400"/>
              <a:t>– Overview</a:t>
            </a:r>
            <a:endParaRPr lang="en-CA"/>
          </a:p>
        </p:txBody>
      </p:sp>
      <p:sp>
        <p:nvSpPr>
          <p:cNvPr id="7" name="Title 1"/>
          <p:cNvSpPr>
            <a:spLocks noGrp="1"/>
          </p:cNvSpPr>
          <p:nvPr>
            <p:ph type="title"/>
          </p:nvPr>
        </p:nvSpPr>
        <p:spPr>
          <a:xfrm>
            <a:off x="766414" y="1226711"/>
            <a:ext cx="11044585" cy="698133"/>
          </a:xfrm>
        </p:spPr>
        <p:txBody>
          <a:bodyPr>
            <a:normAutofit/>
          </a:bodyPr>
          <a:lstStyle/>
          <a:p>
            <a:r>
              <a:rPr lang="en-CA" dirty="0"/>
              <a:t>Overall DG – </a:t>
            </a:r>
            <a:r>
              <a:rPr lang="en-US" dirty="0"/>
              <a:t>Equity, Diversity and Inclusion (EDI)</a:t>
            </a:r>
          </a:p>
        </p:txBody>
      </p:sp>
      <p:graphicFrame>
        <p:nvGraphicFramePr>
          <p:cNvPr id="3" name="Table 2"/>
          <p:cNvGraphicFramePr>
            <a:graphicFrameLocks noGrp="1"/>
          </p:cNvGraphicFramePr>
          <p:nvPr>
            <p:extLst>
              <p:ext uri="{D42A27DB-BD31-4B8C-83A1-F6EECF244321}">
                <p14:modId xmlns:p14="http://schemas.microsoft.com/office/powerpoint/2010/main" val="992209608"/>
              </p:ext>
            </p:extLst>
          </p:nvPr>
        </p:nvGraphicFramePr>
        <p:xfrm>
          <a:off x="1524000" y="1982078"/>
          <a:ext cx="8610600" cy="4762500"/>
        </p:xfrm>
        <a:graphic>
          <a:graphicData uri="http://schemas.openxmlformats.org/drawingml/2006/table">
            <a:tbl>
              <a:tblPr/>
              <a:tblGrid>
                <a:gridCol w="1905000">
                  <a:extLst>
                    <a:ext uri="{9D8B030D-6E8A-4147-A177-3AD203B41FA5}">
                      <a16:colId xmlns:a16="http://schemas.microsoft.com/office/drawing/2014/main" val="1838034873"/>
                    </a:ext>
                  </a:extLst>
                </a:gridCol>
                <a:gridCol w="2139950">
                  <a:extLst>
                    <a:ext uri="{9D8B030D-6E8A-4147-A177-3AD203B41FA5}">
                      <a16:colId xmlns:a16="http://schemas.microsoft.com/office/drawing/2014/main" val="354446379"/>
                    </a:ext>
                  </a:extLst>
                </a:gridCol>
                <a:gridCol w="1517650">
                  <a:extLst>
                    <a:ext uri="{9D8B030D-6E8A-4147-A177-3AD203B41FA5}">
                      <a16:colId xmlns:a16="http://schemas.microsoft.com/office/drawing/2014/main" val="1687791843"/>
                    </a:ext>
                  </a:extLst>
                </a:gridCol>
                <a:gridCol w="1524000">
                  <a:extLst>
                    <a:ext uri="{9D8B030D-6E8A-4147-A177-3AD203B41FA5}">
                      <a16:colId xmlns:a16="http://schemas.microsoft.com/office/drawing/2014/main" val="624978626"/>
                    </a:ext>
                  </a:extLst>
                </a:gridCol>
                <a:gridCol w="1524000">
                  <a:extLst>
                    <a:ext uri="{9D8B030D-6E8A-4147-A177-3AD203B41FA5}">
                      <a16:colId xmlns:a16="http://schemas.microsoft.com/office/drawing/2014/main" val="3129815079"/>
                    </a:ext>
                  </a:extLst>
                </a:gridCol>
              </a:tblGrid>
              <a:tr h="590550">
                <a:tc>
                  <a:txBody>
                    <a:bodyPr/>
                    <a:lstStyle/>
                    <a:p>
                      <a:pPr algn="ctr" fontAlgn="t"/>
                      <a:r>
                        <a:rPr lang="en-CA" sz="1800" b="0" i="0" u="none" strike="noStrike">
                          <a:solidFill>
                            <a:srgbClr val="000000"/>
                          </a:solidFill>
                          <a:effectLst/>
                          <a:latin typeface="Arial" panose="020B0604020202020204" pitchFamily="34" charset="0"/>
                        </a:rPr>
                        <a:t> </a:t>
                      </a:r>
                    </a:p>
                  </a:txBody>
                  <a:tcPr marL="0" marR="0" marT="0" marB="0">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ctr"/>
                      <a:r>
                        <a:rPr lang="en-CA" sz="18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tcPr>
                </a:tc>
                <a:tc>
                  <a:txBody>
                    <a:bodyPr/>
                    <a:lstStyle/>
                    <a:p>
                      <a:pPr algn="ctr" rtl="0" fontAlgn="ctr"/>
                      <a:r>
                        <a:rPr lang="en-CA" sz="2000" b="1" i="0" u="none" strike="noStrike">
                          <a:solidFill>
                            <a:srgbClr val="FFFFFF"/>
                          </a:solidFill>
                          <a:effectLst/>
                          <a:latin typeface="Arial" panose="020B0604020202020204" pitchFamily="34" charset="0"/>
                        </a:rPr>
                        <a:t>Women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8CBE"/>
                    </a:solidFill>
                  </a:tcPr>
                </a:tc>
                <a:tc>
                  <a:txBody>
                    <a:bodyPr/>
                    <a:lstStyle/>
                    <a:p>
                      <a:pPr algn="ctr" rtl="0" fontAlgn="ctr"/>
                      <a:r>
                        <a:rPr lang="en-CA" sz="2000" b="1" i="0" u="none" strike="noStrike">
                          <a:solidFill>
                            <a:srgbClr val="FFFFFF"/>
                          </a:solidFill>
                          <a:effectLst/>
                          <a:latin typeface="Arial" panose="020B0604020202020204" pitchFamily="34" charset="0"/>
                        </a:rPr>
                        <a:t>Men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8CBE"/>
                    </a:solidFill>
                  </a:tcPr>
                </a:tc>
                <a:tc>
                  <a:txBody>
                    <a:bodyPr/>
                    <a:lstStyle/>
                    <a:p>
                      <a:pPr algn="ctr" rtl="0" fontAlgn="ctr"/>
                      <a:r>
                        <a:rPr lang="en-US" sz="1600" i="0" strike="noStrike" baseline="0" dirty="0">
                          <a:solidFill>
                            <a:schemeClr val="bg1"/>
                          </a:solidFill>
                        </a:rPr>
                        <a:t>Gender-fluid, Binary and/or Two-spirit ,“I prefer not to answer”.</a:t>
                      </a:r>
                      <a:endParaRPr lang="en-CA" sz="20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48CBE"/>
                    </a:solidFill>
                  </a:tcPr>
                </a:tc>
                <a:extLst>
                  <a:ext uri="{0D108BD9-81ED-4DB2-BD59-A6C34878D82A}">
                    <a16:rowId xmlns:a16="http://schemas.microsoft.com/office/drawing/2014/main" val="3894216920"/>
                  </a:ext>
                </a:extLst>
              </a:tr>
              <a:tr h="590550">
                <a:tc rowSpan="2">
                  <a:txBody>
                    <a:bodyPr/>
                    <a:lstStyle/>
                    <a:p>
                      <a:pPr algn="ctr" rtl="0" fontAlgn="ctr"/>
                      <a:r>
                        <a:rPr lang="en-CA" sz="1600" b="1" i="0" u="none" strike="noStrike">
                          <a:solidFill>
                            <a:srgbClr val="000000"/>
                          </a:solidFill>
                          <a:effectLst/>
                          <a:latin typeface="Arial" panose="020B0604020202020204" pitchFamily="34" charset="0"/>
                        </a:rPr>
                        <a:t>Early Career Researchers </a:t>
                      </a:r>
                    </a:p>
                    <a:p>
                      <a:pPr algn="ctr" rtl="0" fontAlgn="ctr"/>
                      <a:r>
                        <a:rPr lang="en-CA" sz="1600" b="0" i="0" u="none" strike="noStrike">
                          <a:solidFill>
                            <a:srgbClr val="000000"/>
                          </a:solidFill>
                          <a:effectLst/>
                          <a:latin typeface="Arial" panose="020B0604020202020204" pitchFamily="34" charset="0"/>
                        </a:rPr>
                        <a:t>(ECR)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600" b="1" i="0" u="none" strike="noStrike">
                          <a:solidFill>
                            <a:srgbClr val="000000"/>
                          </a:solidFill>
                          <a:effectLst/>
                          <a:latin typeface="Arial" panose="020B0604020202020204" pitchFamily="34" charset="0"/>
                        </a:rPr>
                        <a:t>Number of Awards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201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313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extLst>
                  <a:ext uri="{0D108BD9-81ED-4DB2-BD59-A6C34878D82A}">
                    <a16:rowId xmlns:a16="http://schemas.microsoft.com/office/drawing/2014/main" val="3207173555"/>
                  </a:ext>
                </a:extLst>
              </a:tr>
              <a:tr h="590550">
                <a:tc vMerge="1">
                  <a:txBody>
                    <a:bodyPr/>
                    <a:lstStyle/>
                    <a:p>
                      <a:endParaRPr lang="en-CA"/>
                    </a:p>
                  </a:txBody>
                  <a:tcPr/>
                </a:tc>
                <a:tc>
                  <a:txBody>
                    <a:bodyPr/>
                    <a:lstStyle/>
                    <a:p>
                      <a:pPr algn="ctr" rtl="0" fontAlgn="ctr"/>
                      <a:r>
                        <a:rPr lang="en-CA" sz="1600" b="1" i="0" u="none" strike="noStrike">
                          <a:solidFill>
                            <a:srgbClr val="000000"/>
                          </a:solidFill>
                          <a:effectLst/>
                          <a:latin typeface="Arial" panose="020B0604020202020204" pitchFamily="34" charset="0"/>
                        </a:rPr>
                        <a:t>Success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60%</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60%</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CA" sz="1800" b="0" i="0" u="none" strike="noStrike">
                          <a:solidFill>
                            <a:srgbClr val="000000"/>
                          </a:solidFill>
                          <a:effectLst/>
                          <a:latin typeface="Arial" panose="020B0604020202020204" pitchFamily="34" charset="0"/>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extLst>
                  <a:ext uri="{0D108BD9-81ED-4DB2-BD59-A6C34878D82A}">
                    <a16:rowId xmlns:a16="http://schemas.microsoft.com/office/drawing/2014/main" val="2341898224"/>
                  </a:ext>
                </a:extLst>
              </a:tr>
              <a:tr h="590550">
                <a:tc rowSpan="2">
                  <a:txBody>
                    <a:bodyPr/>
                    <a:lstStyle/>
                    <a:p>
                      <a:pPr algn="ctr" rtl="0" fontAlgn="ctr"/>
                      <a:r>
                        <a:rPr lang="en-CA" sz="1600" b="1" i="0" u="none" strike="noStrike">
                          <a:solidFill>
                            <a:srgbClr val="000000"/>
                          </a:solidFill>
                          <a:effectLst/>
                          <a:latin typeface="Arial" panose="020B0604020202020204" pitchFamily="34" charset="0"/>
                        </a:rPr>
                        <a:t>Established Researchers Returning</a:t>
                      </a:r>
                      <a:br>
                        <a:rPr lang="en-CA" sz="1600" b="1" i="0" u="none" strike="noStrike">
                          <a:solidFill>
                            <a:srgbClr val="000000"/>
                          </a:solidFill>
                          <a:effectLst/>
                          <a:latin typeface="Arial" panose="020B0604020202020204" pitchFamily="34" charset="0"/>
                        </a:rPr>
                      </a:br>
                      <a:r>
                        <a:rPr lang="en-CA" sz="1600" b="0" i="0" u="none" strike="noStrike">
                          <a:solidFill>
                            <a:srgbClr val="000000"/>
                          </a:solidFill>
                          <a:effectLst/>
                          <a:latin typeface="Arial" panose="020B0604020202020204" pitchFamily="34" charset="0"/>
                        </a:rPr>
                        <a:t>(ER-R)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600" b="1" i="0" u="none" strike="noStrike">
                          <a:solidFill>
                            <a:srgbClr val="000000"/>
                          </a:solidFill>
                          <a:effectLst/>
                          <a:latin typeface="Arial" panose="020B0604020202020204" pitchFamily="34" charset="0"/>
                        </a:rPr>
                        <a:t>Number of Awards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263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797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185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extLst>
                  <a:ext uri="{0D108BD9-81ED-4DB2-BD59-A6C34878D82A}">
                    <a16:rowId xmlns:a16="http://schemas.microsoft.com/office/drawing/2014/main" val="1846810626"/>
                  </a:ext>
                </a:extLst>
              </a:tr>
              <a:tr h="590550">
                <a:tc vMerge="1">
                  <a:txBody>
                    <a:bodyPr/>
                    <a:lstStyle/>
                    <a:p>
                      <a:endParaRPr lang="en-CA"/>
                    </a:p>
                  </a:txBody>
                  <a:tcPr/>
                </a:tc>
                <a:tc>
                  <a:txBody>
                    <a:bodyPr/>
                    <a:lstStyle/>
                    <a:p>
                      <a:pPr algn="ctr" rtl="0" fontAlgn="ctr"/>
                      <a:r>
                        <a:rPr lang="en-CA" sz="1600" b="1" i="0" u="none" strike="noStrike">
                          <a:solidFill>
                            <a:srgbClr val="000000"/>
                          </a:solidFill>
                          <a:effectLst/>
                          <a:latin typeface="Arial" panose="020B0604020202020204" pitchFamily="34" charset="0"/>
                        </a:rPr>
                        <a:t>Success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79%</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75%</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CA" sz="1800" b="0" i="0" u="none" strike="noStrike">
                          <a:solidFill>
                            <a:srgbClr val="000000"/>
                          </a:solidFill>
                          <a:effectLst/>
                          <a:latin typeface="Arial" panose="020B0604020202020204" pitchFamily="34" charset="0"/>
                        </a:rPr>
                        <a:t>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extLst>
                  <a:ext uri="{0D108BD9-81ED-4DB2-BD59-A6C34878D82A}">
                    <a16:rowId xmlns:a16="http://schemas.microsoft.com/office/drawing/2014/main" val="1283903821"/>
                  </a:ext>
                </a:extLst>
              </a:tr>
              <a:tr h="590550">
                <a:tc rowSpan="2">
                  <a:txBody>
                    <a:bodyPr/>
                    <a:lstStyle/>
                    <a:p>
                      <a:pPr algn="ctr" rtl="0" fontAlgn="ctr"/>
                      <a:r>
                        <a:rPr lang="en-CA" sz="1600" b="1" i="0" u="none" strike="noStrike">
                          <a:solidFill>
                            <a:srgbClr val="000000"/>
                          </a:solidFill>
                          <a:effectLst/>
                          <a:latin typeface="Arial" panose="020B0604020202020204" pitchFamily="34" charset="0"/>
                        </a:rPr>
                        <a:t>Established Researchers Not Holding a Grant </a:t>
                      </a:r>
                    </a:p>
                    <a:p>
                      <a:pPr algn="ctr" rtl="0" fontAlgn="ctr"/>
                      <a:r>
                        <a:rPr lang="en-CA" sz="1600" b="0" i="0" u="none" strike="noStrike">
                          <a:solidFill>
                            <a:srgbClr val="000000"/>
                          </a:solidFill>
                          <a:effectLst/>
                          <a:latin typeface="Arial" panose="020B0604020202020204" pitchFamily="34" charset="0"/>
                        </a:rPr>
                        <a:t>(ER-NHG)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600" b="1" i="0" u="none" strike="noStrike">
                          <a:solidFill>
                            <a:srgbClr val="000000"/>
                          </a:solidFill>
                          <a:effectLst/>
                          <a:latin typeface="Arial" panose="020B0604020202020204" pitchFamily="34" charset="0"/>
                        </a:rPr>
                        <a:t>Number of Awards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158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tc>
                  <a:txBody>
                    <a:bodyPr/>
                    <a:lstStyle/>
                    <a:p>
                      <a:pPr algn="ctr" rtl="0" fontAlgn="ctr"/>
                      <a:r>
                        <a:rPr lang="en-CA" sz="1800" b="0" i="0" u="none" strike="noStrike">
                          <a:solidFill>
                            <a:srgbClr val="000000"/>
                          </a:solidFill>
                          <a:effectLst/>
                          <a:latin typeface="Arial" panose="020B0604020202020204" pitchFamily="34" charset="0"/>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BE8"/>
                    </a:solidFill>
                  </a:tcPr>
                </a:tc>
                <a:extLst>
                  <a:ext uri="{0D108BD9-81ED-4DB2-BD59-A6C34878D82A}">
                    <a16:rowId xmlns:a16="http://schemas.microsoft.com/office/drawing/2014/main" val="3186058270"/>
                  </a:ext>
                </a:extLst>
              </a:tr>
              <a:tr h="590550">
                <a:tc vMerge="1">
                  <a:txBody>
                    <a:bodyPr/>
                    <a:lstStyle/>
                    <a:p>
                      <a:endParaRPr lang="en-CA"/>
                    </a:p>
                  </a:txBody>
                  <a:tcPr/>
                </a:tc>
                <a:tc>
                  <a:txBody>
                    <a:bodyPr/>
                    <a:lstStyle/>
                    <a:p>
                      <a:pPr algn="ctr" rtl="0" fontAlgn="ctr"/>
                      <a:r>
                        <a:rPr lang="en-CA" sz="1600" b="1" i="0" u="none" strike="noStrike">
                          <a:solidFill>
                            <a:srgbClr val="000000"/>
                          </a:solidFill>
                          <a:effectLst/>
                          <a:latin typeface="Arial" panose="020B0604020202020204" pitchFamily="34" charset="0"/>
                        </a:rPr>
                        <a:t>Success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45%</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US" sz="1800" b="0" i="0" u="none" strike="noStrike">
                          <a:solidFill>
                            <a:srgbClr val="000000"/>
                          </a:solidFill>
                          <a:effectLst/>
                          <a:latin typeface="Arial" panose="020B0604020202020204" pitchFamily="34" charset="0"/>
                        </a:rPr>
                        <a:t>34%</a:t>
                      </a:r>
                      <a:endParaRPr lang="en-CA" sz="1800" b="0" i="0" u="none" strike="noStrike">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tc>
                  <a:txBody>
                    <a:bodyPr/>
                    <a:lstStyle/>
                    <a:p>
                      <a:pPr algn="ctr" rtl="0" fontAlgn="ctr"/>
                      <a:r>
                        <a:rPr lang="en-CA" sz="1800" b="0" i="0" u="none" strike="noStrike" dirty="0">
                          <a:solidFill>
                            <a:srgbClr val="000000"/>
                          </a:solidFill>
                          <a:effectLst/>
                          <a:latin typeface="Arial" panose="020B060402020202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EF4"/>
                    </a:solidFill>
                  </a:tcPr>
                </a:tc>
                <a:extLst>
                  <a:ext uri="{0D108BD9-81ED-4DB2-BD59-A6C34878D82A}">
                    <a16:rowId xmlns:a16="http://schemas.microsoft.com/office/drawing/2014/main" val="2840987508"/>
                  </a:ext>
                </a:extLst>
              </a:tr>
            </a:tbl>
          </a:graphicData>
        </a:graphic>
      </p:graphicFrame>
    </p:spTree>
    <p:extLst>
      <p:ext uri="{BB962C8B-B14F-4D97-AF65-F5344CB8AC3E}">
        <p14:creationId xmlns:p14="http://schemas.microsoft.com/office/powerpoint/2010/main" val="272585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98811" y="457200"/>
            <a:ext cx="7654789" cy="369332"/>
          </a:xfrm>
        </p:spPr>
        <p:txBody>
          <a:bodyPr>
            <a:noAutofit/>
          </a:bodyPr>
          <a:lstStyle/>
          <a:p>
            <a:r>
              <a:rPr lang="en-CA" sz="2800" b="1" dirty="0">
                <a:solidFill>
                  <a:srgbClr val="C00000"/>
                </a:solidFill>
              </a:rPr>
              <a:t>The Subatomic Physics Evaluation Section</a:t>
            </a:r>
          </a:p>
        </p:txBody>
      </p:sp>
      <p:sp>
        <p:nvSpPr>
          <p:cNvPr id="4" name="Text Placeholder 3"/>
          <p:cNvSpPr>
            <a:spLocks noGrp="1"/>
          </p:cNvSpPr>
          <p:nvPr>
            <p:ph type="body" sz="quarter" idx="12"/>
          </p:nvPr>
        </p:nvSpPr>
        <p:spPr>
          <a:xfrm>
            <a:off x="2098812" y="1143000"/>
            <a:ext cx="7959589" cy="5257800"/>
          </a:xfrm>
        </p:spPr>
        <p:txBody>
          <a:bodyPr>
            <a:normAutofit/>
          </a:bodyPr>
          <a:lstStyle/>
          <a:p>
            <a:pPr marL="271463" indent="-271463">
              <a:spcBef>
                <a:spcPct val="30000"/>
              </a:spcBef>
              <a:buFont typeface="Wingdings" panose="05000000000000000000" pitchFamily="2" charset="2"/>
              <a:buChar char="§"/>
            </a:pPr>
            <a:r>
              <a:rPr lang="en-US" sz="2400" dirty="0"/>
              <a:t>The Subatomic Physics Evaluation Section (SAPES) is a standing review committee that oversees various programs:</a:t>
            </a:r>
          </a:p>
          <a:p>
            <a:pPr marL="628650" lvl="2" indent="-285750">
              <a:spcBef>
                <a:spcPct val="30000"/>
              </a:spcBef>
              <a:buFont typeface="Courier New" panose="02070309020205020404" pitchFamily="49" charset="0"/>
              <a:buChar char="o"/>
            </a:pPr>
            <a:r>
              <a:rPr lang="en-US" sz="2400" dirty="0"/>
              <a:t>Individual and Project Discovery Grants</a:t>
            </a:r>
          </a:p>
          <a:p>
            <a:pPr marL="628650" lvl="2" indent="-285750">
              <a:spcBef>
                <a:spcPct val="30000"/>
              </a:spcBef>
              <a:buFont typeface="Courier New" panose="02070309020205020404" pitchFamily="49" charset="0"/>
              <a:buChar char="o"/>
            </a:pPr>
            <a:r>
              <a:rPr lang="en-US" sz="2400" dirty="0"/>
              <a:t>Research Tools and Instruments (RTI - Category 1, 2 or 3) Grants</a:t>
            </a:r>
          </a:p>
          <a:p>
            <a:pPr marL="628650" lvl="2" indent="-285750">
              <a:spcBef>
                <a:spcPct val="30000"/>
              </a:spcBef>
              <a:buFont typeface="Courier New" panose="02070309020205020404" pitchFamily="49" charset="0"/>
              <a:buChar char="o"/>
            </a:pPr>
            <a:r>
              <a:rPr lang="en-US" sz="2400" dirty="0"/>
              <a:t>Major Resources Support (MRS) Grants</a:t>
            </a:r>
            <a:endParaRPr lang="en-CA" sz="2400" dirty="0"/>
          </a:p>
          <a:p>
            <a:pPr marL="271463" indent="-271463">
              <a:spcBef>
                <a:spcPct val="50000"/>
              </a:spcBef>
              <a:buFont typeface="Wingdings" panose="05000000000000000000" pitchFamily="2" charset="2"/>
              <a:buChar char="§"/>
            </a:pPr>
            <a:r>
              <a:rPr lang="en-CA" sz="2400" dirty="0"/>
              <a:t>Funded through a unique </a:t>
            </a:r>
            <a:r>
              <a:rPr lang="en-CA" sz="2400" b="1" dirty="0"/>
              <a:t>independent envelope mechanism at NSERC, </a:t>
            </a:r>
            <a:r>
              <a:rPr lang="en-CA" sz="2400" dirty="0"/>
              <a:t>since 1991</a:t>
            </a:r>
            <a:endParaRPr lang="en-US" sz="2400" dirty="0"/>
          </a:p>
          <a:p>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Grp="1" noChangeArrowheads="1"/>
          </p:cNvSpPr>
          <p:nvPr>
            <p:ph idx="1"/>
          </p:nvPr>
        </p:nvSpPr>
        <p:spPr>
          <a:xfrm>
            <a:off x="1828801" y="1219200"/>
            <a:ext cx="8447087" cy="5638800"/>
          </a:xfrm>
          <a:noFill/>
        </p:spPr>
        <p:txBody>
          <a:bodyPr>
            <a:normAutofit/>
          </a:bodyPr>
          <a:lstStyle/>
          <a:p>
            <a:r>
              <a:rPr lang="en-US" sz="2600" dirty="0">
                <a:latin typeface="Arial" charset="0"/>
              </a:rPr>
              <a:t>52 applications</a:t>
            </a:r>
          </a:p>
          <a:p>
            <a:r>
              <a:rPr lang="en-US" sz="2600" dirty="0">
                <a:latin typeface="Arial" charset="0"/>
              </a:rPr>
              <a:t>Total requested:	  $11.41M</a:t>
            </a:r>
          </a:p>
          <a:p>
            <a:r>
              <a:rPr lang="en-US" sz="2600" dirty="0">
                <a:latin typeface="Arial" charset="0"/>
              </a:rPr>
              <a:t>Available funds:	  $6.03M</a:t>
            </a:r>
          </a:p>
          <a:p>
            <a:r>
              <a:rPr lang="en-US" sz="2600" dirty="0">
                <a:latin typeface="Arial" charset="0"/>
              </a:rPr>
              <a:t>Projected average funding rate: 52%</a:t>
            </a:r>
          </a:p>
          <a:p>
            <a:pPr>
              <a:buFont typeface="Wingdings" charset="0"/>
              <a:buNone/>
            </a:pPr>
            <a:endParaRPr lang="en-CA" sz="2600" dirty="0">
              <a:latin typeface="Arial" charset="0"/>
            </a:endParaRPr>
          </a:p>
          <a:p>
            <a:pPr>
              <a:buFont typeface="Wingdings" charset="0"/>
              <a:buNone/>
            </a:pPr>
            <a:r>
              <a:rPr lang="en-CA" sz="2400" dirty="0">
                <a:latin typeface="Arial" charset="0"/>
              </a:rPr>
              <a:t>Compare to past funding rates:</a:t>
            </a:r>
          </a:p>
          <a:p>
            <a:pPr>
              <a:buFont typeface="Wingdings" charset="0"/>
              <a:buNone/>
            </a:pPr>
            <a:endParaRPr lang="en-CA" sz="2400" dirty="0">
              <a:latin typeface="Arial" charset="0"/>
            </a:endParaRPr>
          </a:p>
          <a:p>
            <a:pPr>
              <a:buFont typeface="Wingdings" charset="0"/>
              <a:buNone/>
            </a:pPr>
            <a:endParaRPr lang="en-US" sz="2400" dirty="0">
              <a:latin typeface="Arial" charset="0"/>
            </a:endParaRPr>
          </a:p>
          <a:p>
            <a:pPr>
              <a:buFont typeface="Wingdings" charset="0"/>
              <a:buNone/>
            </a:pPr>
            <a:endParaRPr lang="en-US" sz="1800" dirty="0">
              <a:latin typeface="Arial" charset="0"/>
            </a:endParaRPr>
          </a:p>
          <a:p>
            <a:pPr>
              <a:buNone/>
            </a:pPr>
            <a:endParaRPr lang="en-CA" sz="2100" dirty="0">
              <a:solidFill>
                <a:srgbClr val="C00000"/>
              </a:solidFill>
            </a:endParaRPr>
          </a:p>
        </p:txBody>
      </p:sp>
      <p:graphicFrame>
        <p:nvGraphicFramePr>
          <p:cNvPr id="9" name="Table 8"/>
          <p:cNvGraphicFramePr>
            <a:graphicFrameLocks noGrp="1"/>
          </p:cNvGraphicFramePr>
          <p:nvPr/>
        </p:nvGraphicFramePr>
        <p:xfrm>
          <a:off x="3810000" y="4343400"/>
          <a:ext cx="4114800" cy="990600"/>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328473729"/>
                    </a:ext>
                  </a:extLst>
                </a:gridCol>
                <a:gridCol w="822960">
                  <a:extLst>
                    <a:ext uri="{9D8B030D-6E8A-4147-A177-3AD203B41FA5}">
                      <a16:colId xmlns:a16="http://schemas.microsoft.com/office/drawing/2014/main" val="4108887208"/>
                    </a:ext>
                  </a:extLst>
                </a:gridCol>
                <a:gridCol w="822960">
                  <a:extLst>
                    <a:ext uri="{9D8B030D-6E8A-4147-A177-3AD203B41FA5}">
                      <a16:colId xmlns:a16="http://schemas.microsoft.com/office/drawing/2014/main" val="937401811"/>
                    </a:ext>
                  </a:extLst>
                </a:gridCol>
              </a:tblGrid>
              <a:tr h="495300">
                <a:tc>
                  <a:txBody>
                    <a:bodyPr/>
                    <a:lstStyle/>
                    <a:p>
                      <a:pPr algn="ctr"/>
                      <a:r>
                        <a:rPr lang="en-US" sz="2000" dirty="0">
                          <a:solidFill>
                            <a:srgbClr val="C00000"/>
                          </a:solidFill>
                        </a:rPr>
                        <a:t>2019</a:t>
                      </a:r>
                      <a:endParaRPr lang="en-CA"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C00000"/>
                          </a:solidFill>
                        </a:rPr>
                        <a:t>2020</a:t>
                      </a:r>
                      <a:endParaRPr lang="en-CA"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C00000"/>
                          </a:solidFill>
                        </a:rPr>
                        <a:t>2021</a:t>
                      </a:r>
                      <a:endParaRPr lang="en-CA"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C00000"/>
                          </a:solidFill>
                        </a:rPr>
                        <a:t>2022</a:t>
                      </a:r>
                      <a:endParaRPr lang="en-CA"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rgbClr val="C00000"/>
                          </a:solidFill>
                        </a:rPr>
                        <a:t>2023</a:t>
                      </a:r>
                      <a:endParaRPr lang="en-CA" sz="20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5300">
                <a:tc>
                  <a:txBody>
                    <a:bodyPr/>
                    <a:lstStyle/>
                    <a:p>
                      <a:pPr algn="ctr"/>
                      <a:r>
                        <a:rPr lang="en-US" sz="2000" dirty="0">
                          <a:solidFill>
                            <a:schemeClr val="accent2">
                              <a:lumMod val="75000"/>
                            </a:schemeClr>
                          </a:solidFill>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solidFill>
                            <a:schemeClr val="accent2">
                              <a:lumMod val="75000"/>
                            </a:schemeClr>
                          </a:solidFill>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solidFill>
                            <a:schemeClr val="accent2">
                              <a:lumMod val="75000"/>
                            </a:schemeClr>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solidFill>
                            <a:schemeClr val="accent2">
                              <a:lumMod val="75000"/>
                            </a:schemeClr>
                          </a:solidFill>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solidFill>
                            <a:schemeClr val="accent2">
                              <a:lumMod val="75000"/>
                            </a:schemeClr>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2232233" y="472628"/>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b="1" dirty="0">
                <a:solidFill>
                  <a:schemeClr val="tx2"/>
                </a:solidFill>
              </a:rPr>
              <a:t>Pre-Competition Details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28800" y="136526"/>
            <a:ext cx="8458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a:solidFill>
                  <a:schemeClr val="tx2"/>
                </a:solidFill>
              </a:rPr>
              <a:t>Competition Budget - Pre-competition</a:t>
            </a:r>
          </a:p>
        </p:txBody>
      </p:sp>
      <p:sp>
        <p:nvSpPr>
          <p:cNvPr id="3" name="TextBox 6">
            <a:extLst>
              <a:ext uri="{FF2B5EF4-FFF2-40B4-BE49-F238E27FC236}">
                <a16:creationId xmlns:a16="http://schemas.microsoft.com/office/drawing/2014/main" id="{D166E4B6-2477-B4CC-DC86-A9E1F556B857}"/>
              </a:ext>
            </a:extLst>
          </p:cNvPr>
          <p:cNvSpPr txBox="1">
            <a:spLocks noChangeArrowheads="1"/>
          </p:cNvSpPr>
          <p:nvPr/>
        </p:nvSpPr>
        <p:spPr bwMode="auto">
          <a:xfrm>
            <a:off x="1905000" y="6383338"/>
            <a:ext cx="594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000" i="1" dirty="0"/>
              <a:t>**EXP OPS = Experimental Operations – Includes Project grants and experimental Individual grants</a:t>
            </a:r>
            <a:endParaRPr lang="en-CA" sz="1000" i="1" dirty="0"/>
          </a:p>
        </p:txBody>
      </p:sp>
      <p:pic>
        <p:nvPicPr>
          <p:cNvPr id="5" name="Picture 4" descr="A screenshot of a graph&#10;&#10;Description automatically generated">
            <a:extLst>
              <a:ext uri="{FF2B5EF4-FFF2-40B4-BE49-F238E27FC236}">
                <a16:creationId xmlns:a16="http://schemas.microsoft.com/office/drawing/2014/main" id="{0AF5365D-8515-1A75-DAB0-3F34613710E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61" b="271"/>
          <a:stretch/>
        </p:blipFill>
        <p:spPr bwMode="auto">
          <a:xfrm>
            <a:off x="2609342" y="914400"/>
            <a:ext cx="6973316" cy="524052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1712914" y="0"/>
            <a:ext cx="8778875" cy="604838"/>
          </a:xfrm>
        </p:spPr>
        <p:txBody>
          <a:bodyPr>
            <a:noAutofit/>
          </a:bodyPr>
          <a:lstStyle/>
          <a:p>
            <a:pPr algn="ctr"/>
            <a:r>
              <a:rPr lang="en-US" dirty="0">
                <a:solidFill>
                  <a:schemeClr val="tx2"/>
                </a:solidFill>
                <a:latin typeface="+mn-lt"/>
                <a:ea typeface="+mn-ea"/>
                <a:cs typeface="+mn-cs"/>
              </a:rPr>
              <a:t>Multiyear Commitments - End of Competition</a:t>
            </a:r>
          </a:p>
        </p:txBody>
      </p:sp>
      <p:sp>
        <p:nvSpPr>
          <p:cNvPr id="28678" name="AutoShape 6"/>
          <p:cNvSpPr>
            <a:spLocks noChangeAspect="1" noChangeArrowheads="1"/>
          </p:cNvSpPr>
          <p:nvPr/>
        </p:nvSpPr>
        <p:spPr bwMode="auto">
          <a:xfrm>
            <a:off x="2438400" y="838200"/>
            <a:ext cx="741045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8680" name="TextBox 6"/>
          <p:cNvSpPr txBox="1">
            <a:spLocks noChangeArrowheads="1"/>
          </p:cNvSpPr>
          <p:nvPr/>
        </p:nvSpPr>
        <p:spPr bwMode="auto">
          <a:xfrm>
            <a:off x="1828800" y="6096001"/>
            <a:ext cx="594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000" i="1" dirty="0"/>
              <a:t>**EXP OPS = Experimental Operations – Includes Project grants and experimental Individual grants</a:t>
            </a:r>
            <a:endParaRPr lang="en-CA" sz="1000" i="1" dirty="0"/>
          </a:p>
        </p:txBody>
      </p:sp>
      <p:sp>
        <p:nvSpPr>
          <p:cNvPr id="2" name="TextBox 1">
            <a:extLst>
              <a:ext uri="{FF2B5EF4-FFF2-40B4-BE49-F238E27FC236}">
                <a16:creationId xmlns:a16="http://schemas.microsoft.com/office/drawing/2014/main" id="{4FE757D1-31C5-4641-A291-127709EC3852}"/>
              </a:ext>
            </a:extLst>
          </p:cNvPr>
          <p:cNvSpPr txBox="1"/>
          <p:nvPr/>
        </p:nvSpPr>
        <p:spPr>
          <a:xfrm>
            <a:off x="1874000" y="6342064"/>
            <a:ext cx="3993401" cy="246221"/>
          </a:xfrm>
          <a:prstGeom prst="rect">
            <a:avLst/>
          </a:prstGeom>
          <a:noFill/>
        </p:spPr>
        <p:txBody>
          <a:bodyPr wrap="none" rtlCol="0">
            <a:spAutoFit/>
          </a:bodyPr>
          <a:lstStyle/>
          <a:p>
            <a:r>
              <a:rPr lang="en-US" sz="1000" i="1" dirty="0">
                <a:latin typeface="Arial" charset="0"/>
                <a:ea typeface="ＭＳ Ｐゴシック" charset="0"/>
              </a:rPr>
              <a:t>All remaining funds will be added to the SAP envelope for CY2024. </a:t>
            </a:r>
            <a:endParaRPr lang="en-CA" sz="1000" i="1" dirty="0">
              <a:latin typeface="Arial" charset="0"/>
              <a:ea typeface="ＭＳ Ｐゴシック" charset="0"/>
            </a:endParaRPr>
          </a:p>
        </p:txBody>
      </p:sp>
      <p:pic>
        <p:nvPicPr>
          <p:cNvPr id="4" name="Picture 3" descr="A table of numbers and text&#10;&#10;Description automatically generated with medium confidence">
            <a:extLst>
              <a:ext uri="{FF2B5EF4-FFF2-40B4-BE49-F238E27FC236}">
                <a16:creationId xmlns:a16="http://schemas.microsoft.com/office/drawing/2014/main" id="{C0192299-12D3-F0EB-2D1E-64C820C92F4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266" b="208"/>
          <a:stretch/>
        </p:blipFill>
        <p:spPr bwMode="auto">
          <a:xfrm>
            <a:off x="2619191" y="781051"/>
            <a:ext cx="6953618" cy="52228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949450" y="808038"/>
            <a:ext cx="8250238" cy="1096963"/>
          </a:xfrm>
        </p:spPr>
        <p:txBody>
          <a:bodyPr/>
          <a:lstStyle/>
          <a:p>
            <a:pPr algn="ctr"/>
            <a:r>
              <a:rPr lang="en-US" dirty="0">
                <a:solidFill>
                  <a:schemeClr val="tx2"/>
                </a:solidFill>
                <a:latin typeface="+mn-lt"/>
                <a:ea typeface="+mn-ea"/>
                <a:cs typeface="+mn-cs"/>
              </a:rPr>
              <a:t>Share of Envelope at End of Competition</a:t>
            </a:r>
            <a:br>
              <a:rPr lang="en-US" sz="3000" dirty="0">
                <a:latin typeface="Arial" charset="0"/>
              </a:rPr>
            </a:br>
            <a:r>
              <a:rPr lang="en-US" dirty="0">
                <a:solidFill>
                  <a:srgbClr val="808080"/>
                </a:solidFill>
                <a:latin typeface="Arial" charset="0"/>
              </a:rPr>
              <a:t>Comparison to Past Years</a:t>
            </a:r>
          </a:p>
        </p:txBody>
      </p:sp>
      <p:pic>
        <p:nvPicPr>
          <p:cNvPr id="4" name="Picture 3">
            <a:extLst>
              <a:ext uri="{FF2B5EF4-FFF2-40B4-BE49-F238E27FC236}">
                <a16:creationId xmlns:a16="http://schemas.microsoft.com/office/drawing/2014/main" id="{0DA1E615-A831-E8C6-AA79-29FBD5709727}"/>
              </a:ext>
            </a:extLst>
          </p:cNvPr>
          <p:cNvPicPr>
            <a:picLocks noChangeAspect="1"/>
          </p:cNvPicPr>
          <p:nvPr/>
        </p:nvPicPr>
        <p:blipFill>
          <a:blip r:embed="rId3"/>
          <a:stretch>
            <a:fillRect/>
          </a:stretch>
        </p:blipFill>
        <p:spPr>
          <a:xfrm>
            <a:off x="1533649" y="2381656"/>
            <a:ext cx="9124702" cy="32214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426" y="915978"/>
            <a:ext cx="6453808" cy="5026045"/>
          </a:xfrm>
        </p:spPr>
        <p:txBody>
          <a:bodyPr/>
          <a:lstStyle/>
          <a:p>
            <a:r>
              <a:rPr lang="en-CA" sz="5400"/>
              <a:t>Budget 2024</a:t>
            </a:r>
          </a:p>
        </p:txBody>
      </p:sp>
    </p:spTree>
    <p:extLst>
      <p:ext uri="{BB962C8B-B14F-4D97-AF65-F5344CB8AC3E}">
        <p14:creationId xmlns:p14="http://schemas.microsoft.com/office/powerpoint/2010/main" val="3484695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426" y="915978"/>
            <a:ext cx="6453808" cy="5026045"/>
          </a:xfrm>
        </p:spPr>
        <p:txBody>
          <a:bodyPr/>
          <a:lstStyle/>
          <a:p>
            <a:r>
              <a:rPr lang="en-CA" sz="5400"/>
              <a:t>Research excellence</a:t>
            </a:r>
          </a:p>
        </p:txBody>
      </p:sp>
    </p:spTree>
    <p:extLst>
      <p:ext uri="{BB962C8B-B14F-4D97-AF65-F5344CB8AC3E}">
        <p14:creationId xmlns:p14="http://schemas.microsoft.com/office/powerpoint/2010/main" val="30319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A7AD05-3141-C0CA-0920-6530FEA90287}"/>
              </a:ext>
            </a:extLst>
          </p:cNvPr>
          <p:cNvSpPr>
            <a:spLocks noGrp="1"/>
          </p:cNvSpPr>
          <p:nvPr>
            <p:ph type="body" sz="quarter" idx="12"/>
          </p:nvPr>
        </p:nvSpPr>
        <p:spPr>
          <a:xfrm>
            <a:off x="766414" y="1562578"/>
            <a:ext cx="10803286" cy="5092221"/>
          </a:xfrm>
        </p:spPr>
        <p:txBody>
          <a:bodyPr vert="horz" lIns="91440" tIns="45720" rIns="91440" bIns="45720" rtlCol="0" anchor="t">
            <a:noAutofit/>
          </a:bodyPr>
          <a:lstStyle/>
          <a:p>
            <a:pPr marL="0" indent="0">
              <a:spcAft>
                <a:spcPts val="600"/>
              </a:spcAft>
              <a:buNone/>
            </a:pPr>
            <a:r>
              <a:rPr lang="en-US" sz="2400">
                <a:solidFill>
                  <a:srgbClr val="000000"/>
                </a:solidFill>
                <a:effectLst/>
                <a:ea typeface="Times New Roman" panose="02020603050405020304" pitchFamily="18" charset="0"/>
              </a:rPr>
              <a:t>NSERC is actively working to</a:t>
            </a:r>
            <a:r>
              <a:rPr lang="en-US" sz="2400">
                <a:solidFill>
                  <a:srgbClr val="000000"/>
                </a:solidFill>
              </a:rPr>
              <a:t> foster a more equitable, diverse and inclusive research ecosystem in Canada through measures like</a:t>
            </a:r>
            <a:r>
              <a:rPr lang="en-US" sz="2400">
                <a:solidFill>
                  <a:srgbClr val="000000"/>
                </a:solidFill>
                <a:effectLst/>
                <a:ea typeface="Times New Roman" panose="02020603050405020304" pitchFamily="18" charset="0"/>
              </a:rPr>
              <a:t>:</a:t>
            </a:r>
            <a:r>
              <a:rPr lang="en-US" sz="2400">
                <a:solidFill>
                  <a:srgbClr val="000000"/>
                </a:solidFill>
                <a:ea typeface="Times New Roman" panose="02020603050405020304" pitchFamily="18" charset="0"/>
              </a:rPr>
              <a:t> </a:t>
            </a:r>
            <a:endParaRPr lang="en-US" sz="2400"/>
          </a:p>
          <a:p>
            <a:pPr marL="251460" indent="-251460">
              <a:spcAft>
                <a:spcPts val="300"/>
              </a:spcAft>
            </a:pPr>
            <a:r>
              <a:rPr lang="en-US" sz="2400" u="none" strike="noStrike">
                <a:solidFill>
                  <a:srgbClr val="000000"/>
                </a:solidFill>
                <a:effectLst/>
                <a:ea typeface="Times New Roman" panose="02020603050405020304" pitchFamily="18" charset="0"/>
                <a:hlinkClick r:id="rId4"/>
              </a:rPr>
              <a:t>Unconscious bias training for peer reviewers</a:t>
            </a:r>
            <a:r>
              <a:rPr lang="en-US" sz="2400">
                <a:solidFill>
                  <a:srgbClr val="000000"/>
                </a:solidFill>
                <a:ea typeface="Times New Roman" panose="02020603050405020304" pitchFamily="18" charset="0"/>
              </a:rPr>
              <a:t> </a:t>
            </a:r>
          </a:p>
          <a:p>
            <a:pPr marL="251460" indent="-251460">
              <a:spcAft>
                <a:spcPts val="300"/>
              </a:spcAft>
            </a:pPr>
            <a:r>
              <a:rPr lang="en-US" sz="2400">
                <a:solidFill>
                  <a:srgbClr val="000000"/>
                </a:solidFill>
                <a:ea typeface="Times New Roman" panose="02020603050405020304" pitchFamily="18" charset="0"/>
              </a:rPr>
              <a:t>Ensuring a wide range of </a:t>
            </a:r>
            <a:r>
              <a:rPr lang="en-US" sz="2400" u="none" strike="noStrike">
                <a:solidFill>
                  <a:srgbClr val="000000"/>
                </a:solidFill>
                <a:effectLst/>
                <a:ea typeface="Times New Roman" panose="02020603050405020304" pitchFamily="18" charset="0"/>
                <a:hlinkClick r:id="rId5"/>
              </a:rPr>
              <a:t>contributions to research, training and mentoring are considered and valued as part of the merit assessment</a:t>
            </a:r>
            <a:r>
              <a:rPr lang="en-US" sz="2400">
                <a:solidFill>
                  <a:srgbClr val="000000"/>
                </a:solidFill>
                <a:ea typeface="Times New Roman" panose="02020603050405020304" pitchFamily="18" charset="0"/>
              </a:rPr>
              <a:t> </a:t>
            </a:r>
            <a:r>
              <a:rPr lang="en-US" sz="2400" u="none" strike="noStrike">
                <a:solidFill>
                  <a:srgbClr val="000000"/>
                </a:solidFill>
                <a:effectLst/>
                <a:ea typeface="Times New Roman" panose="02020603050405020304" pitchFamily="18" charset="0"/>
              </a:rPr>
              <a:t>(DORA principles)</a:t>
            </a:r>
            <a:r>
              <a:rPr lang="en-US" sz="2400">
                <a:solidFill>
                  <a:srgbClr val="000000"/>
                </a:solidFill>
                <a:ea typeface="Times New Roman" panose="02020603050405020304" pitchFamily="18" charset="0"/>
              </a:rPr>
              <a:t> </a:t>
            </a:r>
          </a:p>
          <a:p>
            <a:pPr marL="251460" indent="-251460">
              <a:spcAft>
                <a:spcPts val="300"/>
              </a:spcAft>
            </a:pPr>
            <a:r>
              <a:rPr lang="en-US" sz="2400">
                <a:solidFill>
                  <a:srgbClr val="000000"/>
                </a:solidFill>
                <a:effectLst/>
                <a:ea typeface="Times New Roman" panose="02020603050405020304" pitchFamily="18" charset="0"/>
              </a:rPr>
              <a:t>Development of policy tools to better identify and support Indigenous Research and Indigenous researchers</a:t>
            </a:r>
            <a:endParaRPr lang="en-US" sz="2400">
              <a:solidFill>
                <a:srgbClr val="000000"/>
              </a:solidFill>
              <a:ea typeface="Times New Roman" panose="02020603050405020304" pitchFamily="18" charset="0"/>
            </a:endParaRPr>
          </a:p>
          <a:p>
            <a:pPr marL="251460" indent="-251460">
              <a:spcAft>
                <a:spcPts val="300"/>
              </a:spcAft>
            </a:pPr>
            <a:r>
              <a:rPr lang="en-CA" sz="2400">
                <a:solidFill>
                  <a:srgbClr val="000000"/>
                </a:solidFill>
                <a:ea typeface="Times New Roman" panose="02020603050405020304" pitchFamily="18" charset="0"/>
                <a:hlinkClick r:id="rId6"/>
              </a:rPr>
              <a:t>Guidance on </a:t>
            </a:r>
            <a:r>
              <a:rPr lang="en-CA" sz="2400">
                <a:solidFill>
                  <a:srgbClr val="000000"/>
                </a:solidFill>
                <a:effectLst/>
                <a:ea typeface="Times New Roman" panose="02020603050405020304" pitchFamily="18" charset="0"/>
                <a:hlinkClick r:id="rId6"/>
              </a:rPr>
              <a:t>integrating equity, diversity and inclusion considerations in research</a:t>
            </a:r>
            <a:endParaRPr lang="en-CA" sz="2400">
              <a:solidFill>
                <a:srgbClr val="000000"/>
              </a:solidFill>
              <a:effectLst/>
              <a:ea typeface="Times New Roman" panose="02020603050405020304" pitchFamily="18" charset="0"/>
            </a:endParaRPr>
          </a:p>
          <a:p>
            <a:pPr marL="251460" indent="-251460">
              <a:spcAft>
                <a:spcPts val="600"/>
              </a:spcAft>
            </a:pPr>
            <a:r>
              <a:rPr lang="en-CA" sz="2400">
                <a:solidFill>
                  <a:srgbClr val="000000"/>
                </a:solidFill>
                <a:ea typeface="Times New Roman" panose="02020603050405020304" pitchFamily="18" charset="0"/>
              </a:rPr>
              <a:t>Use of self-identification information in select funding opportunities</a:t>
            </a:r>
          </a:p>
          <a:p>
            <a:pPr marL="251460" indent="-251460">
              <a:spcAft>
                <a:spcPts val="600"/>
              </a:spcAft>
            </a:pPr>
            <a:r>
              <a:rPr lang="en-CA" sz="2400">
                <a:solidFill>
                  <a:srgbClr val="000000"/>
                </a:solidFill>
                <a:effectLst/>
                <a:ea typeface="Times New Roman" panose="02020603050405020304" pitchFamily="18" charset="0"/>
              </a:rPr>
              <a:t>Development of an </a:t>
            </a:r>
            <a:r>
              <a:rPr lang="en-CA" sz="2400">
                <a:solidFill>
                  <a:srgbClr val="000000"/>
                </a:solidFill>
                <a:ea typeface="Times New Roman" panose="02020603050405020304" pitchFamily="18" charset="0"/>
                <a:hlinkClick r:id="rId7"/>
              </a:rPr>
              <a:t>a</a:t>
            </a:r>
            <a:r>
              <a:rPr lang="en-CA" sz="2400">
                <a:solidFill>
                  <a:srgbClr val="000000"/>
                </a:solidFill>
                <a:effectLst/>
                <a:ea typeface="Times New Roman" panose="02020603050405020304" pitchFamily="18" charset="0"/>
                <a:hlinkClick r:id="rId7"/>
              </a:rPr>
              <a:t>ccessibility plan </a:t>
            </a:r>
            <a:r>
              <a:rPr lang="en-CA" sz="2400">
                <a:solidFill>
                  <a:srgbClr val="000000"/>
                </a:solidFill>
                <a:effectLst/>
                <a:ea typeface="Times New Roman" panose="02020603050405020304" pitchFamily="18" charset="0"/>
              </a:rPr>
              <a:t>and a </a:t>
            </a:r>
            <a:r>
              <a:rPr lang="en-CA" sz="2400">
                <a:solidFill>
                  <a:srgbClr val="000000"/>
                </a:solidFill>
                <a:effectLst/>
                <a:ea typeface="Times New Roman" panose="02020603050405020304" pitchFamily="18" charset="0"/>
                <a:hlinkClick r:id="rId8"/>
              </a:rPr>
              <a:t>progre</a:t>
            </a:r>
            <a:r>
              <a:rPr lang="en-CA" sz="2400">
                <a:solidFill>
                  <a:srgbClr val="000000"/>
                </a:solidFill>
                <a:ea typeface="Times New Roman" panose="02020603050405020304" pitchFamily="18" charset="0"/>
                <a:hlinkClick r:id="rId8"/>
              </a:rPr>
              <a:t>ss report </a:t>
            </a:r>
            <a:r>
              <a:rPr lang="en-CA" sz="2400">
                <a:solidFill>
                  <a:srgbClr val="000000"/>
                </a:solidFill>
                <a:ea typeface="Times New Roman" panose="02020603050405020304" pitchFamily="18" charset="0"/>
              </a:rPr>
              <a:t>- </a:t>
            </a:r>
            <a:r>
              <a:rPr lang="en-CA" sz="2400">
                <a:solidFill>
                  <a:srgbClr val="000000"/>
                </a:solidFill>
                <a:hlinkClick r:id="rId9"/>
              </a:rPr>
              <a:t>feedback</a:t>
            </a:r>
            <a:r>
              <a:rPr lang="en-CA" sz="2400">
                <a:hlinkClick r:id="rId9"/>
              </a:rPr>
              <a:t> </a:t>
            </a:r>
            <a:r>
              <a:rPr lang="en-CA" sz="2400"/>
              <a:t>welcomed</a:t>
            </a:r>
          </a:p>
        </p:txBody>
      </p:sp>
      <p:sp>
        <p:nvSpPr>
          <p:cNvPr id="5" name="Title 2">
            <a:extLst>
              <a:ext uri="{FF2B5EF4-FFF2-40B4-BE49-F238E27FC236}">
                <a16:creationId xmlns:a16="http://schemas.microsoft.com/office/drawing/2014/main" id="{9BF204B8-58CB-1E25-5651-0D7EFE0BE0BA}"/>
              </a:ext>
            </a:extLst>
          </p:cNvPr>
          <p:cNvSpPr txBox="1">
            <a:spLocks/>
          </p:cNvSpPr>
          <p:nvPr/>
        </p:nvSpPr>
        <p:spPr>
          <a:xfrm>
            <a:off x="766413" y="883810"/>
            <a:ext cx="10415707" cy="62796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a:t>Strengthening research excellence through EDI</a:t>
            </a:r>
          </a:p>
          <a:p>
            <a:endParaRPr lang="en-US">
              <a:latin typeface="Arial"/>
              <a:cs typeface="Arial"/>
            </a:endParaRPr>
          </a:p>
        </p:txBody>
      </p:sp>
    </p:spTree>
    <p:extLst>
      <p:ext uri="{BB962C8B-B14F-4D97-AF65-F5344CB8AC3E}">
        <p14:creationId xmlns:p14="http://schemas.microsoft.com/office/powerpoint/2010/main" val="3849556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F6177-8D60-024D-D6E1-A27BECD51125}"/>
              </a:ext>
            </a:extLst>
          </p:cNvPr>
          <p:cNvSpPr>
            <a:spLocks noGrp="1"/>
          </p:cNvSpPr>
          <p:nvPr>
            <p:ph type="title"/>
          </p:nvPr>
        </p:nvSpPr>
        <p:spPr>
          <a:xfrm>
            <a:off x="766413" y="791546"/>
            <a:ext cx="10393673" cy="540000"/>
          </a:xfrm>
        </p:spPr>
        <p:txBody>
          <a:bodyPr>
            <a:normAutofit/>
          </a:bodyPr>
          <a:lstStyle/>
          <a:p>
            <a:r>
              <a:rPr lang="en-US" sz="2800" b="1">
                <a:latin typeface="Arial" panose="020B0604020202020204" pitchFamily="34" charset="0"/>
                <a:cs typeface="Arial" panose="020B0604020202020204" pitchFamily="34" charset="0"/>
              </a:rPr>
              <a:t>NSERC webpage for equity, diversity and inclusion (EDI)</a:t>
            </a:r>
            <a:endParaRPr lang="en-CA" sz="2800" b="1">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9447320-63FF-45F9-BF6D-E5114E98B74B}"/>
              </a:ext>
            </a:extLst>
          </p:cNvPr>
          <p:cNvSpPr>
            <a:spLocks noGrp="1"/>
          </p:cNvSpPr>
          <p:nvPr>
            <p:ph type="body" sz="quarter" idx="12"/>
          </p:nvPr>
        </p:nvSpPr>
        <p:spPr>
          <a:xfrm>
            <a:off x="766413" y="1346232"/>
            <a:ext cx="10879486" cy="5283783"/>
          </a:xfrm>
        </p:spPr>
        <p:txBody>
          <a:bodyPr vert="horz" lIns="91440" tIns="45720" rIns="91440" bIns="45720" rtlCol="0" anchor="t">
            <a:noAutofit/>
          </a:bodyPr>
          <a:lstStyle/>
          <a:p>
            <a:pPr marL="0" indent="0">
              <a:lnSpc>
                <a:spcPct val="120000"/>
              </a:lnSpc>
              <a:spcAft>
                <a:spcPts val="600"/>
              </a:spcAft>
              <a:buNone/>
            </a:pPr>
            <a:r>
              <a:rPr lang="en-US">
                <a:latin typeface="Arial" panose="020B0604020202020204" pitchFamily="34" charset="0"/>
                <a:cs typeface="Arial" panose="020B0604020202020204" pitchFamily="34" charset="0"/>
              </a:rPr>
              <a:t>True to its commitment to supporting research excellence, NSERC developed an </a:t>
            </a:r>
            <a:r>
              <a:rPr lang="en-US">
                <a:latin typeface="Arial" panose="020B0604020202020204" pitchFamily="34" charset="0"/>
                <a:cs typeface="Arial" panose="020B0604020202020204" pitchFamily="34" charset="0"/>
                <a:hlinkClick r:id="rId3"/>
              </a:rPr>
              <a:t>Equity, diversity and inclusion</a:t>
            </a:r>
            <a:r>
              <a:rPr lang="en-US">
                <a:latin typeface="Arial" panose="020B0604020202020204" pitchFamily="34" charset="0"/>
                <a:cs typeface="Arial" panose="020B0604020202020204" pitchFamily="34" charset="0"/>
              </a:rPr>
              <a:t> webpage in 2023 to help the research community to easily access information on NSERC’s EDI-related actions, programs and policies.</a:t>
            </a:r>
          </a:p>
          <a:p>
            <a:pPr marL="0" indent="0">
              <a:buNone/>
            </a:pPr>
            <a:endParaRPr lang="en-US">
              <a:latin typeface="Arial" panose="020B0604020202020204" pitchFamily="34" charset="0"/>
              <a:cs typeface="Arial" panose="020B0604020202020204" pitchFamily="34" charset="0"/>
            </a:endParaRPr>
          </a:p>
          <a:p>
            <a:pPr marL="0" indent="0">
              <a:spcAft>
                <a:spcPts val="600"/>
              </a:spcAft>
              <a:buNone/>
            </a:pPr>
            <a:r>
              <a:rPr lang="en-US">
                <a:latin typeface="Arial" panose="020B0604020202020204" pitchFamily="34" charset="0"/>
                <a:cs typeface="Arial" panose="020B0604020202020204" pitchFamily="34" charset="0"/>
              </a:rPr>
              <a:t>The EDI webpage </a:t>
            </a:r>
            <a:r>
              <a:rPr lang="en-CA" b="0" i="0">
                <a:solidFill>
                  <a:srgbClr val="000000"/>
                </a:solidFill>
                <a:effectLst/>
                <a:latin typeface="Arial" panose="020B0604020202020204" pitchFamily="34" charset="0"/>
                <a:cs typeface="Arial" panose="020B0604020202020204" pitchFamily="34" charset="0"/>
              </a:rPr>
              <a:t>includes information on:</a:t>
            </a:r>
            <a:endParaRPr lang="en-US" b="0" i="0">
              <a:solidFill>
                <a:srgbClr val="000000"/>
              </a:solidFill>
              <a:effectLst/>
              <a:latin typeface="Arial" panose="020B0604020202020204" pitchFamily="34" charset="0"/>
              <a:cs typeface="Arial" panose="020B0604020202020204" pitchFamily="34" charset="0"/>
            </a:endParaRPr>
          </a:p>
          <a:p>
            <a:pPr lvl="1">
              <a:spcAft>
                <a:spcPts val="600"/>
              </a:spcAft>
              <a:buClr>
                <a:srgbClr val="C00000"/>
              </a:buClr>
            </a:pPr>
            <a:r>
              <a:rPr lang="en-US" sz="2000">
                <a:latin typeface="Arial"/>
                <a:cs typeface="Arial"/>
              </a:rPr>
              <a:t>EDI policies related to the </a:t>
            </a:r>
            <a:r>
              <a:rPr lang="en-US" sz="2000" b="1">
                <a:latin typeface="Arial"/>
                <a:cs typeface="Arial"/>
              </a:rPr>
              <a:t>Review process </a:t>
            </a:r>
            <a:r>
              <a:rPr lang="en-US" sz="2000">
                <a:latin typeface="Arial"/>
                <a:cs typeface="Arial"/>
              </a:rPr>
              <a:t>and </a:t>
            </a:r>
            <a:r>
              <a:rPr lang="en-US" sz="2000" b="1">
                <a:latin typeface="Arial"/>
                <a:cs typeface="Arial"/>
              </a:rPr>
              <a:t>Career interruptions;</a:t>
            </a:r>
          </a:p>
          <a:p>
            <a:pPr lvl="1">
              <a:spcAft>
                <a:spcPts val="600"/>
              </a:spcAft>
              <a:buClr>
                <a:srgbClr val="C00000"/>
              </a:buClr>
            </a:pPr>
            <a:r>
              <a:rPr lang="en-US" sz="2000" b="1">
                <a:latin typeface="Arial"/>
                <a:cs typeface="Arial"/>
              </a:rPr>
              <a:t>Grants and awards </a:t>
            </a:r>
            <a:r>
              <a:rPr lang="en-US" sz="2000">
                <a:latin typeface="Arial"/>
                <a:cs typeface="Arial"/>
              </a:rPr>
              <a:t>that address barriers and biases experienced by underrepresented groups;</a:t>
            </a:r>
          </a:p>
          <a:p>
            <a:pPr lvl="1">
              <a:spcAft>
                <a:spcPts val="600"/>
              </a:spcAft>
              <a:buClr>
                <a:srgbClr val="C00000"/>
              </a:buClr>
            </a:pPr>
            <a:r>
              <a:rPr lang="en-US" sz="2000">
                <a:latin typeface="Arial"/>
                <a:cs typeface="Arial"/>
              </a:rPr>
              <a:t>concrete </a:t>
            </a:r>
            <a:r>
              <a:rPr lang="en-US" sz="2000" b="1">
                <a:latin typeface="Arial"/>
                <a:cs typeface="Arial"/>
              </a:rPr>
              <a:t>Actions</a:t>
            </a:r>
            <a:r>
              <a:rPr lang="en-US" sz="2000">
                <a:latin typeface="Arial"/>
                <a:cs typeface="Arial"/>
              </a:rPr>
              <a:t> NSERC is taking to support EDI;</a:t>
            </a:r>
          </a:p>
          <a:p>
            <a:pPr lvl="1">
              <a:spcAft>
                <a:spcPts val="600"/>
              </a:spcAft>
              <a:buClr>
                <a:srgbClr val="C00000"/>
              </a:buClr>
            </a:pPr>
            <a:r>
              <a:rPr lang="en-US" sz="2000" b="1">
                <a:latin typeface="Arial"/>
                <a:cs typeface="Arial"/>
              </a:rPr>
              <a:t>Data</a:t>
            </a:r>
            <a:r>
              <a:rPr lang="en-US" sz="2000">
                <a:latin typeface="Arial"/>
                <a:cs typeface="Arial"/>
              </a:rPr>
              <a:t> collected and used by NSERC to support EDI goals; and</a:t>
            </a:r>
          </a:p>
          <a:p>
            <a:pPr lvl="1">
              <a:spcAft>
                <a:spcPts val="600"/>
              </a:spcAft>
              <a:buClr>
                <a:srgbClr val="C00000"/>
              </a:buClr>
            </a:pPr>
            <a:r>
              <a:rPr lang="en-US" sz="2000" b="1">
                <a:latin typeface="Arial"/>
                <a:cs typeface="Arial"/>
              </a:rPr>
              <a:t>Resources</a:t>
            </a:r>
            <a:r>
              <a:rPr lang="en-US" sz="2000">
                <a:latin typeface="Arial"/>
                <a:cs typeface="Arial"/>
              </a:rPr>
              <a:t> to assist NSE researchers with integrating EDI considerations in their work.</a:t>
            </a:r>
          </a:p>
          <a:p>
            <a:pPr lvl="1">
              <a:spcAft>
                <a:spcPts val="600"/>
              </a:spcAft>
              <a:buClr>
                <a:srgbClr val="C00000"/>
              </a:buClr>
            </a:pPr>
            <a:r>
              <a:rPr lang="en-CA" sz="2000">
                <a:solidFill>
                  <a:srgbClr val="DF202D"/>
                </a:solidFill>
                <a:latin typeface="Arial"/>
                <a:cs typeface="Arial"/>
              </a:rPr>
              <a:t>New for summer 2024 </a:t>
            </a:r>
            <a:r>
              <a:rPr lang="en-CA" sz="2000">
                <a:latin typeface="Arial"/>
                <a:cs typeface="Arial"/>
              </a:rPr>
              <a:t>- Additional information on how NSERC uses </a:t>
            </a:r>
            <a:r>
              <a:rPr lang="en-CA" sz="2000" b="1">
                <a:latin typeface="Arial"/>
                <a:cs typeface="Arial"/>
              </a:rPr>
              <a:t>GBA Plus</a:t>
            </a:r>
            <a:r>
              <a:rPr lang="en-CA" sz="2000">
                <a:latin typeface="Arial"/>
                <a:cs typeface="Arial"/>
              </a:rPr>
              <a:t> to analyze and improve its programs, policies and processes</a:t>
            </a:r>
            <a:r>
              <a:rPr lang="en-CA" sz="2000" b="1">
                <a:latin typeface="Arial"/>
                <a:cs typeface="Arial"/>
              </a:rPr>
              <a:t> </a:t>
            </a:r>
            <a:r>
              <a:rPr lang="en-CA" sz="2000">
                <a:latin typeface="Arial"/>
                <a:cs typeface="Arial"/>
              </a:rPr>
              <a:t>will be added.</a:t>
            </a:r>
          </a:p>
        </p:txBody>
      </p:sp>
    </p:spTree>
    <p:extLst>
      <p:ext uri="{BB962C8B-B14F-4D97-AF65-F5344CB8AC3E}">
        <p14:creationId xmlns:p14="http://schemas.microsoft.com/office/powerpoint/2010/main" val="2349055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2A1DF8-096F-4ADB-8924-121686977815}"/>
              </a:ext>
            </a:extLst>
          </p:cNvPr>
          <p:cNvSpPr/>
          <p:nvPr/>
        </p:nvSpPr>
        <p:spPr>
          <a:xfrm>
            <a:off x="8119431" y="0"/>
            <a:ext cx="40725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A501BA-BD3A-40E7-8549-F715064B0279}"/>
              </a:ext>
            </a:extLst>
          </p:cNvPr>
          <p:cNvSpPr txBox="1"/>
          <p:nvPr/>
        </p:nvSpPr>
        <p:spPr>
          <a:xfrm>
            <a:off x="685426" y="2701061"/>
            <a:ext cx="72723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NSERC guide on integrating equity, diversity and inclusion considerations in research</a:t>
            </a:r>
            <a:endParaRPr kumimoji="0" lang="en-CA"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5080A71-D5D4-4114-A5E1-5E04281256AF}"/>
              </a:ext>
            </a:extLst>
          </p:cNvPr>
          <p:cNvSpPr txBox="1"/>
          <p:nvPr/>
        </p:nvSpPr>
        <p:spPr>
          <a:xfrm>
            <a:off x="685425" y="3496609"/>
            <a:ext cx="7272399" cy="3031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Two primary sections:</a:t>
            </a:r>
          </a:p>
          <a:p>
            <a:pPr marL="342900" marR="0" lvl="0" indent="-342900" algn="l" defTabSz="914400" rtl="0" eaLnBrk="1" fontAlgn="auto" latinLnBrk="0" hangingPunct="1">
              <a:lnSpc>
                <a:spcPct val="100000"/>
              </a:lnSpc>
              <a:spcBef>
                <a:spcPts val="200"/>
              </a:spcBef>
              <a:spcAft>
                <a:spcPts val="200"/>
              </a:spcAft>
              <a:buClr>
                <a:srgbClr val="DF202D"/>
              </a:buClr>
              <a:buSzTx/>
              <a:buFontTx/>
              <a:buAutoNum type="arabicParen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3"/>
              </a:rPr>
              <a:t>EDI considerations at each stage of the research process</a:t>
            </a:r>
            <a:endPar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200"/>
              </a:spcBef>
              <a:spcAft>
                <a:spcPts val="200"/>
              </a:spcAft>
              <a:buClr>
                <a:srgbClr val="DF202D"/>
              </a:buClr>
              <a:buSzTx/>
              <a:buFontTx/>
              <a:buAutoNum type="arabicParen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4"/>
              </a:rPr>
              <a:t>EDI considerations for research teams</a:t>
            </a:r>
            <a:endPar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guide provides:</a:t>
            </a:r>
          </a:p>
          <a:p>
            <a:pPr marL="342000" marR="0" lvl="0" indent="-342000" algn="l" defTabSz="914400" rtl="0" eaLnBrk="1" fontAlgn="auto" latinLnBrk="0" hangingPunct="1">
              <a:lnSpc>
                <a:spcPct val="100000"/>
              </a:lnSpc>
              <a:spcBef>
                <a:spcPts val="200"/>
              </a:spcBef>
              <a:spcAft>
                <a:spcPts val="200"/>
              </a:spcAft>
              <a:buClr>
                <a:srgbClr val="DF202D"/>
              </a:buClr>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information on how EDI considerations in research promote research excellence;</a:t>
            </a:r>
          </a:p>
          <a:p>
            <a:pPr marL="342000" marR="0" lvl="0" indent="-342000" algn="l" defTabSz="914400" rtl="0" eaLnBrk="1" fontAlgn="auto" latinLnBrk="0" hangingPunct="1">
              <a:lnSpc>
                <a:spcPct val="100000"/>
              </a:lnSpc>
              <a:spcBef>
                <a:spcPts val="200"/>
              </a:spcBef>
              <a:spcAft>
                <a:spcPts val="200"/>
              </a:spcAft>
              <a:buClr>
                <a:srgbClr val="DF202D"/>
              </a:buClr>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detailed guidance and examples relevant to the natural sciences and engineering disciplines; and</a:t>
            </a:r>
          </a:p>
          <a:p>
            <a:pPr marL="342000" marR="0" lvl="0" indent="-342000" algn="l" defTabSz="914400" rtl="0" eaLnBrk="1" fontAlgn="auto" latinLnBrk="0" hangingPunct="1">
              <a:lnSpc>
                <a:spcPct val="100000"/>
              </a:lnSpc>
              <a:spcBef>
                <a:spcPts val="200"/>
              </a:spcBef>
              <a:spcAft>
                <a:spcPts val="200"/>
              </a:spcAft>
              <a:buClr>
                <a:srgbClr val="DF202D"/>
              </a:buClr>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links to key resources.</a:t>
            </a:r>
          </a:p>
        </p:txBody>
      </p:sp>
      <p:pic>
        <p:nvPicPr>
          <p:cNvPr id="6" name="Picture 2" descr="https://www.nserc-crsng.gc.ca/img/EDI/img-edi-research-process-en.png">
            <a:extLst>
              <a:ext uri="{FF2B5EF4-FFF2-40B4-BE49-F238E27FC236}">
                <a16:creationId xmlns:a16="http://schemas.microsoft.com/office/drawing/2014/main" id="{5D45456C-7C90-4248-920C-214B8C8B65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152" y="186863"/>
            <a:ext cx="3427449" cy="2674333"/>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FE5972AE-6A1F-46A3-8729-8DDA05650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9937" y="3510432"/>
            <a:ext cx="2964057" cy="2882749"/>
          </a:xfrm>
          <a:prstGeom prst="rect">
            <a:avLst/>
          </a:prstGeom>
        </p:spPr>
      </p:pic>
      <p:sp>
        <p:nvSpPr>
          <p:cNvPr id="9" name="TextBox 8">
            <a:extLst>
              <a:ext uri="{FF2B5EF4-FFF2-40B4-BE49-F238E27FC236}">
                <a16:creationId xmlns:a16="http://schemas.microsoft.com/office/drawing/2014/main" id="{5FE80C0A-9B00-45BC-AA76-693BE51A928A}"/>
              </a:ext>
            </a:extLst>
          </p:cNvPr>
          <p:cNvSpPr txBox="1"/>
          <p:nvPr/>
        </p:nvSpPr>
        <p:spPr>
          <a:xfrm>
            <a:off x="8679936" y="3080056"/>
            <a:ext cx="33504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Figure 1.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EDI considerations in the research process</a:t>
            </a:r>
            <a:endParaRPr kumimoji="0" lang="en-CA"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5F29E73-CFFC-4254-89BD-0B01482804A4}"/>
              </a:ext>
            </a:extLst>
          </p:cNvPr>
          <p:cNvSpPr txBox="1"/>
          <p:nvPr/>
        </p:nvSpPr>
        <p:spPr>
          <a:xfrm>
            <a:off x="8679937" y="6469103"/>
            <a:ext cx="335045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panose="020F0502020204030204"/>
                <a:ea typeface="+mn-ea"/>
                <a:cs typeface="+mn-cs"/>
              </a:rPr>
              <a:t>Figure 2. </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EDI considerations for research teams</a:t>
            </a:r>
            <a:endParaRPr kumimoji="0" lang="en-CA"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27C063-3FA3-C7DB-801B-2E4E08369E4C}"/>
              </a:ext>
            </a:extLst>
          </p:cNvPr>
          <p:cNvSpPr txBox="1"/>
          <p:nvPr/>
        </p:nvSpPr>
        <p:spPr>
          <a:xfrm>
            <a:off x="685426" y="648301"/>
            <a:ext cx="68693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EDI considerations contribute to research excellence</a:t>
            </a:r>
            <a:endParaRPr kumimoji="0" lang="en-CA"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4F30892-F2F0-B2F5-5B8D-EA6E188C4EA1}"/>
              </a:ext>
            </a:extLst>
          </p:cNvPr>
          <p:cNvSpPr txBox="1"/>
          <p:nvPr/>
        </p:nvSpPr>
        <p:spPr>
          <a:xfrm>
            <a:off x="685426" y="1690069"/>
            <a:ext cx="7272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NSERC is continuing to support research excellence by encouraging all applicants and awardees to take EDI considerations into account throughout the research process and for research </a:t>
            </a:r>
            <a:r>
              <a:rPr lang="en-CA">
                <a:solidFill>
                  <a:prstClr val="black"/>
                </a:solidFill>
                <a:latin typeface="Arial" panose="020B0604020202020204" pitchFamily="34" charset="0"/>
                <a:cs typeface="Arial" panose="020B0604020202020204" pitchFamily="34" charset="0"/>
              </a:rPr>
              <a:t>teams</a:t>
            </a:r>
            <a:r>
              <a:rPr kumimoji="0" lang="en-CA"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7685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6414" y="782895"/>
            <a:ext cx="9436599" cy="954107"/>
          </a:xfrm>
        </p:spPr>
        <p:txBody>
          <a:bodyPr>
            <a:normAutofit/>
          </a:bodyPr>
          <a:lstStyle/>
          <a:p>
            <a:r>
              <a:rPr lang="en-CA"/>
              <a:t>Promotion of broader and fairer application assessments</a:t>
            </a:r>
            <a:endParaRPr lang="en-US"/>
          </a:p>
        </p:txBody>
      </p:sp>
      <p:sp>
        <p:nvSpPr>
          <p:cNvPr id="4" name="Text Placeholder 3"/>
          <p:cNvSpPr>
            <a:spLocks noGrp="1"/>
          </p:cNvSpPr>
          <p:nvPr>
            <p:ph type="body" sz="quarter" idx="12"/>
          </p:nvPr>
        </p:nvSpPr>
        <p:spPr>
          <a:xfrm>
            <a:off x="766414" y="2076515"/>
            <a:ext cx="5220562" cy="4009084"/>
          </a:xfrm>
        </p:spPr>
        <p:txBody>
          <a:bodyPr>
            <a:noAutofit/>
          </a:bodyPr>
          <a:lstStyle/>
          <a:p>
            <a:pPr>
              <a:lnSpc>
                <a:spcPct val="114000"/>
              </a:lnSpc>
              <a:spcBef>
                <a:spcPts val="600"/>
              </a:spcBef>
              <a:spcAft>
                <a:spcPts val="1200"/>
              </a:spcAft>
            </a:pPr>
            <a:r>
              <a:rPr lang="en-CA">
                <a:latin typeface="Arial" charset="0"/>
                <a:ea typeface="Arial" charset="0"/>
                <a:cs typeface="Arial" charset="0"/>
              </a:rPr>
              <a:t>Surrogate measures of quality and impact (e.g. JIF or h-index) must not be used as they introduce bias in the merit review process</a:t>
            </a:r>
          </a:p>
          <a:p>
            <a:pPr>
              <a:lnSpc>
                <a:spcPct val="114000"/>
              </a:lnSpc>
              <a:spcBef>
                <a:spcPts val="600"/>
              </a:spcBef>
              <a:spcAft>
                <a:spcPts val="1200"/>
              </a:spcAft>
            </a:pPr>
            <a:r>
              <a:rPr lang="en-US"/>
              <a:t>Changes to program and reviewer documents are being made to reflect the </a:t>
            </a:r>
            <a:r>
              <a:rPr lang="en-CA">
                <a:solidFill>
                  <a:srgbClr val="DF202D"/>
                </a:solidFill>
                <a:hlinkClick r:id="rId3">
                  <a:extLst>
                    <a:ext uri="{A12FA001-AC4F-418D-AE19-62706E023703}">
                      <ahyp:hlinkClr xmlns:ahyp="http://schemas.microsoft.com/office/drawing/2018/hyperlinkcolor" val="tx"/>
                    </a:ext>
                  </a:extLst>
                </a:hlinkClick>
              </a:rPr>
              <a:t>Guidelines on the assessment of contributions to research, training and mentoring</a:t>
            </a:r>
            <a:endParaRPr lang="en-CA">
              <a:solidFill>
                <a:srgbClr val="DF202D"/>
              </a:solidFill>
            </a:endParaRPr>
          </a:p>
          <a:p>
            <a:pPr>
              <a:lnSpc>
                <a:spcPct val="114000"/>
              </a:lnSpc>
              <a:spcBef>
                <a:spcPts val="600"/>
              </a:spcBef>
              <a:spcAft>
                <a:spcPts val="1200"/>
              </a:spcAft>
            </a:pPr>
            <a:endParaRPr lang="en-CA">
              <a:latin typeface="Arial" charset="0"/>
              <a:ea typeface="Arial" charset="0"/>
              <a:cs typeface="Arial" charset="0"/>
            </a:endParaRPr>
          </a:p>
          <a:p>
            <a:pPr marL="457200" lvl="1" indent="0">
              <a:lnSpc>
                <a:spcPct val="114000"/>
              </a:lnSpc>
              <a:spcBef>
                <a:spcPts val="600"/>
              </a:spcBef>
              <a:spcAft>
                <a:spcPts val="1200"/>
              </a:spcAft>
              <a:buNone/>
            </a:pPr>
            <a:endParaRPr lang="en-US" sz="2000">
              <a:latin typeface="+mj-lt"/>
            </a:endParaRPr>
          </a:p>
        </p:txBody>
      </p:sp>
      <p:pic>
        <p:nvPicPr>
          <p:cNvPr id="5" name="Picture 4">
            <a:extLst>
              <a:ext uri="{FF2B5EF4-FFF2-40B4-BE49-F238E27FC236}">
                <a16:creationId xmlns:a16="http://schemas.microsoft.com/office/drawing/2014/main" id="{43BA60C2-5E34-40BA-A9DA-AA22C28FB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239" y="399026"/>
            <a:ext cx="1143000" cy="1143000"/>
          </a:xfrm>
          <a:prstGeom prst="rect">
            <a:avLst/>
          </a:prstGeom>
        </p:spPr>
      </p:pic>
      <p:pic>
        <p:nvPicPr>
          <p:cNvPr id="6" name="Picture 5">
            <a:extLst>
              <a:ext uri="{FF2B5EF4-FFF2-40B4-BE49-F238E27FC236}">
                <a16:creationId xmlns:a16="http://schemas.microsoft.com/office/drawing/2014/main" id="{C9AA7131-2390-5520-30F3-AC8BFEB52E4A}"/>
              </a:ext>
            </a:extLst>
          </p:cNvPr>
          <p:cNvPicPr>
            <a:picLocks noChangeAspect="1"/>
          </p:cNvPicPr>
          <p:nvPr/>
        </p:nvPicPr>
        <p:blipFill>
          <a:blip r:embed="rId5"/>
          <a:stretch>
            <a:fillRect/>
          </a:stretch>
        </p:blipFill>
        <p:spPr>
          <a:xfrm>
            <a:off x="6254518" y="2772230"/>
            <a:ext cx="4888523" cy="2345991"/>
          </a:xfrm>
          <a:prstGeom prst="rect">
            <a:avLst/>
          </a:prstGeom>
        </p:spPr>
      </p:pic>
      <p:sp>
        <p:nvSpPr>
          <p:cNvPr id="8" name="TextBox 7">
            <a:extLst>
              <a:ext uri="{FF2B5EF4-FFF2-40B4-BE49-F238E27FC236}">
                <a16:creationId xmlns:a16="http://schemas.microsoft.com/office/drawing/2014/main" id="{EDA57F1A-EF53-DCBC-6737-E45693CD3613}"/>
              </a:ext>
            </a:extLst>
          </p:cNvPr>
          <p:cNvSpPr txBox="1"/>
          <p:nvPr/>
        </p:nvSpPr>
        <p:spPr>
          <a:xfrm>
            <a:off x="6146800" y="2076515"/>
            <a:ext cx="4996241" cy="646331"/>
          </a:xfrm>
          <a:prstGeom prst="rect">
            <a:avLst/>
          </a:prstGeom>
          <a:noFill/>
        </p:spPr>
        <p:txBody>
          <a:bodyPr wrap="square">
            <a:spAutoFit/>
          </a:bodyPr>
          <a:lstStyle/>
          <a:p>
            <a:pPr algn="ctr"/>
            <a:r>
              <a:rPr lang="en-CA" b="1">
                <a:latin typeface="Arial" charset="0"/>
                <a:ea typeface="Arial" charset="0"/>
                <a:cs typeface="Arial" charset="0"/>
                <a:hlinkClick r:id="rId6">
                  <a:extLst>
                    <a:ext uri="{A12FA001-AC4F-418D-AE19-62706E023703}">
                      <ahyp:hlinkClr xmlns:ahyp="http://schemas.microsoft.com/office/drawing/2018/hyperlinkcolor" val="tx"/>
                    </a:ext>
                  </a:extLst>
                </a:hlinkClick>
              </a:rPr>
              <a:t>Video: Broad, balanced and responsible: a practical guide for research evaluators</a:t>
            </a:r>
            <a:endParaRPr lang="en-CA" b="1"/>
          </a:p>
        </p:txBody>
      </p:sp>
      <p:sp>
        <p:nvSpPr>
          <p:cNvPr id="10" name="TextBox 9">
            <a:extLst>
              <a:ext uri="{FF2B5EF4-FFF2-40B4-BE49-F238E27FC236}">
                <a16:creationId xmlns:a16="http://schemas.microsoft.com/office/drawing/2014/main" id="{7F0EE432-EF3C-6F4B-9F77-F312D0A5AD34}"/>
              </a:ext>
            </a:extLst>
          </p:cNvPr>
          <p:cNvSpPr txBox="1"/>
          <p:nvPr/>
        </p:nvSpPr>
        <p:spPr>
          <a:xfrm>
            <a:off x="6205025" y="5167605"/>
            <a:ext cx="4987507" cy="646331"/>
          </a:xfrm>
          <a:prstGeom prst="rect">
            <a:avLst/>
          </a:prstGeom>
          <a:noFill/>
        </p:spPr>
        <p:txBody>
          <a:bodyPr wrap="square">
            <a:spAutoFit/>
          </a:bodyPr>
          <a:lstStyle/>
          <a:p>
            <a:pPr algn="ctr"/>
            <a:r>
              <a:rPr lang="en-CA">
                <a:latin typeface="Arial" charset="0"/>
                <a:ea typeface="Arial" charset="0"/>
                <a:cs typeface="Arial" charset="0"/>
              </a:rPr>
              <a:t>Hear the 6 </a:t>
            </a:r>
            <a:r>
              <a:rPr lang="en-CA" sz="1800">
                <a:latin typeface="Arial" charset="0"/>
                <a:ea typeface="Arial" charset="0"/>
                <a:cs typeface="Arial" charset="0"/>
              </a:rPr>
              <a:t>practical tips for fostering a more holistic evaluation process!</a:t>
            </a:r>
            <a:r>
              <a:rPr lang="en-CA" b="1">
                <a:latin typeface="Arial" charset="0"/>
                <a:ea typeface="Arial" charset="0"/>
                <a:cs typeface="Arial" charset="0"/>
              </a:rPr>
              <a:t> </a:t>
            </a:r>
            <a:endParaRPr lang="en-CA" b="1"/>
          </a:p>
        </p:txBody>
      </p:sp>
    </p:spTree>
    <p:extLst>
      <p:ext uri="{BB962C8B-B14F-4D97-AF65-F5344CB8AC3E}">
        <p14:creationId xmlns:p14="http://schemas.microsoft.com/office/powerpoint/2010/main" val="1796237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540" y="728370"/>
            <a:ext cx="11438460" cy="633940"/>
          </a:xfrm>
        </p:spPr>
        <p:txBody>
          <a:bodyPr>
            <a:noAutofit/>
          </a:bodyPr>
          <a:lstStyle/>
          <a:p>
            <a:r>
              <a:rPr lang="en-US">
                <a:latin typeface="+mn-lt"/>
                <a:cs typeface="Arial"/>
              </a:rPr>
              <a:t>Review of Tri-agency open access (OA) policy</a:t>
            </a:r>
          </a:p>
        </p:txBody>
      </p:sp>
      <p:sp>
        <p:nvSpPr>
          <p:cNvPr id="8" name="Title 2">
            <a:extLst>
              <a:ext uri="{FF2B5EF4-FFF2-40B4-BE49-F238E27FC236}">
                <a16:creationId xmlns:a16="http://schemas.microsoft.com/office/drawing/2014/main" id="{E9C76340-A882-8EC6-7579-F7A760C2438F}"/>
              </a:ext>
            </a:extLst>
          </p:cNvPr>
          <p:cNvSpPr txBox="1">
            <a:spLocks/>
          </p:cNvSpPr>
          <p:nvPr/>
        </p:nvSpPr>
        <p:spPr>
          <a:xfrm>
            <a:off x="753540" y="1362310"/>
            <a:ext cx="9956331" cy="633940"/>
          </a:xfrm>
          <a:prstGeom prst="rect">
            <a:avLst/>
          </a:prstGeom>
        </p:spPr>
        <p:txBody>
          <a:bodyPr vert="horz" lIns="91355" tIns="45678" rIns="91355" bIns="45678" rtlCol="0" anchor="t">
            <a:normAutofit fontScale="97500"/>
          </a:bodyPr>
          <a:lstStyle>
            <a:lvl1pPr algn="l" defTabSz="914400" rtl="0" eaLnBrk="1" latinLnBrk="0" hangingPunct="1">
              <a:lnSpc>
                <a:spcPct val="10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defTabSz="913554">
              <a:defRPr/>
            </a:pPr>
            <a:r>
              <a:rPr lang="en-CA" sz="2398" kern="100">
                <a:solidFill>
                  <a:srgbClr val="000000"/>
                </a:solidFill>
                <a:latin typeface="+mn-lt"/>
                <a:ea typeface="Calibri" panose="020F0502020204030204" pitchFamily="34" charset="0"/>
                <a:cs typeface="Times New Roman"/>
                <a:hlinkClick r:id="rId3"/>
              </a:rPr>
              <a:t>July 4 2023 announcement</a:t>
            </a:r>
            <a:endParaRPr lang="en-US" sz="2398">
              <a:solidFill>
                <a:srgbClr val="000000"/>
              </a:solidFill>
              <a:latin typeface="+mn-lt"/>
            </a:endParaRPr>
          </a:p>
        </p:txBody>
      </p:sp>
      <p:sp>
        <p:nvSpPr>
          <p:cNvPr id="11" name="Text Placeholder 3">
            <a:extLst>
              <a:ext uri="{FF2B5EF4-FFF2-40B4-BE49-F238E27FC236}">
                <a16:creationId xmlns:a16="http://schemas.microsoft.com/office/drawing/2014/main" id="{42A656F1-7CB2-6A62-809E-4208157793AA}"/>
              </a:ext>
            </a:extLst>
          </p:cNvPr>
          <p:cNvSpPr txBox="1">
            <a:spLocks/>
          </p:cNvSpPr>
          <p:nvPr/>
        </p:nvSpPr>
        <p:spPr>
          <a:xfrm>
            <a:off x="753540" y="1996250"/>
            <a:ext cx="10684920" cy="1158106"/>
          </a:xfrm>
          <a:prstGeom prst="rect">
            <a:avLst/>
          </a:prstGeom>
        </p:spPr>
        <p:txBody>
          <a:bodyPr vert="horz" lIns="91355" tIns="45678" rIns="91355" bIns="45678" rtlCol="0" anchor="t">
            <a:normAutofit/>
          </a:bodyP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583" indent="-342583" algn="l">
              <a:buClr>
                <a:srgbClr val="DF202D"/>
              </a:buClr>
              <a:buFont typeface="Arial" panose="020B0604020202020204" pitchFamily="34" charset="0"/>
              <a:buChar char="•"/>
            </a:pPr>
            <a:r>
              <a:rPr lang="en-US" sz="2198">
                <a:solidFill>
                  <a:schemeClr val="tx1"/>
                </a:solidFill>
                <a:latin typeface="+mn-lt"/>
                <a:cs typeface="Arial"/>
              </a:rPr>
              <a:t>The tri-agency Presidents announced the review of the </a:t>
            </a:r>
            <a:r>
              <a:rPr lang="en-US" sz="2198" i="1">
                <a:solidFill>
                  <a:schemeClr val="tx1"/>
                </a:solidFill>
                <a:latin typeface="+mn-lt"/>
                <a:cs typeface="Arial"/>
              </a:rPr>
              <a:t>Tri-Agency OA Policy on Publications</a:t>
            </a:r>
            <a:r>
              <a:rPr lang="en-US" sz="2198">
                <a:solidFill>
                  <a:schemeClr val="tx1"/>
                </a:solidFill>
                <a:latin typeface="+mn-lt"/>
                <a:cs typeface="Arial"/>
              </a:rPr>
              <a:t> (2015), with the goal of requiring immediate OA </a:t>
            </a:r>
            <a:r>
              <a:rPr lang="en-US" sz="2198" b="1">
                <a:solidFill>
                  <a:schemeClr val="tx1"/>
                </a:solidFill>
                <a:latin typeface="+mn-lt"/>
                <a:cs typeface="Arial"/>
              </a:rPr>
              <a:t>by the end of 2025</a:t>
            </a:r>
            <a:r>
              <a:rPr lang="en-US" sz="2198">
                <a:solidFill>
                  <a:schemeClr val="tx1"/>
                </a:solidFill>
                <a:latin typeface="+mn-lt"/>
                <a:cs typeface="Arial"/>
              </a:rPr>
              <a:t>. A survey to gauge initial community thoughts was also launched.</a:t>
            </a:r>
            <a:endParaRPr lang="en-US" sz="1998">
              <a:solidFill>
                <a:schemeClr val="tx1"/>
              </a:solidFill>
              <a:latin typeface="+mn-lt"/>
            </a:endParaRPr>
          </a:p>
        </p:txBody>
      </p:sp>
      <p:pic>
        <p:nvPicPr>
          <p:cNvPr id="12" name="Picture 2">
            <a:extLst>
              <a:ext uri="{FF2B5EF4-FFF2-40B4-BE49-F238E27FC236}">
                <a16:creationId xmlns:a16="http://schemas.microsoft.com/office/drawing/2014/main" id="{9C5DC45F-74F8-CA35-9D44-F49CC65EF4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824" y="3429000"/>
            <a:ext cx="3830637" cy="21523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3099C45F-F4AA-AD55-02CC-E28E13639BA4}"/>
              </a:ext>
            </a:extLst>
          </p:cNvPr>
          <p:cNvSpPr txBox="1">
            <a:spLocks/>
          </p:cNvSpPr>
          <p:nvPr/>
        </p:nvSpPr>
        <p:spPr>
          <a:xfrm>
            <a:off x="753539" y="3314981"/>
            <a:ext cx="6703175" cy="2814649"/>
          </a:xfrm>
          <a:prstGeom prst="rect">
            <a:avLst/>
          </a:prstGeom>
        </p:spPr>
        <p:txBody>
          <a:bodyPr vert="horz" lIns="91355" tIns="45678" rIns="91355" bIns="45678" rtlCol="0" anchor="t">
            <a:normAutofit/>
          </a:bodyPr>
          <a:lstStyle>
            <a:lvl1pPr marL="342900" indent="-342900" algn="l" defTabSz="914400" rtl="0" eaLnBrk="1" latinLnBrk="0" hangingPunct="1">
              <a:lnSpc>
                <a:spcPct val="100000"/>
              </a:lnSpc>
              <a:spcBef>
                <a:spcPts val="0"/>
              </a:spcBef>
              <a:buClr>
                <a:srgbClr val="DF202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98">
                <a:latin typeface="Arial"/>
                <a:cs typeface="Arial"/>
              </a:rPr>
              <a:t>The agencies are committed to increasing the </a:t>
            </a:r>
            <a:r>
              <a:rPr lang="en-US" sz="2198" b="1">
                <a:latin typeface="Arial"/>
                <a:cs typeface="Arial"/>
              </a:rPr>
              <a:t>dissemination </a:t>
            </a:r>
            <a:r>
              <a:rPr lang="en-US" sz="2198">
                <a:latin typeface="Arial"/>
                <a:cs typeface="Arial"/>
              </a:rPr>
              <a:t>of research results and </a:t>
            </a:r>
            <a:r>
              <a:rPr lang="en-US" sz="2198" b="1">
                <a:latin typeface="Arial"/>
                <a:cs typeface="Arial"/>
              </a:rPr>
              <a:t>accelerating knowledge mobilization </a:t>
            </a:r>
            <a:r>
              <a:rPr lang="en-US" sz="2198">
                <a:latin typeface="Arial"/>
                <a:cs typeface="Arial"/>
              </a:rPr>
              <a:t>by ensuring peer-reviewed articles resulting from agency-funded research are freely and immediately available.</a:t>
            </a:r>
            <a:endParaRPr lang="en-CA" sz="2198">
              <a:latin typeface="Arial"/>
              <a:cs typeface="Arial"/>
            </a:endParaRPr>
          </a:p>
        </p:txBody>
      </p:sp>
    </p:spTree>
    <p:extLst>
      <p:ext uri="{BB962C8B-B14F-4D97-AF65-F5344CB8AC3E}">
        <p14:creationId xmlns:p14="http://schemas.microsoft.com/office/powerpoint/2010/main" val="2334290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4129-B63B-A004-E440-E2045602BC91}"/>
              </a:ext>
            </a:extLst>
          </p:cNvPr>
          <p:cNvSpPr>
            <a:spLocks noGrp="1"/>
          </p:cNvSpPr>
          <p:nvPr>
            <p:ph type="title"/>
          </p:nvPr>
        </p:nvSpPr>
        <p:spPr/>
        <p:txBody>
          <a:bodyPr>
            <a:normAutofit/>
          </a:bodyPr>
          <a:lstStyle/>
          <a:p>
            <a:r>
              <a:rPr lang="fr-CA" sz="3730">
                <a:latin typeface="Atkinson Hyperlegible" pitchFamily="50" charset="0"/>
              </a:rPr>
              <a:t>Tri-</a:t>
            </a:r>
            <a:r>
              <a:rPr lang="fr-CA" sz="3730" err="1">
                <a:latin typeface="Atkinson Hyperlegible" pitchFamily="50" charset="0"/>
              </a:rPr>
              <a:t>agency</a:t>
            </a:r>
            <a:r>
              <a:rPr lang="fr-CA" sz="3730">
                <a:latin typeface="Atkinson Hyperlegible" pitchFamily="50" charset="0"/>
              </a:rPr>
              <a:t> CV pilot</a:t>
            </a:r>
            <a:endParaRPr lang="en-US" sz="3730">
              <a:latin typeface="Atkinson Hyperlegible" pitchFamily="50" charset="0"/>
            </a:endParaRPr>
          </a:p>
        </p:txBody>
      </p:sp>
      <p:sp>
        <p:nvSpPr>
          <p:cNvPr id="3" name="Content Placeholder 2">
            <a:extLst>
              <a:ext uri="{FF2B5EF4-FFF2-40B4-BE49-F238E27FC236}">
                <a16:creationId xmlns:a16="http://schemas.microsoft.com/office/drawing/2014/main" id="{9368419A-289E-1A12-08FB-E4A3865A5887}"/>
              </a:ext>
            </a:extLst>
          </p:cNvPr>
          <p:cNvSpPr>
            <a:spLocks noGrp="1"/>
          </p:cNvSpPr>
          <p:nvPr>
            <p:ph idx="1"/>
          </p:nvPr>
        </p:nvSpPr>
        <p:spPr>
          <a:xfrm>
            <a:off x="665672" y="1864895"/>
            <a:ext cx="4618499" cy="4627980"/>
          </a:xfrm>
        </p:spPr>
        <p:txBody>
          <a:bodyPr vert="horz" lIns="91440" tIns="45720" rIns="91440" bIns="45720" rtlCol="0" anchor="t">
            <a:normAutofit lnSpcReduction="10000"/>
          </a:bodyPr>
          <a:lstStyle/>
          <a:p>
            <a:pPr marL="0" indent="0">
              <a:buNone/>
            </a:pPr>
            <a:r>
              <a:rPr lang="fr-CA" sz="2400" b="1">
                <a:latin typeface="Arial"/>
                <a:cs typeface="Arial"/>
              </a:rPr>
              <a:t>Template sections</a:t>
            </a:r>
            <a:endParaRPr lang="fr-CA" sz="2400">
              <a:latin typeface="Arial"/>
              <a:cs typeface="Arial"/>
            </a:endParaRPr>
          </a:p>
          <a:p>
            <a:pPr marL="513715" indent="-513715">
              <a:buFont typeface="+mj-lt"/>
              <a:buAutoNum type="arabicPeriod"/>
            </a:pPr>
            <a:r>
              <a:rPr lang="fr-CA" sz="2200" err="1">
                <a:latin typeface="Arial"/>
                <a:cs typeface="Arial"/>
              </a:rPr>
              <a:t>Personal</a:t>
            </a:r>
            <a:r>
              <a:rPr lang="fr-CA" sz="2200">
                <a:latin typeface="Arial"/>
                <a:cs typeface="Arial"/>
              </a:rPr>
              <a:t> information</a:t>
            </a:r>
          </a:p>
          <a:p>
            <a:pPr marL="513715" indent="-513715">
              <a:buFont typeface="+mj-lt"/>
              <a:buAutoNum type="arabicPeriod"/>
            </a:pPr>
            <a:r>
              <a:rPr lang="fr-CA" sz="2200" err="1">
                <a:latin typeface="Arial"/>
                <a:cs typeface="Arial"/>
              </a:rPr>
              <a:t>Personal</a:t>
            </a:r>
            <a:r>
              <a:rPr lang="fr-CA" sz="2200">
                <a:latin typeface="Arial"/>
                <a:cs typeface="Arial"/>
              </a:rPr>
              <a:t> </a:t>
            </a:r>
            <a:r>
              <a:rPr lang="fr-CA" sz="2200" err="1">
                <a:latin typeface="Arial"/>
                <a:cs typeface="Arial"/>
              </a:rPr>
              <a:t>statement</a:t>
            </a:r>
            <a:endParaRPr lang="fr-CA" sz="2200">
              <a:latin typeface="Arial"/>
              <a:cs typeface="Arial"/>
            </a:endParaRPr>
          </a:p>
          <a:p>
            <a:pPr marL="513715" indent="-513715">
              <a:buFont typeface="+mj-lt"/>
              <a:buAutoNum type="arabicPeriod"/>
            </a:pPr>
            <a:r>
              <a:rPr lang="fr-CA" sz="2200">
                <a:latin typeface="Arial"/>
                <a:cs typeface="Arial"/>
              </a:rPr>
              <a:t>Most </a:t>
            </a:r>
            <a:r>
              <a:rPr lang="fr-CA" sz="2200" err="1">
                <a:latin typeface="Arial"/>
                <a:cs typeface="Arial"/>
              </a:rPr>
              <a:t>significant</a:t>
            </a:r>
            <a:r>
              <a:rPr lang="fr-CA" sz="2200">
                <a:latin typeface="Arial"/>
                <a:cs typeface="Arial"/>
              </a:rPr>
              <a:t> contributions</a:t>
            </a:r>
          </a:p>
          <a:p>
            <a:pPr marL="513715" indent="-513715">
              <a:buFont typeface="+mj-lt"/>
              <a:buAutoNum type="arabicPeriod"/>
            </a:pPr>
            <a:r>
              <a:rPr lang="fr-CA" sz="2200" err="1">
                <a:latin typeface="Arial"/>
                <a:cs typeface="Arial"/>
              </a:rPr>
              <a:t>Other</a:t>
            </a:r>
            <a:r>
              <a:rPr lang="fr-CA" sz="2200">
                <a:latin typeface="Arial"/>
                <a:cs typeface="Arial"/>
              </a:rPr>
              <a:t> contributions to </a:t>
            </a:r>
            <a:r>
              <a:rPr lang="fr-CA" sz="2200" err="1">
                <a:latin typeface="Arial"/>
                <a:cs typeface="Arial"/>
              </a:rPr>
              <a:t>knowledge</a:t>
            </a:r>
            <a:endParaRPr lang="fr-CA" sz="2200">
              <a:latin typeface="Arial"/>
              <a:cs typeface="Arial"/>
            </a:endParaRPr>
          </a:p>
          <a:p>
            <a:pPr marL="513715" indent="-513715">
              <a:buFont typeface="+mj-lt"/>
              <a:buAutoNum type="arabicPeriod"/>
            </a:pPr>
            <a:r>
              <a:rPr lang="fr-CA" sz="2200" err="1">
                <a:latin typeface="Arial"/>
                <a:cs typeface="Arial"/>
              </a:rPr>
              <a:t>Supervisory</a:t>
            </a:r>
            <a:r>
              <a:rPr lang="fr-CA" sz="2200">
                <a:latin typeface="Arial"/>
                <a:cs typeface="Arial"/>
              </a:rPr>
              <a:t> and </a:t>
            </a:r>
            <a:r>
              <a:rPr lang="fr-CA" sz="2200" err="1">
                <a:latin typeface="Arial"/>
                <a:cs typeface="Arial"/>
              </a:rPr>
              <a:t>mentorship</a:t>
            </a:r>
            <a:r>
              <a:rPr lang="fr-CA" sz="2200">
                <a:latin typeface="Arial"/>
                <a:cs typeface="Arial"/>
              </a:rPr>
              <a:t> </a:t>
            </a:r>
            <a:r>
              <a:rPr lang="fr-CA" sz="2200" err="1">
                <a:latin typeface="Arial"/>
                <a:cs typeface="Arial"/>
              </a:rPr>
              <a:t>activities</a:t>
            </a:r>
            <a:endParaRPr lang="fr-CA" sz="2200">
              <a:latin typeface="Arial"/>
              <a:cs typeface="Arial"/>
            </a:endParaRPr>
          </a:p>
          <a:p>
            <a:pPr marL="513715" indent="-513715">
              <a:buFont typeface="+mj-lt"/>
              <a:buAutoNum type="arabicPeriod"/>
            </a:pPr>
            <a:r>
              <a:rPr lang="fr-CA" sz="2200" err="1">
                <a:latin typeface="Arial"/>
                <a:cs typeface="Arial"/>
              </a:rPr>
              <a:t>Other</a:t>
            </a:r>
            <a:r>
              <a:rPr lang="fr-CA" sz="2200">
                <a:latin typeface="Arial"/>
                <a:cs typeface="Arial"/>
              </a:rPr>
              <a:t> relevant information</a:t>
            </a:r>
          </a:p>
          <a:p>
            <a:pPr marL="0" indent="0">
              <a:buNone/>
            </a:pPr>
            <a:r>
              <a:rPr lang="en-US" sz="2200">
                <a:latin typeface="Arial"/>
                <a:cs typeface="Arial"/>
              </a:rPr>
              <a:t>Appendix – Current research funding (Optional)</a:t>
            </a:r>
          </a:p>
          <a:p>
            <a:pPr marL="0" indent="0">
              <a:buNone/>
            </a:pPr>
            <a:endParaRPr lang="en-US" sz="2400"/>
          </a:p>
          <a:p>
            <a:pPr marL="0" indent="0">
              <a:buNone/>
            </a:pPr>
            <a:endParaRPr lang="en-US" sz="2400">
              <a:latin typeface="Atkinson Hyperlegible" pitchFamily="50" charset="0"/>
            </a:endParaRPr>
          </a:p>
          <a:p>
            <a:pPr marL="0" indent="0">
              <a:buNone/>
            </a:pPr>
            <a:endParaRPr lang="fr-CA" sz="2400" b="1"/>
          </a:p>
          <a:p>
            <a:pPr marL="0" indent="0">
              <a:buNone/>
            </a:pPr>
            <a:endParaRPr lang="fr-CA" sz="2400" b="1"/>
          </a:p>
        </p:txBody>
      </p:sp>
      <p:grpSp>
        <p:nvGrpSpPr>
          <p:cNvPr id="4" name="Group 3">
            <a:extLst>
              <a:ext uri="{FF2B5EF4-FFF2-40B4-BE49-F238E27FC236}">
                <a16:creationId xmlns:a16="http://schemas.microsoft.com/office/drawing/2014/main" id="{3D732369-74C3-F338-825B-8C95C073F42B}"/>
              </a:ext>
            </a:extLst>
          </p:cNvPr>
          <p:cNvGrpSpPr/>
          <p:nvPr/>
        </p:nvGrpSpPr>
        <p:grpSpPr>
          <a:xfrm>
            <a:off x="5283200" y="2303262"/>
            <a:ext cx="6375400" cy="3751243"/>
            <a:chOff x="6093594" y="2303262"/>
            <a:chExt cx="5260206" cy="3751243"/>
          </a:xfrm>
        </p:grpSpPr>
        <p:sp>
          <p:nvSpPr>
            <p:cNvPr id="5" name="Rectangle 4">
              <a:extLst>
                <a:ext uri="{FF2B5EF4-FFF2-40B4-BE49-F238E27FC236}">
                  <a16:creationId xmlns:a16="http://schemas.microsoft.com/office/drawing/2014/main" id="{E9DFA13A-6FB1-DCB0-B53E-3264530B0F54}"/>
                </a:ext>
              </a:extLst>
            </p:cNvPr>
            <p:cNvSpPr/>
            <p:nvPr/>
          </p:nvSpPr>
          <p:spPr>
            <a:xfrm>
              <a:off x="6093594" y="2303262"/>
              <a:ext cx="5260206" cy="3751243"/>
            </a:xfrm>
            <a:prstGeom prst="rect">
              <a:avLst/>
            </a:prstGeom>
            <a:noFill/>
          </p:spPr>
          <p:txBody>
            <a:bodyPr/>
            <a:lstStyle/>
            <a:p>
              <a:endParaRPr lang="en-CA"/>
            </a:p>
          </p:txBody>
        </p:sp>
        <p:sp>
          <p:nvSpPr>
            <p:cNvPr id="6" name="Rectangle: Rounded Corners 5">
              <a:extLst>
                <a:ext uri="{FF2B5EF4-FFF2-40B4-BE49-F238E27FC236}">
                  <a16:creationId xmlns:a16="http://schemas.microsoft.com/office/drawing/2014/main" id="{03D4B87F-39EA-2B89-40EE-9B383C35359A}"/>
                </a:ext>
              </a:extLst>
            </p:cNvPr>
            <p:cNvSpPr/>
            <p:nvPr/>
          </p:nvSpPr>
          <p:spPr>
            <a:xfrm>
              <a:off x="6093594" y="2411279"/>
              <a:ext cx="5260206" cy="1071522"/>
            </a:xfrm>
            <a:prstGeom prst="roundRect">
              <a:avLst>
                <a:gd name="adj" fmla="val 10000"/>
              </a:avLst>
            </a:prstGeom>
            <a:solidFill>
              <a:srgbClr val="5B9BD5">
                <a:lumMod val="20000"/>
                <a:lumOff val="8000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A"/>
            </a:p>
          </p:txBody>
        </p:sp>
        <p:sp>
          <p:nvSpPr>
            <p:cNvPr id="7" name="Rectangle 6" descr="Brain in head with solid fill">
              <a:extLst>
                <a:ext uri="{FF2B5EF4-FFF2-40B4-BE49-F238E27FC236}">
                  <a16:creationId xmlns:a16="http://schemas.microsoft.com/office/drawing/2014/main" id="{FC73449D-ABC2-FE32-1C7E-A8362E2A7EBD}"/>
                </a:ext>
              </a:extLst>
            </p:cNvPr>
            <p:cNvSpPr/>
            <p:nvPr/>
          </p:nvSpPr>
          <p:spPr>
            <a:xfrm>
              <a:off x="6449029" y="2605260"/>
              <a:ext cx="589337" cy="589337"/>
            </a:xfrm>
            <a:prstGeom prst="rect">
              <a:avLst/>
            </a:prstGeom>
            <a:blipFill>
              <a:blip r:embed="rId3">
                <a:extLst>
                  <a:ext uri="{96DAC541-7B7A-43D3-8B79-37D633B846F1}">
                    <asvg:svgBlip xmlns:asvg="http://schemas.microsoft.com/office/drawing/2016/SVG/main" r:embed="rId4"/>
                  </a:ext>
                </a:extLst>
              </a:blip>
              <a:srcRect/>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CA"/>
            </a:p>
          </p:txBody>
        </p:sp>
        <p:sp>
          <p:nvSpPr>
            <p:cNvPr id="8" name="Freeform: Shape 7">
              <a:extLst>
                <a:ext uri="{FF2B5EF4-FFF2-40B4-BE49-F238E27FC236}">
                  <a16:creationId xmlns:a16="http://schemas.microsoft.com/office/drawing/2014/main" id="{7A06686A-073B-3349-E02C-91C99E060193}"/>
                </a:ext>
              </a:extLst>
            </p:cNvPr>
            <p:cNvSpPr/>
            <p:nvPr/>
          </p:nvSpPr>
          <p:spPr>
            <a:xfrm>
              <a:off x="7331201" y="2303719"/>
              <a:ext cx="4022598" cy="1071522"/>
            </a:xfrm>
            <a:custGeom>
              <a:avLst/>
              <a:gdLst>
                <a:gd name="connsiteX0" fmla="*/ 0 w 4022598"/>
                <a:gd name="connsiteY0" fmla="*/ 0 h 1071522"/>
                <a:gd name="connsiteX1" fmla="*/ 4022598 w 4022598"/>
                <a:gd name="connsiteY1" fmla="*/ 0 h 1071522"/>
                <a:gd name="connsiteX2" fmla="*/ 4022598 w 4022598"/>
                <a:gd name="connsiteY2" fmla="*/ 1071522 h 1071522"/>
                <a:gd name="connsiteX3" fmla="*/ 0 w 4022598"/>
                <a:gd name="connsiteY3" fmla="*/ 1071522 h 1071522"/>
                <a:gd name="connsiteX4" fmla="*/ 0 w 4022598"/>
                <a:gd name="connsiteY4" fmla="*/ 0 h 107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598" h="1071522">
                  <a:moveTo>
                    <a:pt x="0" y="0"/>
                  </a:moveTo>
                  <a:lnTo>
                    <a:pt x="4022598" y="0"/>
                  </a:lnTo>
                  <a:lnTo>
                    <a:pt x="4022598" y="1071522"/>
                  </a:lnTo>
                  <a:lnTo>
                    <a:pt x="0" y="107152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403" tIns="113403" rIns="113403" bIns="113403" numCol="1" spcCol="1270" anchor="ctr" anchorCtr="0">
              <a:noAutofit/>
            </a:bodyPr>
            <a:lstStyle/>
            <a:p>
              <a:pPr marL="0" lvl="0" indent="0" algn="l" defTabSz="622300">
                <a:lnSpc>
                  <a:spcPct val="100000"/>
                </a:lnSpc>
                <a:spcBef>
                  <a:spcPct val="0"/>
                </a:spcBef>
                <a:spcAft>
                  <a:spcPct val="35000"/>
                </a:spcAft>
                <a:buNone/>
              </a:pPr>
              <a:r>
                <a:rPr lang="en-CA" b="1" kern="1200">
                  <a:solidFill>
                    <a:sysClr val="windowText" lastClr="000000">
                      <a:hueOff val="0"/>
                      <a:satOff val="0"/>
                      <a:lumOff val="0"/>
                      <a:alphaOff val="0"/>
                    </a:sysClr>
                  </a:solidFill>
                  <a:latin typeface="Atkinson Hyperlegible" pitchFamily="50" charset="0"/>
                  <a:ea typeface="+mn-ea"/>
                  <a:cs typeface="+mn-cs"/>
                </a:rPr>
                <a:t>NSERC </a:t>
              </a:r>
              <a:r>
                <a:rPr lang="en-CA" b="1" kern="1200">
                  <a:solidFill>
                    <a:sysClr val="windowText" lastClr="000000">
                      <a:hueOff val="0"/>
                      <a:satOff val="0"/>
                      <a:lumOff val="0"/>
                      <a:alphaOff val="0"/>
                    </a:sysClr>
                  </a:solidFill>
                  <a:latin typeface="Atkinson Hyperlegible" pitchFamily="50" charset="0"/>
                  <a:ea typeface="+mn-ea"/>
                  <a:cs typeface="+mn-cs"/>
                  <a:hlinkClick r:id="rId5"/>
                </a:rPr>
                <a:t>Discovery Horizons</a:t>
              </a:r>
              <a:endParaRPr lang="en-US" b="1" kern="1200">
                <a:solidFill>
                  <a:sysClr val="windowText" lastClr="000000">
                    <a:hueOff val="0"/>
                    <a:satOff val="0"/>
                    <a:lumOff val="0"/>
                    <a:alphaOff val="0"/>
                  </a:sysClr>
                </a:solidFill>
                <a:latin typeface="Atkinson Hyperlegible" pitchFamily="50" charset="0"/>
                <a:ea typeface="+mn-ea"/>
                <a:cs typeface="+mn-cs"/>
              </a:endParaRPr>
            </a:p>
          </p:txBody>
        </p:sp>
        <p:sp>
          <p:nvSpPr>
            <p:cNvPr id="11" name="Rectangle: Rounded Corners 10">
              <a:extLst>
                <a:ext uri="{FF2B5EF4-FFF2-40B4-BE49-F238E27FC236}">
                  <a16:creationId xmlns:a16="http://schemas.microsoft.com/office/drawing/2014/main" id="{1A4E1971-F6CC-DFF5-336C-501249D8F73F}"/>
                </a:ext>
              </a:extLst>
            </p:cNvPr>
            <p:cNvSpPr/>
            <p:nvPr/>
          </p:nvSpPr>
          <p:spPr>
            <a:xfrm>
              <a:off x="6093594" y="3643121"/>
              <a:ext cx="5260206" cy="1142125"/>
            </a:xfrm>
            <a:prstGeom prst="roundRect">
              <a:avLst>
                <a:gd name="adj" fmla="val 10000"/>
              </a:avLst>
            </a:prstGeom>
            <a:solidFill>
              <a:srgbClr val="5B9BD5">
                <a:lumMod val="20000"/>
                <a:lumOff val="8000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A" sz="3200"/>
            </a:p>
          </p:txBody>
        </p:sp>
        <p:sp>
          <p:nvSpPr>
            <p:cNvPr id="12" name="Rectangle 11" descr="Covid-19 with solid fill">
              <a:extLst>
                <a:ext uri="{FF2B5EF4-FFF2-40B4-BE49-F238E27FC236}">
                  <a16:creationId xmlns:a16="http://schemas.microsoft.com/office/drawing/2014/main" id="{0425D76F-D2F5-C955-CB59-985BA1E5569D}"/>
                </a:ext>
              </a:extLst>
            </p:cNvPr>
            <p:cNvSpPr/>
            <p:nvPr/>
          </p:nvSpPr>
          <p:spPr>
            <a:xfrm>
              <a:off x="6417729" y="3884214"/>
              <a:ext cx="589337" cy="589337"/>
            </a:xfrm>
            <a:prstGeom prst="rect">
              <a:avLst/>
            </a:prstGeom>
            <a:blipFill>
              <a:blip r:embed="rId6">
                <a:extLst>
                  <a:ext uri="{96DAC541-7B7A-43D3-8B79-37D633B846F1}">
                    <asvg:svgBlip xmlns:asvg="http://schemas.microsoft.com/office/drawing/2016/SVG/main" r:embed="rId7"/>
                  </a:ext>
                </a:extLst>
              </a:blip>
              <a:srcRect/>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CA"/>
            </a:p>
          </p:txBody>
        </p:sp>
        <p:sp>
          <p:nvSpPr>
            <p:cNvPr id="13" name="Freeform: Shape 12">
              <a:extLst>
                <a:ext uri="{FF2B5EF4-FFF2-40B4-BE49-F238E27FC236}">
                  <a16:creationId xmlns:a16="http://schemas.microsoft.com/office/drawing/2014/main" id="{F2C65B11-E52C-978B-6357-F94D1C872F49}"/>
                </a:ext>
              </a:extLst>
            </p:cNvPr>
            <p:cNvSpPr/>
            <p:nvPr/>
          </p:nvSpPr>
          <p:spPr>
            <a:xfrm>
              <a:off x="7331201" y="3643122"/>
              <a:ext cx="4022598" cy="1071522"/>
            </a:xfrm>
            <a:custGeom>
              <a:avLst/>
              <a:gdLst>
                <a:gd name="connsiteX0" fmla="*/ 0 w 4022598"/>
                <a:gd name="connsiteY0" fmla="*/ 0 h 1071522"/>
                <a:gd name="connsiteX1" fmla="*/ 4022598 w 4022598"/>
                <a:gd name="connsiteY1" fmla="*/ 0 h 1071522"/>
                <a:gd name="connsiteX2" fmla="*/ 4022598 w 4022598"/>
                <a:gd name="connsiteY2" fmla="*/ 1071522 h 1071522"/>
                <a:gd name="connsiteX3" fmla="*/ 0 w 4022598"/>
                <a:gd name="connsiteY3" fmla="*/ 1071522 h 1071522"/>
                <a:gd name="connsiteX4" fmla="*/ 0 w 4022598"/>
                <a:gd name="connsiteY4" fmla="*/ 0 h 107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598" h="1071522">
                  <a:moveTo>
                    <a:pt x="0" y="0"/>
                  </a:moveTo>
                  <a:lnTo>
                    <a:pt x="4022598" y="0"/>
                  </a:lnTo>
                  <a:lnTo>
                    <a:pt x="4022598" y="1071522"/>
                  </a:lnTo>
                  <a:lnTo>
                    <a:pt x="0" y="107152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403" tIns="113403" rIns="113403" bIns="113403" numCol="1" spcCol="1270" anchor="ctr" anchorCtr="0">
              <a:noAutofit/>
            </a:bodyPr>
            <a:lstStyle/>
            <a:p>
              <a:pPr marL="0" lvl="0" indent="0" algn="l" defTabSz="622300">
                <a:lnSpc>
                  <a:spcPct val="100000"/>
                </a:lnSpc>
                <a:spcBef>
                  <a:spcPct val="0"/>
                </a:spcBef>
                <a:spcAft>
                  <a:spcPct val="35000"/>
                </a:spcAft>
                <a:buNone/>
              </a:pPr>
              <a:r>
                <a:rPr lang="en-CA" b="1" kern="1200">
                  <a:solidFill>
                    <a:sysClr val="windowText" lastClr="000000">
                      <a:hueOff val="0"/>
                      <a:satOff val="0"/>
                      <a:lumOff val="0"/>
                      <a:alphaOff val="0"/>
                    </a:sysClr>
                  </a:solidFill>
                  <a:latin typeface="Atkinson Hyperlegible" pitchFamily="50" charset="0"/>
                  <a:ea typeface="+mn-ea"/>
                  <a:cs typeface="+mn-cs"/>
                </a:rPr>
                <a:t>CIHR </a:t>
              </a:r>
              <a:r>
                <a:rPr lang="en-CA" b="1" kern="1200">
                  <a:solidFill>
                    <a:sysClr val="windowText" lastClr="000000">
                      <a:hueOff val="0"/>
                      <a:satOff val="0"/>
                      <a:lumOff val="0"/>
                      <a:alphaOff val="0"/>
                    </a:sysClr>
                  </a:solidFill>
                  <a:latin typeface="Atkinson Hyperlegible" pitchFamily="50" charset="0"/>
                  <a:ea typeface="+mn-ea"/>
                  <a:cs typeface="+mn-cs"/>
                  <a:hlinkClick r:id="rId8"/>
                </a:rPr>
                <a:t>Health Research Training Platform</a:t>
              </a:r>
              <a:r>
                <a:rPr lang="en-CA" b="1" kern="1200">
                  <a:solidFill>
                    <a:sysClr val="windowText" lastClr="000000">
                      <a:hueOff val="0"/>
                      <a:satOff val="0"/>
                      <a:lumOff val="0"/>
                      <a:alphaOff val="0"/>
                    </a:sysClr>
                  </a:solidFill>
                  <a:latin typeface="Atkinson Hyperlegible" pitchFamily="50" charset="0"/>
                  <a:ea typeface="+mn-ea"/>
                  <a:cs typeface="+mn-cs"/>
                </a:rPr>
                <a:t>, </a:t>
              </a:r>
              <a:r>
                <a:rPr lang="en-US" b="1" kern="1200">
                  <a:solidFill>
                    <a:sysClr val="windowText" lastClr="000000">
                      <a:hueOff val="0"/>
                      <a:satOff val="0"/>
                      <a:lumOff val="0"/>
                      <a:alphaOff val="0"/>
                    </a:sysClr>
                  </a:solidFill>
                  <a:latin typeface="Atkinson Hyperlegible" pitchFamily="50" charset="0"/>
                  <a:ea typeface="+mn-ea"/>
                  <a:cs typeface="+mn-cs"/>
                  <a:hlinkClick r:id="rId9"/>
                </a:rPr>
                <a:t>Operating Grant : NWHRI: Innovation Fund</a:t>
              </a:r>
              <a:r>
                <a:rPr lang="en-US" b="1" kern="1200">
                  <a:solidFill>
                    <a:sysClr val="windowText" lastClr="000000">
                      <a:hueOff val="0"/>
                      <a:satOff val="0"/>
                      <a:lumOff val="0"/>
                      <a:alphaOff val="0"/>
                    </a:sysClr>
                  </a:solidFill>
                  <a:latin typeface="Atkinson Hyperlegible" pitchFamily="50" charset="0"/>
                  <a:ea typeface="+mn-ea"/>
                  <a:cs typeface="+mn-cs"/>
                </a:rPr>
                <a:t>, </a:t>
              </a:r>
              <a:r>
                <a:rPr lang="en-US" b="1" kern="1200">
                  <a:solidFill>
                    <a:sysClr val="windowText" lastClr="000000">
                      <a:hueOff val="0"/>
                      <a:satOff val="0"/>
                      <a:lumOff val="0"/>
                      <a:alphaOff val="0"/>
                    </a:sysClr>
                  </a:solidFill>
                  <a:latin typeface="Atkinson Hyperlegible" pitchFamily="50" charset="0"/>
                  <a:ea typeface="+mn-ea"/>
                  <a:cs typeface="+mn-cs"/>
                  <a:hlinkClick r:id="rId10"/>
                </a:rPr>
                <a:t>Catalyst Grant : Chief Public Health Officer (CPHO) Report</a:t>
              </a:r>
              <a:endParaRPr lang="en-US" b="1" kern="1200">
                <a:solidFill>
                  <a:sysClr val="windowText" lastClr="000000">
                    <a:hueOff val="0"/>
                    <a:satOff val="0"/>
                    <a:lumOff val="0"/>
                    <a:alphaOff val="0"/>
                  </a:sysClr>
                </a:solidFill>
                <a:latin typeface="Atkinson Hyperlegible" pitchFamily="50" charset="0"/>
                <a:ea typeface="+mn-ea"/>
                <a:cs typeface="+mn-cs"/>
              </a:endParaRPr>
            </a:p>
          </p:txBody>
        </p:sp>
        <p:sp>
          <p:nvSpPr>
            <p:cNvPr id="14" name="Rectangle: Rounded Corners 13">
              <a:extLst>
                <a:ext uri="{FF2B5EF4-FFF2-40B4-BE49-F238E27FC236}">
                  <a16:creationId xmlns:a16="http://schemas.microsoft.com/office/drawing/2014/main" id="{9E4919B6-EF98-A503-10C9-EA9692970ED7}"/>
                </a:ext>
              </a:extLst>
            </p:cNvPr>
            <p:cNvSpPr/>
            <p:nvPr/>
          </p:nvSpPr>
          <p:spPr>
            <a:xfrm>
              <a:off x="6093594" y="4982525"/>
              <a:ext cx="5260206" cy="1071522"/>
            </a:xfrm>
            <a:prstGeom prst="roundRect">
              <a:avLst>
                <a:gd name="adj" fmla="val 10000"/>
              </a:avLst>
            </a:prstGeom>
            <a:solidFill>
              <a:srgbClr val="5B9BD5">
                <a:lumMod val="20000"/>
                <a:lumOff val="8000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txBody>
            <a:bodyPr/>
            <a:lstStyle/>
            <a:p>
              <a:endParaRPr lang="en-CA"/>
            </a:p>
          </p:txBody>
        </p:sp>
        <p:sp>
          <p:nvSpPr>
            <p:cNvPr id="15" name="Rectangle 14" descr="Connections with solid fill">
              <a:extLst>
                <a:ext uri="{FF2B5EF4-FFF2-40B4-BE49-F238E27FC236}">
                  <a16:creationId xmlns:a16="http://schemas.microsoft.com/office/drawing/2014/main" id="{40402A2F-CA83-41D3-2ACA-3E4930DCAFAC}"/>
                </a:ext>
              </a:extLst>
            </p:cNvPr>
            <p:cNvSpPr/>
            <p:nvPr/>
          </p:nvSpPr>
          <p:spPr>
            <a:xfrm>
              <a:off x="6417729" y="5223617"/>
              <a:ext cx="589337" cy="589337"/>
            </a:xfrm>
            <a:prstGeom prst="rect">
              <a:avLst/>
            </a:prstGeom>
            <a:blipFill>
              <a:blip r:embed="rId11">
                <a:extLst>
                  <a:ext uri="{96DAC541-7B7A-43D3-8B79-37D633B846F1}">
                    <asvg:svgBlip xmlns:asvg="http://schemas.microsoft.com/office/drawing/2016/SVG/main" r:embed="rId12"/>
                  </a:ext>
                </a:extLst>
              </a:blip>
              <a:srcRect/>
              <a:stretch>
                <a:fillRect/>
              </a:stretch>
            </a:bli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CA"/>
            </a:p>
          </p:txBody>
        </p:sp>
        <p:sp>
          <p:nvSpPr>
            <p:cNvPr id="16" name="Freeform: Shape 15">
              <a:extLst>
                <a:ext uri="{FF2B5EF4-FFF2-40B4-BE49-F238E27FC236}">
                  <a16:creationId xmlns:a16="http://schemas.microsoft.com/office/drawing/2014/main" id="{9B7F9746-1EB2-3FFE-CA55-FCDFDA4EEFFF}"/>
                </a:ext>
              </a:extLst>
            </p:cNvPr>
            <p:cNvSpPr/>
            <p:nvPr/>
          </p:nvSpPr>
          <p:spPr>
            <a:xfrm>
              <a:off x="7331201" y="4982525"/>
              <a:ext cx="4022598" cy="1071522"/>
            </a:xfrm>
            <a:custGeom>
              <a:avLst/>
              <a:gdLst>
                <a:gd name="connsiteX0" fmla="*/ 0 w 4022598"/>
                <a:gd name="connsiteY0" fmla="*/ 0 h 1071522"/>
                <a:gd name="connsiteX1" fmla="*/ 4022598 w 4022598"/>
                <a:gd name="connsiteY1" fmla="*/ 0 h 1071522"/>
                <a:gd name="connsiteX2" fmla="*/ 4022598 w 4022598"/>
                <a:gd name="connsiteY2" fmla="*/ 1071522 h 1071522"/>
                <a:gd name="connsiteX3" fmla="*/ 0 w 4022598"/>
                <a:gd name="connsiteY3" fmla="*/ 1071522 h 1071522"/>
                <a:gd name="connsiteX4" fmla="*/ 0 w 4022598"/>
                <a:gd name="connsiteY4" fmla="*/ 0 h 107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598" h="1071522">
                  <a:moveTo>
                    <a:pt x="0" y="0"/>
                  </a:moveTo>
                  <a:lnTo>
                    <a:pt x="4022598" y="0"/>
                  </a:lnTo>
                  <a:lnTo>
                    <a:pt x="4022598" y="1071522"/>
                  </a:lnTo>
                  <a:lnTo>
                    <a:pt x="0" y="107152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403" tIns="113403" rIns="113403" bIns="113403" numCol="1" spcCol="1270" anchor="ctr" anchorCtr="0">
              <a:noAutofit/>
            </a:bodyPr>
            <a:lstStyle/>
            <a:p>
              <a:pPr marL="0" lvl="0" indent="0" algn="l" defTabSz="622300">
                <a:lnSpc>
                  <a:spcPct val="100000"/>
                </a:lnSpc>
                <a:spcBef>
                  <a:spcPct val="0"/>
                </a:spcBef>
                <a:spcAft>
                  <a:spcPct val="35000"/>
                </a:spcAft>
                <a:buNone/>
              </a:pPr>
              <a:r>
                <a:rPr lang="en-CA" b="1" kern="1200">
                  <a:solidFill>
                    <a:sysClr val="windowText" lastClr="000000">
                      <a:hueOff val="0"/>
                      <a:satOff val="0"/>
                      <a:lumOff val="0"/>
                      <a:alphaOff val="0"/>
                    </a:sysClr>
                  </a:solidFill>
                  <a:latin typeface="Atkinson Hyperlegible" pitchFamily="50" charset="0"/>
                  <a:ea typeface="+mn-ea"/>
                  <a:cs typeface="+mn-cs"/>
                </a:rPr>
                <a:t>SSHRC </a:t>
              </a:r>
              <a:r>
                <a:rPr lang="en-CA" b="1" kern="1200">
                  <a:solidFill>
                    <a:sysClr val="windowText" lastClr="000000">
                      <a:hueOff val="0"/>
                      <a:satOff val="0"/>
                      <a:lumOff val="0"/>
                      <a:alphaOff val="0"/>
                    </a:sysClr>
                  </a:solidFill>
                  <a:latin typeface="Atkinson Hyperlegible" pitchFamily="50" charset="0"/>
                  <a:ea typeface="+mn-ea"/>
                  <a:cs typeface="+mn-cs"/>
                  <a:hlinkClick r:id="rId13"/>
                </a:rPr>
                <a:t>Imagining Canada’s Future Ideas Lab</a:t>
              </a:r>
              <a:endParaRPr lang="en-US" b="1" kern="1200">
                <a:solidFill>
                  <a:sysClr val="windowText" lastClr="000000">
                    <a:hueOff val="0"/>
                    <a:satOff val="0"/>
                    <a:lumOff val="0"/>
                    <a:alphaOff val="0"/>
                  </a:sysClr>
                </a:solidFill>
                <a:latin typeface="Atkinson Hyperlegible" pitchFamily="50" charset="0"/>
                <a:ea typeface="+mn-ea"/>
                <a:cs typeface="+mn-cs"/>
              </a:endParaRPr>
            </a:p>
          </p:txBody>
        </p:sp>
      </p:grpSp>
      <p:sp>
        <p:nvSpPr>
          <p:cNvPr id="17" name="Content Placeholder 2">
            <a:extLst>
              <a:ext uri="{FF2B5EF4-FFF2-40B4-BE49-F238E27FC236}">
                <a16:creationId xmlns:a16="http://schemas.microsoft.com/office/drawing/2014/main" id="{CA2FEDF5-BD94-D21C-F1A7-112883AEC2FA}"/>
              </a:ext>
            </a:extLst>
          </p:cNvPr>
          <p:cNvSpPr txBox="1">
            <a:spLocks/>
          </p:cNvSpPr>
          <p:nvPr/>
        </p:nvSpPr>
        <p:spPr>
          <a:xfrm>
            <a:off x="6432216" y="1864894"/>
            <a:ext cx="4077368" cy="46279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rgbClr val="DF202D"/>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F202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b="1"/>
              <a:t>Tri-</a:t>
            </a:r>
            <a:r>
              <a:rPr lang="fr-CA" sz="2400" b="1" err="1"/>
              <a:t>agency</a:t>
            </a:r>
            <a:r>
              <a:rPr lang="fr-CA" sz="2400" b="1"/>
              <a:t> pilot programs</a:t>
            </a:r>
          </a:p>
          <a:p>
            <a:pPr marL="0" indent="0">
              <a:buFont typeface="Arial" panose="020B0604020202020204" pitchFamily="34" charset="0"/>
              <a:buNone/>
            </a:pPr>
            <a:endParaRPr lang="en-US">
              <a:latin typeface="Atkinson Hyperlegible" pitchFamily="50" charset="0"/>
            </a:endParaRPr>
          </a:p>
          <a:p>
            <a:pPr marL="0" indent="0">
              <a:buFont typeface="Arial" panose="020B0604020202020204" pitchFamily="34" charset="0"/>
              <a:buNone/>
            </a:pPr>
            <a:endParaRPr lang="fr-CA" b="1"/>
          </a:p>
          <a:p>
            <a:pPr marL="0" indent="0">
              <a:buFont typeface="Arial" panose="020B0604020202020204" pitchFamily="34" charset="0"/>
              <a:buNone/>
            </a:pPr>
            <a:endParaRPr lang="fr-CA" b="1"/>
          </a:p>
        </p:txBody>
      </p:sp>
    </p:spTree>
    <p:extLst>
      <p:ext uri="{BB962C8B-B14F-4D97-AF65-F5344CB8AC3E}">
        <p14:creationId xmlns:p14="http://schemas.microsoft.com/office/powerpoint/2010/main" val="507339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426" y="915978"/>
            <a:ext cx="6453808" cy="5026045"/>
          </a:xfrm>
        </p:spPr>
        <p:txBody>
          <a:bodyPr/>
          <a:lstStyle/>
          <a:p>
            <a:r>
              <a:rPr lang="en-CA" sz="5400"/>
              <a:t>Upcoming Deadlines</a:t>
            </a:r>
          </a:p>
        </p:txBody>
      </p:sp>
    </p:spTree>
    <p:extLst>
      <p:ext uri="{BB962C8B-B14F-4D97-AF65-F5344CB8AC3E}">
        <p14:creationId xmlns:p14="http://schemas.microsoft.com/office/powerpoint/2010/main" val="3787009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F399D-2277-4944-ACB7-1F10875B4782}"/>
              </a:ext>
            </a:extLst>
          </p:cNvPr>
          <p:cNvSpPr>
            <a:spLocks noGrp="1"/>
          </p:cNvSpPr>
          <p:nvPr>
            <p:ph type="title"/>
          </p:nvPr>
        </p:nvSpPr>
        <p:spPr>
          <a:xfrm>
            <a:off x="790603" y="800868"/>
            <a:ext cx="6832871" cy="540000"/>
          </a:xfrm>
        </p:spPr>
        <p:txBody>
          <a:bodyPr/>
          <a:lstStyle/>
          <a:p>
            <a:r>
              <a:rPr lang="fr-CA"/>
              <a:t>NSERC and SSHRC data centre move</a:t>
            </a:r>
            <a:endParaRPr lang="en-US"/>
          </a:p>
        </p:txBody>
      </p:sp>
      <p:sp>
        <p:nvSpPr>
          <p:cNvPr id="4" name="Text Placeholder 3">
            <a:extLst>
              <a:ext uri="{FF2B5EF4-FFF2-40B4-BE49-F238E27FC236}">
                <a16:creationId xmlns:a16="http://schemas.microsoft.com/office/drawing/2014/main" id="{54E55297-4C3F-F241-A56C-5501BE2AC91E}"/>
              </a:ext>
            </a:extLst>
          </p:cNvPr>
          <p:cNvSpPr>
            <a:spLocks noGrp="1"/>
          </p:cNvSpPr>
          <p:nvPr>
            <p:ph type="body" sz="quarter" idx="12"/>
          </p:nvPr>
        </p:nvSpPr>
        <p:spPr>
          <a:xfrm>
            <a:off x="790603" y="1711266"/>
            <a:ext cx="10754953" cy="4918157"/>
          </a:xfrm>
        </p:spPr>
        <p:txBody>
          <a:bodyPr vert="horz" lIns="91440" tIns="45720" rIns="91440" bIns="45720" rtlCol="0" anchor="t">
            <a:noAutofit/>
          </a:bodyPr>
          <a:lstStyle/>
          <a:p>
            <a:pPr>
              <a:lnSpc>
                <a:spcPct val="114000"/>
              </a:lnSpc>
              <a:spcAft>
                <a:spcPts val="1200"/>
              </a:spcAft>
            </a:pPr>
            <a:r>
              <a:rPr lang="en-CA" sz="2400" b="1">
                <a:solidFill>
                  <a:srgbClr val="333333"/>
                </a:solidFill>
                <a:latin typeface="+mn-lt"/>
                <a:cs typeface="Segoe UI"/>
              </a:rPr>
              <a:t>There will be a planned outage of our websites and several of our granting portals and systems from Friday, June 28, at 4 p.m. (ET) until Tuesday, July 2, 8 a.m. (ET).</a:t>
            </a:r>
          </a:p>
          <a:p>
            <a:pPr lvl="1" indent="-342000">
              <a:spcBef>
                <a:spcPts val="1200"/>
              </a:spcBef>
              <a:spcAft>
                <a:spcPts val="1200"/>
              </a:spcAft>
              <a:buFont typeface="Courier New" panose="02070309020205020404" pitchFamily="49" charset="0"/>
              <a:buChar char="o"/>
            </a:pPr>
            <a:r>
              <a:rPr lang="en-CA" sz="2000">
                <a:latin typeface="+mn-lt"/>
                <a:cs typeface="Arial"/>
              </a:rPr>
              <a:t>Corporate email and phone lines will remain functional.</a:t>
            </a:r>
          </a:p>
          <a:p>
            <a:pPr lvl="1" indent="-342000">
              <a:spcBef>
                <a:spcPts val="1200"/>
              </a:spcBef>
              <a:spcAft>
                <a:spcPts val="1200"/>
              </a:spcAft>
              <a:buFont typeface="Courier New" panose="02070309020205020404" pitchFamily="49" charset="0"/>
              <a:buChar char="o"/>
            </a:pPr>
            <a:r>
              <a:rPr lang="en-CA" sz="2000">
                <a:latin typeface="+mn-lt"/>
                <a:cs typeface="Arial"/>
              </a:rPr>
              <a:t>We anticipate a smooth transition but are preparing for potential scenarios (e.g. extended outages).</a:t>
            </a:r>
            <a:endParaRPr lang="en-CA" sz="2000">
              <a:latin typeface="+mn-lt"/>
              <a:ea typeface="Calibri"/>
              <a:cs typeface="Arial"/>
            </a:endParaRPr>
          </a:p>
          <a:p>
            <a:pPr lvl="1" indent="-342000">
              <a:spcBef>
                <a:spcPts val="1200"/>
              </a:spcBef>
              <a:spcAft>
                <a:spcPts val="1200"/>
              </a:spcAft>
              <a:buFont typeface="Courier New" panose="02070309020205020404" pitchFamily="49" charset="0"/>
              <a:buChar char="o"/>
            </a:pPr>
            <a:r>
              <a:rPr lang="en-CA" sz="2000">
                <a:latin typeface="+mn-lt"/>
                <a:cs typeface="Arial"/>
              </a:rPr>
              <a:t>Should there be issues resuming service, check our social media accounts and dedicated web pages for updates.</a:t>
            </a:r>
            <a:endParaRPr lang="en-CA" sz="2000">
              <a:latin typeface="+mn-lt"/>
              <a:ea typeface="Calibri"/>
              <a:cs typeface="Arial"/>
            </a:endParaRPr>
          </a:p>
          <a:p>
            <a:pPr lvl="1" indent="-342000">
              <a:spcBef>
                <a:spcPts val="1200"/>
              </a:spcBef>
              <a:spcAft>
                <a:spcPts val="1200"/>
              </a:spcAft>
              <a:buFont typeface="Courier New" panose="02070309020205020404" pitchFamily="49" charset="0"/>
              <a:buChar char="o"/>
            </a:pPr>
            <a:r>
              <a:rPr lang="en-CA" sz="2000">
                <a:latin typeface="+mn-lt"/>
                <a:cs typeface="Arial"/>
              </a:rPr>
              <a:t>As a best practice, remember to keep a copy of your documents and grant application information in your personal files.</a:t>
            </a:r>
            <a:endParaRPr lang="en-CA" sz="2000">
              <a:latin typeface="+mn-lt"/>
              <a:ea typeface="Calibri"/>
              <a:cs typeface="Arial"/>
            </a:endParaRPr>
          </a:p>
        </p:txBody>
      </p:sp>
    </p:spTree>
    <p:extLst>
      <p:ext uri="{BB962C8B-B14F-4D97-AF65-F5344CB8AC3E}">
        <p14:creationId xmlns:p14="http://schemas.microsoft.com/office/powerpoint/2010/main" val="1747140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14" y="763077"/>
            <a:ext cx="9520586" cy="540000"/>
          </a:xfrm>
        </p:spPr>
        <p:txBody>
          <a:bodyPr anchor="ctr">
            <a:normAutofit/>
          </a:bodyPr>
          <a:lstStyle/>
          <a:p>
            <a:r>
              <a:rPr lang="en-CA"/>
              <a:t>Upcoming program deadlines</a:t>
            </a:r>
          </a:p>
        </p:txBody>
      </p:sp>
      <p:sp>
        <p:nvSpPr>
          <p:cNvPr id="49155" name="Content Placeholder 2"/>
          <p:cNvSpPr>
            <a:spLocks noGrp="1"/>
          </p:cNvSpPr>
          <p:nvPr>
            <p:ph type="body" sz="quarter" idx="12"/>
          </p:nvPr>
        </p:nvSpPr>
        <p:spPr>
          <a:xfrm>
            <a:off x="766414" y="1384356"/>
            <a:ext cx="10777886" cy="5105343"/>
          </a:xfrm>
        </p:spPr>
        <p:txBody>
          <a:bodyPr vert="horz" lIns="91440" tIns="45720" rIns="91440" bIns="45720" rtlCol="0" anchor="t">
            <a:noAutofit/>
          </a:bodyPr>
          <a:lstStyle/>
          <a:p>
            <a:pPr>
              <a:spcAft>
                <a:spcPts val="600"/>
              </a:spcAft>
            </a:pPr>
            <a:r>
              <a:rPr lang="en-US" sz="1800">
                <a:latin typeface="Arial"/>
                <a:cs typeface="Arial"/>
              </a:rPr>
              <a:t>Discovery Horizons LOI – </a:t>
            </a:r>
            <a:r>
              <a:rPr lang="en-US" sz="1800" b="1">
                <a:latin typeface="Arial"/>
                <a:cs typeface="Arial"/>
              </a:rPr>
              <a:t>June 14</a:t>
            </a:r>
            <a:r>
              <a:rPr lang="en-US" sz="1800" b="1" baseline="30000">
                <a:latin typeface="Arial"/>
                <a:cs typeface="Arial"/>
              </a:rPr>
              <a:t>th</a:t>
            </a:r>
            <a:r>
              <a:rPr lang="en-US" sz="1800" b="1">
                <a:latin typeface="Arial"/>
                <a:cs typeface="Arial"/>
              </a:rPr>
              <a:t> </a:t>
            </a:r>
            <a:endParaRPr lang="en-CA" sz="1800"/>
          </a:p>
          <a:p>
            <a:pPr>
              <a:spcAft>
                <a:spcPts val="600"/>
              </a:spcAft>
            </a:pPr>
            <a:r>
              <a:rPr lang="en-US" sz="1800">
                <a:latin typeface="Arial"/>
                <a:cs typeface="Arial"/>
              </a:rPr>
              <a:t>NOI Discovery Grants – </a:t>
            </a:r>
            <a:r>
              <a:rPr lang="en-US" sz="1800" b="1">
                <a:latin typeface="Arial"/>
                <a:cs typeface="Arial"/>
              </a:rPr>
              <a:t>August 1</a:t>
            </a:r>
            <a:r>
              <a:rPr lang="en-US" sz="1800" b="1" baseline="30000">
                <a:latin typeface="Arial"/>
                <a:cs typeface="Arial"/>
              </a:rPr>
              <a:t>st</a:t>
            </a:r>
            <a:r>
              <a:rPr lang="en-US" sz="1800" b="1">
                <a:latin typeface="Arial"/>
                <a:cs typeface="Arial"/>
              </a:rPr>
              <a:t>  </a:t>
            </a:r>
            <a:endParaRPr lang="en-US" sz="1800"/>
          </a:p>
          <a:p>
            <a:pPr>
              <a:spcAft>
                <a:spcPts val="600"/>
              </a:spcAft>
            </a:pPr>
            <a:r>
              <a:rPr lang="en-CA" sz="1800"/>
              <a:t>NOI Subatomic Physics: Project, Individual, MRS, Category 2&amp;3 RTI </a:t>
            </a:r>
            <a:r>
              <a:rPr lang="en-US" sz="1800"/>
              <a:t>– </a:t>
            </a:r>
            <a:r>
              <a:rPr lang="en-US" sz="1800" b="1"/>
              <a:t>August 1st</a:t>
            </a:r>
          </a:p>
          <a:p>
            <a:pPr>
              <a:spcAft>
                <a:spcPts val="600"/>
              </a:spcAft>
            </a:pPr>
            <a:r>
              <a:rPr lang="en-US" sz="1800"/>
              <a:t>Ship Time Program - </a:t>
            </a:r>
            <a:r>
              <a:rPr lang="en-US" sz="1800" b="1"/>
              <a:t>September 3</a:t>
            </a:r>
            <a:r>
              <a:rPr lang="en-US" sz="1800" b="1" baseline="30000"/>
              <a:t>rd</a:t>
            </a:r>
            <a:endParaRPr lang="en-US" sz="1800" b="1"/>
          </a:p>
          <a:p>
            <a:pPr>
              <a:spcAft>
                <a:spcPts val="600"/>
              </a:spcAft>
            </a:pPr>
            <a:r>
              <a:rPr lang="en-US" sz="1800" err="1">
                <a:latin typeface="Arial"/>
                <a:cs typeface="Arial"/>
              </a:rPr>
              <a:t>PromoScience</a:t>
            </a:r>
            <a:r>
              <a:rPr lang="en-US" sz="1800">
                <a:latin typeface="Arial"/>
                <a:cs typeface="Arial"/>
              </a:rPr>
              <a:t> - </a:t>
            </a:r>
            <a:r>
              <a:rPr lang="en-US" sz="1800" b="1">
                <a:latin typeface="Arial"/>
                <a:cs typeface="Arial"/>
              </a:rPr>
              <a:t>September 16</a:t>
            </a:r>
            <a:r>
              <a:rPr lang="en-US" sz="1800" b="1" baseline="30000">
                <a:latin typeface="Arial"/>
                <a:cs typeface="Arial"/>
              </a:rPr>
              <a:t>th</a:t>
            </a:r>
            <a:r>
              <a:rPr lang="en-US" sz="1800" b="1">
                <a:latin typeface="Arial"/>
                <a:cs typeface="Arial"/>
              </a:rPr>
              <a:t> </a:t>
            </a:r>
            <a:endParaRPr lang="en-US" sz="1800" b="1"/>
          </a:p>
          <a:p>
            <a:pPr>
              <a:spcAft>
                <a:spcPts val="600"/>
              </a:spcAft>
            </a:pPr>
            <a:r>
              <a:rPr lang="en-US" sz="1800">
                <a:latin typeface="Arial"/>
                <a:cs typeface="Arial"/>
              </a:rPr>
              <a:t>Subatomic Physics: Large Projects (&gt; $500,000/</a:t>
            </a:r>
            <a:r>
              <a:rPr lang="en-US" sz="1800" err="1">
                <a:latin typeface="Arial"/>
                <a:cs typeface="Arial"/>
              </a:rPr>
              <a:t>yr</a:t>
            </a:r>
            <a:r>
              <a:rPr lang="en-US" sz="1800">
                <a:latin typeface="Arial"/>
                <a:cs typeface="Arial"/>
              </a:rPr>
              <a:t>), RTI Category 2&amp;3, &amp; MRS - </a:t>
            </a:r>
            <a:r>
              <a:rPr lang="en-US" sz="1800" b="1">
                <a:latin typeface="Arial"/>
                <a:cs typeface="Arial"/>
              </a:rPr>
              <a:t>October 2</a:t>
            </a:r>
            <a:r>
              <a:rPr lang="en-US" sz="1800" b="1" baseline="30000">
                <a:latin typeface="Arial"/>
                <a:cs typeface="Arial"/>
              </a:rPr>
              <a:t>nd</a:t>
            </a:r>
            <a:r>
              <a:rPr lang="en-US" sz="1800" b="1">
                <a:latin typeface="Arial"/>
                <a:cs typeface="Arial"/>
              </a:rPr>
              <a:t>  </a:t>
            </a:r>
            <a:endParaRPr lang="en-US" sz="1800" b="1"/>
          </a:p>
          <a:p>
            <a:pPr>
              <a:spcAft>
                <a:spcPts val="600"/>
              </a:spcAft>
            </a:pPr>
            <a:r>
              <a:rPr lang="en-US" sz="1800"/>
              <a:t>Research Tools &amp; Instruments (and Subatomic Physics Category 1) - </a:t>
            </a:r>
            <a:r>
              <a:rPr lang="en-US" sz="1800" b="1"/>
              <a:t>October 25</a:t>
            </a:r>
            <a:r>
              <a:rPr lang="en-US" sz="1800" b="1" baseline="30000"/>
              <a:t>th</a:t>
            </a:r>
          </a:p>
          <a:p>
            <a:pPr>
              <a:spcAft>
                <a:spcPts val="600"/>
              </a:spcAft>
            </a:pPr>
            <a:r>
              <a:rPr lang="en-US" sz="1800">
                <a:latin typeface="Arial"/>
                <a:cs typeface="Arial"/>
              </a:rPr>
              <a:t>Northern Research Supplements Program - </a:t>
            </a:r>
            <a:r>
              <a:rPr lang="en-US" sz="1800" b="1">
                <a:latin typeface="Arial"/>
                <a:cs typeface="Arial"/>
              </a:rPr>
              <a:t>November 1</a:t>
            </a:r>
            <a:r>
              <a:rPr lang="en-US" sz="1800" b="1" baseline="30000">
                <a:latin typeface="Arial"/>
                <a:cs typeface="Arial"/>
              </a:rPr>
              <a:t>st</a:t>
            </a:r>
            <a:r>
              <a:rPr lang="en-US" sz="1800" b="1">
                <a:latin typeface="Arial"/>
                <a:cs typeface="Arial"/>
              </a:rPr>
              <a:t>   </a:t>
            </a:r>
            <a:endParaRPr lang="en-US" sz="1800" b="1"/>
          </a:p>
          <a:p>
            <a:pPr>
              <a:spcAft>
                <a:spcPts val="600"/>
              </a:spcAft>
            </a:pPr>
            <a:r>
              <a:rPr lang="en-CA" sz="1800">
                <a:latin typeface="Arial"/>
                <a:cs typeface="Arial"/>
              </a:rPr>
              <a:t>Full Application Discovery Grants - </a:t>
            </a:r>
            <a:r>
              <a:rPr lang="en-US" sz="1800" b="1">
                <a:latin typeface="Arial"/>
                <a:cs typeface="Arial"/>
              </a:rPr>
              <a:t>November 1</a:t>
            </a:r>
            <a:r>
              <a:rPr lang="en-US" sz="1800" b="1" baseline="30000">
                <a:latin typeface="Arial"/>
                <a:cs typeface="Arial"/>
              </a:rPr>
              <a:t>st</a:t>
            </a:r>
            <a:r>
              <a:rPr lang="en-US" sz="1800" b="1">
                <a:latin typeface="Arial"/>
                <a:cs typeface="Arial"/>
              </a:rPr>
              <a:t> </a:t>
            </a:r>
            <a:endParaRPr lang="en-US" sz="1800" b="1"/>
          </a:p>
          <a:p>
            <a:pPr>
              <a:spcAft>
                <a:spcPts val="600"/>
              </a:spcAft>
            </a:pPr>
            <a:r>
              <a:rPr lang="en-CA" sz="1800">
                <a:latin typeface="Arial"/>
                <a:cs typeface="Arial"/>
              </a:rPr>
              <a:t>Full Application Subatomic Physics: Individual and Projects (&lt; $500k/</a:t>
            </a:r>
            <a:r>
              <a:rPr lang="en-CA" sz="1800" err="1">
                <a:latin typeface="Arial"/>
                <a:cs typeface="Arial"/>
              </a:rPr>
              <a:t>yr</a:t>
            </a:r>
            <a:r>
              <a:rPr lang="en-CA" sz="1800">
                <a:latin typeface="Arial"/>
                <a:cs typeface="Arial"/>
              </a:rPr>
              <a:t>) – </a:t>
            </a:r>
            <a:r>
              <a:rPr lang="en-CA" sz="1800" b="1">
                <a:latin typeface="Arial"/>
                <a:cs typeface="Arial"/>
              </a:rPr>
              <a:t>November 1st </a:t>
            </a:r>
            <a:endParaRPr lang="en-CA" sz="1800" b="1"/>
          </a:p>
          <a:p>
            <a:pPr>
              <a:spcAft>
                <a:spcPts val="600"/>
              </a:spcAft>
            </a:pPr>
            <a:r>
              <a:rPr lang="en-CA" sz="1800">
                <a:latin typeface="Arial"/>
                <a:cs typeface="Arial"/>
              </a:rPr>
              <a:t>Canada Graduate and Postgraduate Scholarships (Doctoral) – </a:t>
            </a:r>
            <a:r>
              <a:rPr lang="en-CA" sz="1800" b="1">
                <a:latin typeface="Arial"/>
                <a:cs typeface="Arial"/>
              </a:rPr>
              <a:t>October 17</a:t>
            </a:r>
            <a:r>
              <a:rPr lang="en-CA" sz="1800" b="1" baseline="30000">
                <a:latin typeface="Arial"/>
                <a:cs typeface="Arial"/>
              </a:rPr>
              <a:t>th</a:t>
            </a:r>
            <a:r>
              <a:rPr lang="en-CA" sz="1800" b="1">
                <a:latin typeface="Arial"/>
                <a:cs typeface="Arial"/>
              </a:rPr>
              <a:t> </a:t>
            </a:r>
            <a:endParaRPr lang="en-US" sz="1800" b="1"/>
          </a:p>
          <a:p>
            <a:pPr>
              <a:spcAft>
                <a:spcPts val="600"/>
              </a:spcAft>
            </a:pPr>
            <a:r>
              <a:rPr lang="en-CA" sz="1800">
                <a:latin typeface="Arial"/>
                <a:cs typeface="Arial"/>
              </a:rPr>
              <a:t>Canada Graduate Scholarships (Masters) – </a:t>
            </a:r>
            <a:r>
              <a:rPr lang="en-CA" sz="1800" b="1">
                <a:latin typeface="Arial"/>
                <a:cs typeface="Arial"/>
              </a:rPr>
              <a:t>December 2</a:t>
            </a:r>
            <a:r>
              <a:rPr lang="en-CA" sz="1800" b="1" baseline="30000">
                <a:latin typeface="Arial"/>
                <a:cs typeface="Arial"/>
              </a:rPr>
              <a:t>nd</a:t>
            </a:r>
            <a:r>
              <a:rPr lang="en-CA" sz="1800" b="1">
                <a:latin typeface="Arial"/>
                <a:cs typeface="Arial"/>
              </a:rPr>
              <a:t>  </a:t>
            </a:r>
            <a:endParaRPr lang="en-CA" sz="1800" b="1"/>
          </a:p>
          <a:p>
            <a:pPr>
              <a:spcAft>
                <a:spcPts val="600"/>
              </a:spcAft>
            </a:pPr>
            <a:r>
              <a:rPr lang="en-CA" sz="1800">
                <a:latin typeface="Arial"/>
                <a:cs typeface="Arial"/>
              </a:rPr>
              <a:t>NOI Chairs for Inclusion in Science and Engineering (Quebec) – </a:t>
            </a:r>
            <a:r>
              <a:rPr lang="en-CA" sz="1800" b="1">
                <a:latin typeface="Arial"/>
                <a:cs typeface="Arial"/>
              </a:rPr>
              <a:t>December 2</a:t>
            </a:r>
            <a:r>
              <a:rPr lang="en-CA" sz="1800" b="1" baseline="30000">
                <a:latin typeface="Arial"/>
                <a:cs typeface="Arial"/>
              </a:rPr>
              <a:t>nd</a:t>
            </a:r>
            <a:r>
              <a:rPr lang="en-CA" sz="1800" b="1">
                <a:latin typeface="Arial"/>
                <a:cs typeface="Arial"/>
              </a:rPr>
              <a:t> </a:t>
            </a:r>
            <a:endParaRPr lang="en-CA" sz="1800"/>
          </a:p>
          <a:p>
            <a:pPr>
              <a:spcAft>
                <a:spcPts val="600"/>
              </a:spcAft>
            </a:pPr>
            <a:r>
              <a:rPr lang="en-CA" sz="1800">
                <a:latin typeface="Arial"/>
                <a:cs typeface="Arial"/>
              </a:rPr>
              <a:t>Full Application Chairs for Inclusion in Science and Engineering (Quebec) – </a:t>
            </a:r>
            <a:r>
              <a:rPr lang="en-CA" sz="1800" b="1">
                <a:latin typeface="Arial"/>
                <a:cs typeface="Arial"/>
              </a:rPr>
              <a:t>March 3</a:t>
            </a:r>
            <a:r>
              <a:rPr lang="en-CA" sz="1800" b="1" baseline="30000">
                <a:latin typeface="Arial"/>
                <a:cs typeface="Arial"/>
              </a:rPr>
              <a:t>rd</a:t>
            </a:r>
            <a:r>
              <a:rPr lang="en-CA" sz="1800" b="1">
                <a:latin typeface="Arial"/>
                <a:cs typeface="Arial"/>
              </a:rPr>
              <a:t> </a:t>
            </a:r>
            <a:endParaRPr lang="en-CA" sz="1800" b="1"/>
          </a:p>
          <a:p>
            <a:pPr>
              <a:spcBef>
                <a:spcPts val="600"/>
              </a:spcBef>
              <a:spcAft>
                <a:spcPts val="600"/>
              </a:spcAft>
            </a:pPr>
            <a:endParaRPr lang="en-US" sz="1800"/>
          </a:p>
          <a:p>
            <a:endParaRPr lang="en-CA" altLang="en-US" sz="1800"/>
          </a:p>
        </p:txBody>
      </p:sp>
    </p:spTree>
    <p:extLst>
      <p:ext uri="{BB962C8B-B14F-4D97-AF65-F5344CB8AC3E}">
        <p14:creationId xmlns:p14="http://schemas.microsoft.com/office/powerpoint/2010/main" val="13516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944A-6135-EE57-7B23-FE37BB7828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00CDD7-FB20-D7A9-5536-2F43C513F939}"/>
              </a:ext>
            </a:extLst>
          </p:cNvPr>
          <p:cNvSpPr>
            <a:spLocks noGrp="1"/>
          </p:cNvSpPr>
          <p:nvPr>
            <p:ph type="title"/>
          </p:nvPr>
        </p:nvSpPr>
        <p:spPr>
          <a:xfrm>
            <a:off x="766414" y="820309"/>
            <a:ext cx="7362255" cy="954107"/>
          </a:xfrm>
        </p:spPr>
        <p:txBody>
          <a:bodyPr vert="horz" lIns="91440" tIns="45720" rIns="91440" bIns="45720" rtlCol="0" anchor="t">
            <a:normAutofit/>
          </a:bodyPr>
          <a:lstStyle/>
          <a:p>
            <a:r>
              <a:rPr lang="en-US"/>
              <a:t>Investing in research talent</a:t>
            </a:r>
            <a:endParaRPr lang="en-CA"/>
          </a:p>
        </p:txBody>
      </p:sp>
      <p:sp>
        <p:nvSpPr>
          <p:cNvPr id="4" name="Text Placeholder 3">
            <a:extLst>
              <a:ext uri="{FF2B5EF4-FFF2-40B4-BE49-F238E27FC236}">
                <a16:creationId xmlns:a16="http://schemas.microsoft.com/office/drawing/2014/main" id="{DFD220AA-0CBA-A314-15CA-619E38F0270B}"/>
              </a:ext>
            </a:extLst>
          </p:cNvPr>
          <p:cNvSpPr>
            <a:spLocks noGrp="1"/>
          </p:cNvSpPr>
          <p:nvPr>
            <p:ph type="body" sz="quarter" idx="12"/>
          </p:nvPr>
        </p:nvSpPr>
        <p:spPr>
          <a:xfrm>
            <a:off x="766414" y="1601560"/>
            <a:ext cx="7107586" cy="2669225"/>
          </a:xfrm>
        </p:spPr>
        <p:txBody>
          <a:bodyPr vert="horz" lIns="91440" tIns="45720" rIns="91440" bIns="45720" rtlCol="0" anchor="t">
            <a:noAutofit/>
          </a:bodyPr>
          <a:lstStyle/>
          <a:p>
            <a:pPr>
              <a:spcBef>
                <a:spcPts val="600"/>
              </a:spcBef>
              <a:spcAft>
                <a:spcPts val="600"/>
              </a:spcAft>
            </a:pPr>
            <a:r>
              <a:rPr lang="en-CA" sz="2400" b="1"/>
              <a:t>Increases to annual value of scholarships and fellowships</a:t>
            </a:r>
            <a:endParaRPr lang="en-US" sz="2400" b="1" i="0">
              <a:solidFill>
                <a:srgbClr val="333333"/>
              </a:solidFill>
              <a:effectLst/>
              <a:highlight>
                <a:srgbClr val="FFFFFF"/>
              </a:highlight>
              <a:latin typeface="+mn-lt"/>
            </a:endParaRPr>
          </a:p>
          <a:p>
            <a:pPr lvl="1">
              <a:spcBef>
                <a:spcPts val="600"/>
              </a:spcBef>
              <a:spcAft>
                <a:spcPts val="600"/>
              </a:spcAft>
            </a:pPr>
            <a:r>
              <a:rPr lang="en-US" sz="2200" i="0">
                <a:solidFill>
                  <a:srgbClr val="333333"/>
                </a:solidFill>
                <a:effectLst/>
                <a:highlight>
                  <a:srgbClr val="FFFFFF"/>
                </a:highlight>
                <a:latin typeface="+mn-lt"/>
              </a:rPr>
              <a:t>Increased award values take effect as of September 1, 2024</a:t>
            </a:r>
          </a:p>
          <a:p>
            <a:pPr lvl="1">
              <a:spcBef>
                <a:spcPts val="600"/>
              </a:spcBef>
              <a:spcAft>
                <a:spcPts val="600"/>
              </a:spcAft>
            </a:pPr>
            <a:r>
              <a:rPr lang="en-US" sz="2200">
                <a:latin typeface="+mn-lt"/>
              </a:rPr>
              <a:t>Additional details will be communicated to award holders in July 2024</a:t>
            </a:r>
          </a:p>
        </p:txBody>
      </p:sp>
      <p:graphicFrame>
        <p:nvGraphicFramePr>
          <p:cNvPr id="5" name="Table 4">
            <a:extLst>
              <a:ext uri="{FF2B5EF4-FFF2-40B4-BE49-F238E27FC236}">
                <a16:creationId xmlns:a16="http://schemas.microsoft.com/office/drawing/2014/main" id="{AEB62983-CDA0-BCEA-E5A5-F1F20B648F19}"/>
              </a:ext>
            </a:extLst>
          </p:cNvPr>
          <p:cNvGraphicFramePr>
            <a:graphicFrameLocks noGrp="1"/>
          </p:cNvGraphicFramePr>
          <p:nvPr>
            <p:extLst>
              <p:ext uri="{D42A27DB-BD31-4B8C-83A1-F6EECF244321}">
                <p14:modId xmlns:p14="http://schemas.microsoft.com/office/powerpoint/2010/main" val="2822227418"/>
              </p:ext>
            </p:extLst>
          </p:nvPr>
        </p:nvGraphicFramePr>
        <p:xfrm>
          <a:off x="7874000" y="1932362"/>
          <a:ext cx="4073768" cy="1814028"/>
        </p:xfrm>
        <a:graphic>
          <a:graphicData uri="http://schemas.openxmlformats.org/drawingml/2006/table">
            <a:tbl>
              <a:tblPr firstRow="1" bandRow="1">
                <a:tableStyleId>{5C22544A-7EE6-4342-B048-85BDC9FD1C3A}</a:tableStyleId>
              </a:tblPr>
              <a:tblGrid>
                <a:gridCol w="2036884">
                  <a:extLst>
                    <a:ext uri="{9D8B030D-6E8A-4147-A177-3AD203B41FA5}">
                      <a16:colId xmlns:a16="http://schemas.microsoft.com/office/drawing/2014/main" val="1496496156"/>
                    </a:ext>
                  </a:extLst>
                </a:gridCol>
                <a:gridCol w="2036884">
                  <a:extLst>
                    <a:ext uri="{9D8B030D-6E8A-4147-A177-3AD203B41FA5}">
                      <a16:colId xmlns:a16="http://schemas.microsoft.com/office/drawing/2014/main" val="3121036615"/>
                    </a:ext>
                  </a:extLst>
                </a:gridCol>
              </a:tblGrid>
              <a:tr h="453507">
                <a:tc>
                  <a:txBody>
                    <a:bodyPr/>
                    <a:lstStyle/>
                    <a:p>
                      <a:pPr algn="ctr"/>
                      <a:endParaRPr lang="en-CA"/>
                    </a:p>
                  </a:txBody>
                  <a:tcPr/>
                </a:tc>
                <a:tc>
                  <a:txBody>
                    <a:bodyPr/>
                    <a:lstStyle/>
                    <a:p>
                      <a:pPr algn="ctr"/>
                      <a:r>
                        <a:rPr lang="en-CA"/>
                        <a:t>New value</a:t>
                      </a:r>
                    </a:p>
                  </a:txBody>
                  <a:tcPr/>
                </a:tc>
                <a:extLst>
                  <a:ext uri="{0D108BD9-81ED-4DB2-BD59-A6C34878D82A}">
                    <a16:rowId xmlns:a16="http://schemas.microsoft.com/office/drawing/2014/main" val="2995616962"/>
                  </a:ext>
                </a:extLst>
              </a:tr>
              <a:tr h="453507">
                <a:tc>
                  <a:txBody>
                    <a:bodyPr/>
                    <a:lstStyle/>
                    <a:p>
                      <a:pPr algn="ctr"/>
                      <a:r>
                        <a:rPr lang="en-CA"/>
                        <a:t>Master’s</a:t>
                      </a:r>
                    </a:p>
                  </a:txBody>
                  <a:tcPr/>
                </a:tc>
                <a:tc>
                  <a:txBody>
                    <a:bodyPr/>
                    <a:lstStyle/>
                    <a:p>
                      <a:pPr algn="ctr"/>
                      <a:r>
                        <a:rPr lang="en-CA"/>
                        <a:t>$27,000</a:t>
                      </a:r>
                    </a:p>
                  </a:txBody>
                  <a:tcPr/>
                </a:tc>
                <a:extLst>
                  <a:ext uri="{0D108BD9-81ED-4DB2-BD59-A6C34878D82A}">
                    <a16:rowId xmlns:a16="http://schemas.microsoft.com/office/drawing/2014/main" val="3362867215"/>
                  </a:ext>
                </a:extLst>
              </a:tr>
              <a:tr h="453507">
                <a:tc>
                  <a:txBody>
                    <a:bodyPr/>
                    <a:lstStyle/>
                    <a:p>
                      <a:pPr algn="ctr"/>
                      <a:r>
                        <a:rPr lang="en-CA"/>
                        <a:t>Doctoral</a:t>
                      </a:r>
                    </a:p>
                  </a:txBody>
                  <a:tcPr/>
                </a:tc>
                <a:tc>
                  <a:txBody>
                    <a:bodyPr/>
                    <a:lstStyle/>
                    <a:p>
                      <a:pPr algn="ctr"/>
                      <a:r>
                        <a:rPr lang="en-CA"/>
                        <a:t>$40,000</a:t>
                      </a:r>
                    </a:p>
                  </a:txBody>
                  <a:tcPr/>
                </a:tc>
                <a:extLst>
                  <a:ext uri="{0D108BD9-81ED-4DB2-BD59-A6C34878D82A}">
                    <a16:rowId xmlns:a16="http://schemas.microsoft.com/office/drawing/2014/main" val="1348672314"/>
                  </a:ext>
                </a:extLst>
              </a:tr>
              <a:tr h="453507">
                <a:tc>
                  <a:txBody>
                    <a:bodyPr/>
                    <a:lstStyle/>
                    <a:p>
                      <a:pPr algn="ctr"/>
                      <a:r>
                        <a:rPr lang="en-CA"/>
                        <a:t>Post-doctoral</a:t>
                      </a:r>
                    </a:p>
                  </a:txBody>
                  <a:tcPr/>
                </a:tc>
                <a:tc>
                  <a:txBody>
                    <a:bodyPr/>
                    <a:lstStyle/>
                    <a:p>
                      <a:pPr algn="ctr"/>
                      <a:r>
                        <a:rPr lang="en-CA"/>
                        <a:t>$70,000</a:t>
                      </a:r>
                    </a:p>
                  </a:txBody>
                  <a:tcPr/>
                </a:tc>
                <a:extLst>
                  <a:ext uri="{0D108BD9-81ED-4DB2-BD59-A6C34878D82A}">
                    <a16:rowId xmlns:a16="http://schemas.microsoft.com/office/drawing/2014/main" val="3830499575"/>
                  </a:ext>
                </a:extLst>
              </a:tr>
            </a:tbl>
          </a:graphicData>
        </a:graphic>
      </p:graphicFrame>
      <p:sp>
        <p:nvSpPr>
          <p:cNvPr id="6" name="TextBox 5">
            <a:extLst>
              <a:ext uri="{FF2B5EF4-FFF2-40B4-BE49-F238E27FC236}">
                <a16:creationId xmlns:a16="http://schemas.microsoft.com/office/drawing/2014/main" id="{AA245596-2C88-1397-17B3-FBBD4FEAB87C}"/>
              </a:ext>
            </a:extLst>
          </p:cNvPr>
          <p:cNvSpPr txBox="1"/>
          <p:nvPr/>
        </p:nvSpPr>
        <p:spPr>
          <a:xfrm>
            <a:off x="766414" y="4241800"/>
            <a:ext cx="10993786" cy="1708160"/>
          </a:xfrm>
          <a:prstGeom prst="rect">
            <a:avLst/>
          </a:prstGeom>
          <a:noFill/>
        </p:spPr>
        <p:txBody>
          <a:bodyPr wrap="square" lIns="91440" tIns="45720" rIns="91440" bIns="45720" rtlCol="0" anchor="t">
            <a:spAutoFit/>
          </a:bodyPr>
          <a:lstStyle/>
          <a:p>
            <a:pPr marL="342900" indent="-342900">
              <a:spcBef>
                <a:spcPts val="600"/>
              </a:spcBef>
              <a:spcAft>
                <a:spcPts val="600"/>
              </a:spcAft>
              <a:buClr>
                <a:srgbClr val="DF202D"/>
              </a:buClr>
              <a:buFont typeface="Arial" panose="020B0604020202020204" pitchFamily="34" charset="0"/>
              <a:buChar char="•"/>
            </a:pPr>
            <a:r>
              <a:rPr lang="en-CA" sz="2400">
                <a:latin typeface="Arial" panose="020B0604020202020204" pitchFamily="34" charset="0"/>
                <a:cs typeface="Arial" panose="020B0604020202020204" pitchFamily="34" charset="0"/>
              </a:rPr>
              <a:t>Approximately </a:t>
            </a:r>
            <a:r>
              <a:rPr lang="en-CA" sz="2400" b="1">
                <a:latin typeface="Arial" panose="020B0604020202020204" pitchFamily="34" charset="0"/>
                <a:cs typeface="Arial" panose="020B0604020202020204" pitchFamily="34" charset="0"/>
              </a:rPr>
              <a:t>1720 additional scholarships/fellowships</a:t>
            </a:r>
          </a:p>
          <a:p>
            <a:pPr marL="342900" indent="-342900">
              <a:spcBef>
                <a:spcPts val="600"/>
              </a:spcBef>
              <a:spcAft>
                <a:spcPts val="600"/>
              </a:spcAft>
              <a:buClr>
                <a:srgbClr val="DF202D"/>
              </a:buClr>
              <a:buFont typeface="Arial" panose="020B0604020202020204" pitchFamily="34" charset="0"/>
              <a:buChar char="•"/>
            </a:pPr>
            <a:r>
              <a:rPr lang="en-CA" sz="2400">
                <a:latin typeface="Arial"/>
                <a:cs typeface="Arial"/>
              </a:rPr>
              <a:t>Enhanced suite of scholarships and fellowship programs will be </a:t>
            </a:r>
            <a:r>
              <a:rPr lang="en-CA" sz="2400" b="1">
                <a:latin typeface="Arial"/>
                <a:cs typeface="Arial"/>
              </a:rPr>
              <a:t>streamlined into one talent program</a:t>
            </a:r>
          </a:p>
          <a:p>
            <a:endParaRPr lang="en-CA"/>
          </a:p>
        </p:txBody>
      </p:sp>
    </p:spTree>
    <p:extLst>
      <p:ext uri="{BB962C8B-B14F-4D97-AF65-F5344CB8AC3E}">
        <p14:creationId xmlns:p14="http://schemas.microsoft.com/office/powerpoint/2010/main" val="2541011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id="{7D19A529-9AA7-A64C-92AE-32D48E6D3C65}"/>
              </a:ext>
            </a:extLst>
          </p:cNvPr>
          <p:cNvSpPr/>
          <p:nvPr/>
        </p:nvSpPr>
        <p:spPr>
          <a:xfrm>
            <a:off x="6096058" y="4910201"/>
            <a:ext cx="5000018" cy="338554"/>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DF202D"/>
                </a:solidFill>
                <a:effectLst/>
                <a:uLnTx/>
                <a:uFillTx/>
                <a:latin typeface="Arial" panose="020B0604020202020204" pitchFamily="34" charset="0"/>
                <a:ea typeface="+mn-ea"/>
                <a:cs typeface="Arial" panose="020B0604020202020204" pitchFamily="34" charset="0"/>
              </a:rPr>
              <a:t>Connect with us / </a:t>
            </a:r>
            <a:r>
              <a:rPr kumimoji="0" lang="en-CA" sz="1600" b="1" i="0" u="none" strike="noStrike" kern="1200" cap="none" spc="0" normalizeH="0" baseline="0" noProof="0" err="1">
                <a:ln>
                  <a:noFill/>
                </a:ln>
                <a:solidFill>
                  <a:srgbClr val="DF202D"/>
                </a:solidFill>
                <a:effectLst/>
                <a:uLnTx/>
                <a:uFillTx/>
                <a:latin typeface="Arial" panose="020B0604020202020204" pitchFamily="34" charset="0"/>
                <a:ea typeface="+mn-ea"/>
                <a:cs typeface="Arial" panose="020B0604020202020204" pitchFamily="34" charset="0"/>
              </a:rPr>
              <a:t>Suivez</a:t>
            </a:r>
            <a:r>
              <a:rPr kumimoji="0" lang="en-CA" sz="1600" b="1" i="0" u="none" strike="noStrike" kern="1200" cap="none" spc="0" normalizeH="0" baseline="0" noProof="0">
                <a:ln>
                  <a:noFill/>
                </a:ln>
                <a:solidFill>
                  <a:srgbClr val="DF202D"/>
                </a:solidFill>
                <a:effectLst/>
                <a:uLnTx/>
                <a:uFillTx/>
                <a:latin typeface="Arial" panose="020B0604020202020204" pitchFamily="34" charset="0"/>
                <a:ea typeface="+mn-ea"/>
                <a:cs typeface="Arial" panose="020B0604020202020204" pitchFamily="34" charset="0"/>
              </a:rPr>
              <a:t>-nous</a:t>
            </a: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46" y="5340332"/>
            <a:ext cx="292850" cy="292850"/>
          </a:xfrm>
          <a:prstGeom prst="rect">
            <a:avLst/>
          </a:prstGeom>
        </p:spPr>
      </p:pic>
      <p:sp>
        <p:nvSpPr>
          <p:cNvPr id="7" name="Rectangle 6">
            <a:hlinkClick r:id="rId2"/>
            <a:extLst>
              <a:ext uri="{FF2B5EF4-FFF2-40B4-BE49-F238E27FC236}">
                <a16:creationId xmlns:a16="http://schemas.microsoft.com/office/drawing/2014/main" id="{7D19A529-9AA7-A64C-92AE-32D48E6D3C65}"/>
              </a:ext>
            </a:extLst>
          </p:cNvPr>
          <p:cNvSpPr/>
          <p:nvPr/>
        </p:nvSpPr>
        <p:spPr>
          <a:xfrm>
            <a:off x="6479296" y="5306616"/>
            <a:ext cx="5000018" cy="307777"/>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CA"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nserc_crsng</a:t>
            </a: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CA"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crsng_nserc</a:t>
            </a: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hlinkClick r:id="rId2"/>
            <a:extLst>
              <a:ext uri="{FF2B5EF4-FFF2-40B4-BE49-F238E27FC236}">
                <a16:creationId xmlns:a16="http://schemas.microsoft.com/office/drawing/2014/main" id="{7D19A529-9AA7-A64C-92AE-32D48E6D3C65}"/>
              </a:ext>
            </a:extLst>
          </p:cNvPr>
          <p:cNvSpPr/>
          <p:nvPr/>
        </p:nvSpPr>
        <p:spPr>
          <a:xfrm>
            <a:off x="6479296" y="5691043"/>
            <a:ext cx="5590784" cy="307777"/>
          </a:xfrm>
          <a:prstGeom prst="rect">
            <a:avLst/>
          </a:prstGeom>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facebook.com/</a:t>
            </a:r>
            <a:r>
              <a:rPr kumimoji="0" lang="en-CA"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nserccanada</a:t>
            </a: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facebook.com/</a:t>
            </a:r>
            <a:r>
              <a:rPr kumimoji="0" lang="en-CA" sz="14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crsngcanada</a:t>
            </a: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446" y="5722329"/>
            <a:ext cx="295279" cy="295279"/>
          </a:xfrm>
          <a:prstGeom prst="rect">
            <a:avLst/>
          </a:prstGeom>
        </p:spPr>
      </p:pic>
      <p:sp>
        <p:nvSpPr>
          <p:cNvPr id="3" name="Text Placeholder 2"/>
          <p:cNvSpPr>
            <a:spLocks noGrp="1"/>
          </p:cNvSpPr>
          <p:nvPr>
            <p:ph type="body" sz="quarter" idx="10"/>
          </p:nvPr>
        </p:nvSpPr>
        <p:spPr>
          <a:xfrm>
            <a:off x="6186446" y="2171700"/>
            <a:ext cx="5590784" cy="714953"/>
          </a:xfrm>
        </p:spPr>
        <p:txBody>
          <a:bodyPr>
            <a:normAutofit/>
          </a:bodyPr>
          <a:lstStyle/>
          <a:p>
            <a:pPr>
              <a:spcBef>
                <a:spcPts val="600"/>
              </a:spcBef>
            </a:pPr>
            <a:r>
              <a:rPr lang="en-US" dirty="0"/>
              <a:t>Sarah Overington</a:t>
            </a:r>
          </a:p>
          <a:p>
            <a:pPr>
              <a:spcBef>
                <a:spcPts val="600"/>
              </a:spcBef>
            </a:pPr>
            <a:r>
              <a:rPr lang="en-US" dirty="0"/>
              <a:t>Director, Research Grants and Scholarships</a:t>
            </a:r>
            <a:endParaRPr lang="en-CA" dirty="0"/>
          </a:p>
        </p:txBody>
      </p:sp>
      <p:sp>
        <p:nvSpPr>
          <p:cNvPr id="10" name="Text Placeholder 9"/>
          <p:cNvSpPr>
            <a:spLocks noGrp="1"/>
          </p:cNvSpPr>
          <p:nvPr>
            <p:ph type="body" sz="quarter" idx="12"/>
          </p:nvPr>
        </p:nvSpPr>
        <p:spPr>
          <a:xfrm>
            <a:off x="6186446" y="2886653"/>
            <a:ext cx="5421637" cy="360000"/>
          </a:xfrm>
        </p:spPr>
        <p:txBody>
          <a:bodyPr/>
          <a:lstStyle/>
          <a:p>
            <a:r>
              <a:rPr lang="en-US">
                <a:hlinkClick r:id="rId5">
                  <a:extLst>
                    <a:ext uri="{A12FA001-AC4F-418D-AE19-62706E023703}">
                      <ahyp:hlinkClr xmlns:ahyp="http://schemas.microsoft.com/office/drawing/2018/hyperlinkcolor" val="tx"/>
                    </a:ext>
                  </a:extLst>
                </a:hlinkClick>
              </a:rPr>
              <a:t>Sarah.Overington@nserc-crsng.gc.ca</a:t>
            </a:r>
            <a:endParaRPr lang="en-CA"/>
          </a:p>
        </p:txBody>
      </p:sp>
    </p:spTree>
    <p:extLst>
      <p:ext uri="{BB962C8B-B14F-4D97-AF65-F5344CB8AC3E}">
        <p14:creationId xmlns:p14="http://schemas.microsoft.com/office/powerpoint/2010/main" val="66064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B7AF-9003-D916-CEFB-4011A8D37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FBB34D-83F3-1D5D-4303-C54ACAFBCA74}"/>
              </a:ext>
            </a:extLst>
          </p:cNvPr>
          <p:cNvSpPr>
            <a:spLocks noGrp="1"/>
          </p:cNvSpPr>
          <p:nvPr>
            <p:ph type="title"/>
          </p:nvPr>
        </p:nvSpPr>
        <p:spPr>
          <a:xfrm>
            <a:off x="766413" y="756809"/>
            <a:ext cx="8454859" cy="602091"/>
          </a:xfrm>
        </p:spPr>
        <p:txBody>
          <a:bodyPr vert="horz" lIns="91440" tIns="45720" rIns="91440" bIns="45720" rtlCol="0" anchor="t">
            <a:normAutofit/>
          </a:bodyPr>
          <a:lstStyle/>
          <a:p>
            <a:r>
              <a:rPr lang="en-US"/>
              <a:t>Enhancing research support (investments)</a:t>
            </a:r>
          </a:p>
        </p:txBody>
      </p:sp>
      <p:sp>
        <p:nvSpPr>
          <p:cNvPr id="4" name="Text Placeholder 3">
            <a:extLst>
              <a:ext uri="{FF2B5EF4-FFF2-40B4-BE49-F238E27FC236}">
                <a16:creationId xmlns:a16="http://schemas.microsoft.com/office/drawing/2014/main" id="{E4967AF9-42DC-CE62-157A-19A8E2B15119}"/>
              </a:ext>
            </a:extLst>
          </p:cNvPr>
          <p:cNvSpPr>
            <a:spLocks noGrp="1"/>
          </p:cNvSpPr>
          <p:nvPr>
            <p:ph type="body" sz="quarter" idx="12"/>
          </p:nvPr>
        </p:nvSpPr>
        <p:spPr>
          <a:xfrm>
            <a:off x="766414" y="1517266"/>
            <a:ext cx="10968386" cy="4870834"/>
          </a:xfrm>
        </p:spPr>
        <p:txBody>
          <a:bodyPr vert="horz" lIns="91440" tIns="45720" rIns="91440" bIns="45720" rtlCol="0" anchor="t">
            <a:normAutofit/>
          </a:bodyPr>
          <a:lstStyle/>
          <a:p>
            <a:pPr>
              <a:lnSpc>
                <a:spcPct val="114000"/>
              </a:lnSpc>
              <a:spcBef>
                <a:spcPts val="600"/>
              </a:spcBef>
              <a:spcAft>
                <a:spcPts val="600"/>
              </a:spcAft>
            </a:pPr>
            <a:r>
              <a:rPr lang="en-CA" sz="2400" b="1" dirty="0"/>
              <a:t>Increased core funding</a:t>
            </a:r>
          </a:p>
          <a:p>
            <a:pPr lvl="1">
              <a:lnSpc>
                <a:spcPct val="114000"/>
              </a:lnSpc>
              <a:spcBef>
                <a:spcPts val="600"/>
              </a:spcBef>
              <a:spcAft>
                <a:spcPts val="600"/>
              </a:spcAft>
            </a:pPr>
            <a:r>
              <a:rPr lang="en-CA" sz="2200" dirty="0"/>
              <a:t>$1.8 billion over five years, starting in 2024-25, with $748.3 million per year ongoing to SSHRC, NSERC, and CIHR</a:t>
            </a:r>
          </a:p>
          <a:p>
            <a:pPr>
              <a:lnSpc>
                <a:spcPct val="114000"/>
              </a:lnSpc>
              <a:spcBef>
                <a:spcPts val="600"/>
              </a:spcBef>
              <a:spcAft>
                <a:spcPts val="600"/>
              </a:spcAft>
            </a:pPr>
            <a:r>
              <a:rPr lang="en-CA"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Harmonized grant management system</a:t>
            </a:r>
          </a:p>
          <a:p>
            <a:pPr lvl="1">
              <a:lnSpc>
                <a:spcPct val="114000"/>
              </a:lnSpc>
              <a:spcBef>
                <a:spcPts val="600"/>
              </a:spcBef>
              <a:spcAft>
                <a:spcPts val="600"/>
              </a:spcAft>
            </a:pPr>
            <a:r>
              <a:rPr lang="x-none"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x-none" sz="2200" dirty="0"/>
              <a:t>26.9 million over five years, starting in 2024-25, with $26.6 million in remaining amortization and $6.6 million ongoing</a:t>
            </a:r>
            <a:endParaRPr lang="en-CA" sz="2200" dirty="0"/>
          </a:p>
          <a:p>
            <a:pPr>
              <a:lnSpc>
                <a:spcPct val="114000"/>
              </a:lnSpc>
              <a:spcBef>
                <a:spcPts val="600"/>
              </a:spcBef>
              <a:spcAft>
                <a:spcPts val="600"/>
              </a:spcAft>
            </a:pPr>
            <a:r>
              <a:rPr lang="en-CA" sz="2400" b="1" dirty="0">
                <a:solidFill>
                  <a:srgbClr val="000000"/>
                </a:solidFill>
              </a:rPr>
              <a:t>Indigenous participation in research</a:t>
            </a:r>
          </a:p>
          <a:p>
            <a:pPr lvl="1">
              <a:lnSpc>
                <a:spcPct val="114000"/>
              </a:lnSpc>
              <a:spcBef>
                <a:spcPts val="600"/>
              </a:spcBef>
              <a:spcAft>
                <a:spcPts val="600"/>
              </a:spcAft>
            </a:pPr>
            <a:r>
              <a:rPr lang="en-CA" sz="2200" dirty="0"/>
              <a:t>$30 million over three years, starting in 2024-25, with $10 million each for First Nation, Métis, and Inuit partners</a:t>
            </a:r>
          </a:p>
        </p:txBody>
      </p:sp>
    </p:spTree>
    <p:extLst>
      <p:ext uri="{BB962C8B-B14F-4D97-AF65-F5344CB8AC3E}">
        <p14:creationId xmlns:p14="http://schemas.microsoft.com/office/powerpoint/2010/main" val="205943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B7AF-9003-D916-CEFB-4011A8D37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FBB34D-83F3-1D5D-4303-C54ACAFBCA74}"/>
              </a:ext>
            </a:extLst>
          </p:cNvPr>
          <p:cNvSpPr>
            <a:spLocks noGrp="1"/>
          </p:cNvSpPr>
          <p:nvPr>
            <p:ph type="title"/>
          </p:nvPr>
        </p:nvSpPr>
        <p:spPr>
          <a:xfrm>
            <a:off x="766414" y="1226709"/>
            <a:ext cx="10206386" cy="954107"/>
          </a:xfrm>
        </p:spPr>
        <p:txBody>
          <a:bodyPr vert="horz" lIns="91440" tIns="45720" rIns="91440" bIns="45720" rtlCol="0" anchor="t">
            <a:normAutofit/>
          </a:bodyPr>
          <a:lstStyle/>
          <a:p>
            <a:r>
              <a:rPr lang="en-US" dirty="0"/>
              <a:t>Enhancing Research Support (Research Infrastructure)</a:t>
            </a:r>
          </a:p>
        </p:txBody>
      </p:sp>
      <p:sp>
        <p:nvSpPr>
          <p:cNvPr id="4" name="Text Placeholder 3">
            <a:extLst>
              <a:ext uri="{FF2B5EF4-FFF2-40B4-BE49-F238E27FC236}">
                <a16:creationId xmlns:a16="http://schemas.microsoft.com/office/drawing/2014/main" id="{E4967AF9-42DC-CE62-157A-19A8E2B15119}"/>
              </a:ext>
            </a:extLst>
          </p:cNvPr>
          <p:cNvSpPr>
            <a:spLocks noGrp="1"/>
          </p:cNvSpPr>
          <p:nvPr>
            <p:ph type="body" sz="quarter" idx="12"/>
          </p:nvPr>
        </p:nvSpPr>
        <p:spPr>
          <a:xfrm>
            <a:off x="766414" y="1987165"/>
            <a:ext cx="10682903" cy="5380039"/>
          </a:xfrm>
        </p:spPr>
        <p:txBody>
          <a:bodyPr vert="horz" lIns="91440" tIns="45720" rIns="91440" bIns="45720" rtlCol="0" anchor="t">
            <a:normAutofit/>
          </a:bodyPr>
          <a:lstStyle/>
          <a:p>
            <a:endParaRPr lang="en-CA" dirty="0"/>
          </a:p>
          <a:p>
            <a:r>
              <a:rPr lang="en-CA" sz="2200" b="1" dirty="0"/>
              <a:t>$45.5 million over five years, starting in 2024-25, </a:t>
            </a:r>
            <a:r>
              <a:rPr lang="en-CA" sz="2200" dirty="0"/>
              <a:t>to support the Arthur B. McDonald Canadian </a:t>
            </a:r>
            <a:r>
              <a:rPr lang="en-CA" sz="2200" dirty="0" err="1"/>
              <a:t>Astroparticle</a:t>
            </a:r>
            <a:r>
              <a:rPr lang="en-CA" sz="2200" dirty="0"/>
              <a:t> Physics Research Institute</a:t>
            </a:r>
          </a:p>
          <a:p>
            <a:endParaRPr lang="en-CA" sz="2200" dirty="0"/>
          </a:p>
          <a:p>
            <a:r>
              <a:rPr lang="en-CA" sz="2200" b="1" dirty="0"/>
              <a:t>$399.8 million over five years, starting in 2025-26</a:t>
            </a:r>
            <a:r>
              <a:rPr lang="en-CA" sz="2200" dirty="0"/>
              <a:t>, to support TRIUMF, Canada's sub-atomic physics research laboratory, located on the University of British Columbia's Vancouver campus. </a:t>
            </a:r>
          </a:p>
          <a:p>
            <a:endParaRPr lang="en-CA" sz="2200" dirty="0"/>
          </a:p>
          <a:p>
            <a:r>
              <a:rPr lang="en-CA" sz="2200" b="1" dirty="0"/>
              <a:t>$176 million over five years, starting in 2025‑26</a:t>
            </a:r>
            <a:r>
              <a:rPr lang="en-CA" sz="2200" dirty="0"/>
              <a:t>, to CANARIE, a national not-for-profit organization that manages Canada's ultra high-speed network to connect researchers, educators, and innovators, including through </a:t>
            </a:r>
            <a:r>
              <a:rPr lang="en-CA" sz="2200" dirty="0" err="1"/>
              <a:t>eduroam</a:t>
            </a:r>
            <a:r>
              <a:rPr lang="en-CA" sz="2200" dirty="0"/>
              <a:t>.</a:t>
            </a:r>
          </a:p>
          <a:p>
            <a:endParaRPr lang="en-CA" dirty="0">
              <a:effectLst/>
              <a:latin typeface="Arial"/>
              <a:ea typeface="Calibri" panose="020F0502020204030204" pitchFamily="34" charset="0"/>
              <a:cs typeface="Arial" panose="020B0604020202020204" pitchFamily="34" charset="0"/>
            </a:endParaRPr>
          </a:p>
          <a:p>
            <a:pPr marL="0" indent="0">
              <a:buNone/>
            </a:pP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2852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B7AF-9003-D916-CEFB-4011A8D37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FBB34D-83F3-1D5D-4303-C54ACAFBCA74}"/>
              </a:ext>
            </a:extLst>
          </p:cNvPr>
          <p:cNvSpPr>
            <a:spLocks noGrp="1"/>
          </p:cNvSpPr>
          <p:nvPr>
            <p:ph type="title"/>
          </p:nvPr>
        </p:nvSpPr>
        <p:spPr>
          <a:xfrm>
            <a:off x="766414" y="820310"/>
            <a:ext cx="8054982" cy="558548"/>
          </a:xfrm>
        </p:spPr>
        <p:txBody>
          <a:bodyPr vert="horz" lIns="91440" tIns="45720" rIns="91440" bIns="45720" rtlCol="0" anchor="t">
            <a:normAutofit/>
          </a:bodyPr>
          <a:lstStyle/>
          <a:p>
            <a:r>
              <a:rPr lang="en-US"/>
              <a:t>Enhancing research support (coordination)</a:t>
            </a:r>
            <a:endParaRPr lang="en-CA"/>
          </a:p>
        </p:txBody>
      </p:sp>
      <p:sp>
        <p:nvSpPr>
          <p:cNvPr id="4" name="Text Placeholder 3">
            <a:extLst>
              <a:ext uri="{FF2B5EF4-FFF2-40B4-BE49-F238E27FC236}">
                <a16:creationId xmlns:a16="http://schemas.microsoft.com/office/drawing/2014/main" id="{E4967AF9-42DC-CE62-157A-19A8E2B15119}"/>
              </a:ext>
            </a:extLst>
          </p:cNvPr>
          <p:cNvSpPr>
            <a:spLocks noGrp="1"/>
          </p:cNvSpPr>
          <p:nvPr>
            <p:ph type="body" sz="quarter" idx="12"/>
          </p:nvPr>
        </p:nvSpPr>
        <p:spPr>
          <a:xfrm>
            <a:off x="766414" y="1580765"/>
            <a:ext cx="10682903" cy="4582077"/>
          </a:xfrm>
        </p:spPr>
        <p:txBody>
          <a:bodyPr vert="horz" lIns="91440" tIns="45720" rIns="91440" bIns="45720" rtlCol="0" anchor="t">
            <a:normAutofit fontScale="92500"/>
          </a:bodyPr>
          <a:lstStyle/>
          <a:p>
            <a:pPr>
              <a:lnSpc>
                <a:spcPct val="114000"/>
              </a:lnSpc>
              <a:spcBef>
                <a:spcPts val="1200"/>
              </a:spcBef>
              <a:spcAft>
                <a:spcPts val="1200"/>
              </a:spcAft>
            </a:pPr>
            <a:r>
              <a:rPr lang="en-US" sz="2400" dirty="0">
                <a:latin typeface="+mn-lt"/>
                <a:ea typeface="Arial" panose="020B0604020202020204" pitchFamily="34" charset="0"/>
                <a:cs typeface="Arial"/>
              </a:rPr>
              <a:t>N</a:t>
            </a:r>
            <a:r>
              <a:rPr lang="x-none" sz="2400">
                <a:effectLst/>
                <a:latin typeface="+mn-lt"/>
                <a:ea typeface="Arial" panose="020B0604020202020204" pitchFamily="34" charset="0"/>
                <a:cs typeface="Arial"/>
              </a:rPr>
              <a:t>ew </a:t>
            </a:r>
            <a:r>
              <a:rPr lang="x-none" sz="2400" b="1">
                <a:effectLst/>
                <a:latin typeface="+mn-lt"/>
                <a:ea typeface="Arial" panose="020B0604020202020204" pitchFamily="34" charset="0"/>
                <a:cs typeface="Arial"/>
              </a:rPr>
              <a:t>capstone research funding organization</a:t>
            </a:r>
            <a:r>
              <a:rPr lang="en-US" sz="2400" b="1" dirty="0">
                <a:latin typeface="+mn-lt"/>
                <a:ea typeface="Arial" panose="020B0604020202020204" pitchFamily="34" charset="0"/>
                <a:cs typeface="Arial"/>
              </a:rPr>
              <a:t> </a:t>
            </a:r>
            <a:r>
              <a:rPr lang="en-US" sz="2400" dirty="0">
                <a:latin typeface="+mn-lt"/>
                <a:ea typeface="Arial" panose="020B0604020202020204" pitchFamily="34" charset="0"/>
                <a:cs typeface="Arial"/>
              </a:rPr>
              <a:t>to be created </a:t>
            </a:r>
            <a:endParaRPr lang="en-US" sz="2400">
              <a:effectLst/>
              <a:latin typeface="+mn-lt"/>
              <a:ea typeface="Arial" panose="020B0604020202020204" pitchFamily="34" charset="0"/>
            </a:endParaRPr>
          </a:p>
          <a:p>
            <a:pPr lvl="1">
              <a:lnSpc>
                <a:spcPct val="110000"/>
              </a:lnSpc>
              <a:spcBef>
                <a:spcPts val="500"/>
              </a:spcBef>
            </a:pPr>
            <a:r>
              <a:rPr lang="en-US" sz="2400" dirty="0">
                <a:latin typeface="+mn-lt"/>
                <a:ea typeface="Arial" panose="020B0604020202020204" pitchFamily="34" charset="0"/>
                <a:cs typeface="Arial"/>
              </a:rPr>
              <a:t>Granting councils will continue to exist</a:t>
            </a:r>
          </a:p>
          <a:p>
            <a:pPr lvl="1">
              <a:lnSpc>
                <a:spcPct val="110000"/>
              </a:lnSpc>
            </a:pPr>
            <a:r>
              <a:rPr lang="en-US" sz="2400" dirty="0">
                <a:latin typeface="+mn-lt"/>
                <a:ea typeface="Arial" panose="020B0604020202020204" pitchFamily="34" charset="0"/>
                <a:cs typeface="Arial"/>
              </a:rPr>
              <a:t>New organization and structure will also help to advance internationally collaborative, multi-disciplinary, and mission-driven research </a:t>
            </a:r>
            <a:endParaRPr lang="en-US" sz="2400" dirty="0"/>
          </a:p>
          <a:p>
            <a:pPr lvl="1">
              <a:lnSpc>
                <a:spcPct val="110000"/>
              </a:lnSpc>
              <a:spcBef>
                <a:spcPts val="1200"/>
              </a:spcBef>
              <a:spcAft>
                <a:spcPts val="1200"/>
              </a:spcAft>
            </a:pPr>
            <a:r>
              <a:rPr lang="en-CA" sz="2400" dirty="0">
                <a:latin typeface="+mn-lt"/>
                <a:ea typeface="Arial" panose="020B0604020202020204" pitchFamily="34" charset="0"/>
                <a:cs typeface="Arial"/>
              </a:rPr>
              <a:t>Preliminary outline released </a:t>
            </a:r>
            <a:r>
              <a:rPr lang="en-US" sz="2400" dirty="0">
                <a:latin typeface="+mn-lt"/>
                <a:ea typeface="Arial" panose="020B0604020202020204" pitchFamily="34" charset="0"/>
                <a:cs typeface="Arial"/>
              </a:rPr>
              <a:t>by Ministers of ISED and Health in a statement and letter to federal research granting council Presidents June 17, 2024 (publicly available)</a:t>
            </a:r>
            <a:endParaRPr lang="en-US" sz="2400" dirty="0">
              <a:latin typeface="+mn-lt"/>
            </a:endParaRPr>
          </a:p>
          <a:p>
            <a:pPr lvl="1">
              <a:lnSpc>
                <a:spcPct val="110000"/>
              </a:lnSpc>
              <a:spcBef>
                <a:spcPts val="1200"/>
              </a:spcBef>
              <a:spcAft>
                <a:spcPts val="1200"/>
              </a:spcAft>
            </a:pPr>
            <a:r>
              <a:rPr lang="en-US" sz="2400" dirty="0">
                <a:latin typeface="+mn-lt"/>
                <a:ea typeface="Calibri" panose="020F0502020204030204" pitchFamily="34" charset="0"/>
                <a:cs typeface="Arial"/>
              </a:rPr>
              <a:t>For those who would like to provide feedback, comments can be emailed to: </a:t>
            </a:r>
            <a:r>
              <a:rPr lang="en-US" sz="2400" dirty="0">
                <a:latin typeface="+mn-lt"/>
                <a:ea typeface="Calibri" panose="020F0502020204030204" pitchFamily="34" charset="0"/>
                <a:cs typeface="Arial"/>
                <a:hlinkClick r:id="rId3"/>
              </a:rPr>
              <a:t>Secretariat.CRCC-CCRC@sshrc-crsh.gc.ca</a:t>
            </a:r>
            <a:r>
              <a:rPr lang="en-US" sz="2400" dirty="0">
                <a:latin typeface="+mn-lt"/>
                <a:ea typeface="Calibri" panose="020F0502020204030204" pitchFamily="34" charset="0"/>
                <a:cs typeface="Arial"/>
              </a:rPr>
              <a:t> </a:t>
            </a:r>
            <a:r>
              <a:rPr lang="en-US" sz="2400" b="1" dirty="0">
                <a:latin typeface="+mn-lt"/>
                <a:ea typeface="Calibri" panose="020F0502020204030204" pitchFamily="34" charset="0"/>
                <a:cs typeface="Arial"/>
              </a:rPr>
              <a:t>by Wednesday, July 17, 2024</a:t>
            </a:r>
            <a:r>
              <a:rPr lang="en-US" sz="2400" dirty="0">
                <a:latin typeface="+mn-lt"/>
                <a:ea typeface="Calibri" panose="020F0502020204030204" pitchFamily="34" charset="0"/>
                <a:cs typeface="Arial"/>
              </a:rPr>
              <a:t>.</a:t>
            </a:r>
          </a:p>
          <a:p>
            <a:pPr lvl="1">
              <a:lnSpc>
                <a:spcPct val="113999"/>
              </a:lnSpc>
              <a:spcBef>
                <a:spcPts val="1200"/>
              </a:spcBef>
              <a:spcAft>
                <a:spcPts val="1200"/>
              </a:spcAft>
            </a:pPr>
            <a:endParaRPr lang="en-US" sz="2400" dirty="0">
              <a:latin typeface="+mn-lt"/>
              <a:ea typeface="Calibri" panose="020F0502020204030204" pitchFamily="34" charset="0"/>
            </a:endParaRPr>
          </a:p>
          <a:p>
            <a:pPr marL="457200" lvl="1" indent="0">
              <a:lnSpc>
                <a:spcPct val="113999"/>
              </a:lnSpc>
              <a:spcBef>
                <a:spcPts val="1200"/>
              </a:spcBef>
              <a:spcAft>
                <a:spcPts val="1200"/>
              </a:spcAft>
              <a:buNone/>
            </a:pPr>
            <a:endParaRPr lang="en-US" sz="2400" dirty="0">
              <a:effectLst/>
              <a:latin typeface="Arial" panose="020B0604020202020204"/>
              <a:ea typeface="Calibri" panose="020F0502020204030204" pitchFamily="34" charset="0"/>
            </a:endParaRPr>
          </a:p>
          <a:p>
            <a:pPr lvl="1">
              <a:lnSpc>
                <a:spcPct val="113999"/>
              </a:lnSpc>
              <a:spcBef>
                <a:spcPts val="1200"/>
              </a:spcBef>
              <a:spcAft>
                <a:spcPts val="1200"/>
              </a:spcAft>
            </a:pPr>
            <a:endParaRPr lang="en-US" sz="2400" dirty="0">
              <a:effectLst/>
              <a:latin typeface="Calibri" panose="020F0502020204030204" pitchFamily="34" charset="0"/>
              <a:ea typeface="Arial" panose="020B0604020202020204" pitchFamily="34" charset="0"/>
            </a:endParaRPr>
          </a:p>
          <a:p>
            <a:pPr lvl="1">
              <a:lnSpc>
                <a:spcPct val="113999"/>
              </a:lnSpc>
              <a:spcBef>
                <a:spcPts val="1200"/>
              </a:spcBef>
              <a:spcAft>
                <a:spcPts val="1200"/>
              </a:spcAft>
            </a:pPr>
            <a:endParaRPr lang="en-US" sz="2400" dirty="0">
              <a:effectLst/>
              <a:latin typeface="Arial" panose="020B0604020202020204"/>
              <a:ea typeface="Calibri" panose="020F0502020204030204" pitchFamily="34" charset="0"/>
            </a:endParaRPr>
          </a:p>
          <a:p>
            <a:pPr>
              <a:lnSpc>
                <a:spcPct val="114000"/>
              </a:lnSpc>
              <a:spcBef>
                <a:spcPts val="1200"/>
              </a:spcBef>
              <a:spcAft>
                <a:spcPts val="1200"/>
              </a:spcAft>
            </a:pPr>
            <a:endParaRPr lang="en-US" sz="2400" dirty="0">
              <a:latin typeface="Calibri" panose="020F0502020204030204" pitchFamily="34" charset="0"/>
              <a:ea typeface="Calibri" panose="020F0502020204030204" pitchFamily="34" charset="0"/>
            </a:endParaRPr>
          </a:p>
          <a:p>
            <a:endParaRPr lang="en-US">
              <a:ea typeface="Calibri" panose="020F0502020204030204" pitchFamily="34" charset="0"/>
            </a:endParaRPr>
          </a:p>
          <a:p>
            <a:pPr marL="0" indent="0">
              <a:buNone/>
            </a:pPr>
            <a:endParaRPr lang="en-CA">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3707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3426" y="915978"/>
            <a:ext cx="6453808" cy="5026045"/>
          </a:xfrm>
        </p:spPr>
        <p:txBody>
          <a:bodyPr/>
          <a:lstStyle/>
          <a:p>
            <a:r>
              <a:rPr lang="en-CA" sz="5400"/>
              <a:t>NSERC news </a:t>
            </a:r>
            <a:br>
              <a:rPr lang="en-CA" sz="5400"/>
            </a:br>
            <a:r>
              <a:rPr lang="en-CA" sz="5400"/>
              <a:t>and updates</a:t>
            </a:r>
          </a:p>
        </p:txBody>
      </p:sp>
    </p:spTree>
    <p:extLst>
      <p:ext uri="{BB962C8B-B14F-4D97-AF65-F5344CB8AC3E}">
        <p14:creationId xmlns:p14="http://schemas.microsoft.com/office/powerpoint/2010/main" val="97864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42F9-FD8B-1B68-A6B7-0DA7ED1023E9}"/>
              </a:ext>
            </a:extLst>
          </p:cNvPr>
          <p:cNvSpPr>
            <a:spLocks noGrp="1"/>
          </p:cNvSpPr>
          <p:nvPr>
            <p:ph type="title"/>
          </p:nvPr>
        </p:nvSpPr>
        <p:spPr/>
        <p:txBody>
          <a:bodyPr/>
          <a:lstStyle/>
          <a:p>
            <a:r>
              <a:rPr lang="en-US" sz="2800" b="1" dirty="0">
                <a:latin typeface="Arial"/>
                <a:cs typeface="Arial"/>
              </a:rPr>
              <a:t>Training and talent updates</a:t>
            </a:r>
            <a:br>
              <a:rPr lang="en-US" sz="4800" dirty="0">
                <a:solidFill>
                  <a:schemeClr val="bg2"/>
                </a:solidFill>
                <a:latin typeface="Arial"/>
                <a:cs typeface="Arial"/>
              </a:rPr>
            </a:br>
            <a:endParaRPr lang="en-CA" dirty="0"/>
          </a:p>
        </p:txBody>
      </p:sp>
      <p:sp>
        <p:nvSpPr>
          <p:cNvPr id="3" name="Content Placeholder 2">
            <a:extLst>
              <a:ext uri="{FF2B5EF4-FFF2-40B4-BE49-F238E27FC236}">
                <a16:creationId xmlns:a16="http://schemas.microsoft.com/office/drawing/2014/main" id="{FC8E0EC8-65F3-7AD8-430D-B19BEC15673E}"/>
              </a:ext>
            </a:extLst>
          </p:cNvPr>
          <p:cNvSpPr>
            <a:spLocks noGrp="1"/>
          </p:cNvSpPr>
          <p:nvPr>
            <p:ph idx="1"/>
          </p:nvPr>
        </p:nvSpPr>
        <p:spPr/>
        <p:txBody>
          <a:bodyPr>
            <a:normAutofit fontScale="92500" lnSpcReduction="20000"/>
          </a:bodyPr>
          <a:lstStyle/>
          <a:p>
            <a:pPr>
              <a:spcAft>
                <a:spcPts val="300"/>
              </a:spcAft>
              <a:buClr>
                <a:srgbClr val="DF202D"/>
              </a:buClr>
            </a:pPr>
            <a:r>
              <a:rPr lang="en-US" sz="2400" b="1" dirty="0">
                <a:solidFill>
                  <a:srgbClr val="000000"/>
                </a:solidFill>
                <a:latin typeface="Arial"/>
                <a:cs typeface="Arial"/>
              </a:rPr>
              <a:t>Tri-agency training strategy</a:t>
            </a:r>
          </a:p>
          <a:p>
            <a:pPr marL="575945" lvl="1">
              <a:lnSpc>
                <a:spcPct val="150000"/>
              </a:lnSpc>
              <a:spcBef>
                <a:spcPts val="0"/>
              </a:spcBef>
              <a:buClr>
                <a:srgbClr val="DF202D"/>
              </a:buClr>
              <a:buFont typeface="Courier New" panose="020B0604020202020204" pitchFamily="34" charset="0"/>
              <a:buChar char="o"/>
            </a:pPr>
            <a:r>
              <a:rPr lang="en-CA" sz="1900" dirty="0">
                <a:solidFill>
                  <a:srgbClr val="000000"/>
                </a:solidFill>
                <a:latin typeface="Arial"/>
                <a:cs typeface="Arial"/>
              </a:rPr>
              <a:t>Centred on five themes: 	1. Equity, Diversity, Inclusion, &amp; Accessibility    </a:t>
            </a:r>
          </a:p>
          <a:p>
            <a:pPr marL="3059430" lvl="7" indent="0">
              <a:lnSpc>
                <a:spcPct val="150000"/>
              </a:lnSpc>
              <a:spcBef>
                <a:spcPts val="0"/>
              </a:spcBef>
              <a:buClr>
                <a:srgbClr val="DF202D"/>
              </a:buClr>
              <a:buNone/>
            </a:pPr>
            <a:r>
              <a:rPr lang="en-CA" sz="1900" dirty="0">
                <a:solidFill>
                  <a:srgbClr val="000000"/>
                </a:solidFill>
                <a:latin typeface="Arial"/>
                <a:cs typeface="Arial"/>
              </a:rPr>
              <a:t>	2. Evolving Career Paths	   	</a:t>
            </a:r>
            <a:endParaRPr lang="en-CA" sz="1900" dirty="0">
              <a:solidFill>
                <a:srgbClr val="000000"/>
              </a:solidFill>
              <a:latin typeface="Arial"/>
              <a:ea typeface="Calibri"/>
              <a:cs typeface="Calibri"/>
            </a:endParaRPr>
          </a:p>
          <a:p>
            <a:pPr marL="3059430" lvl="7" indent="0">
              <a:lnSpc>
                <a:spcPct val="150000"/>
              </a:lnSpc>
              <a:spcBef>
                <a:spcPts val="0"/>
              </a:spcBef>
              <a:spcAft>
                <a:spcPts val="600"/>
              </a:spcAft>
              <a:buClr>
                <a:srgbClr val="DF202D"/>
              </a:buClr>
              <a:buNone/>
            </a:pPr>
            <a:r>
              <a:rPr lang="en-CA" sz="1900" dirty="0">
                <a:solidFill>
                  <a:srgbClr val="000000"/>
                </a:solidFill>
                <a:latin typeface="Arial"/>
                <a:cs typeface="Arial"/>
              </a:rPr>
              <a:t>	3. Harmonization &amp; Streamlining Efforts </a:t>
            </a:r>
          </a:p>
          <a:p>
            <a:pPr marL="3059430" lvl="7" indent="0">
              <a:lnSpc>
                <a:spcPct val="150000"/>
              </a:lnSpc>
              <a:spcBef>
                <a:spcPts val="0"/>
              </a:spcBef>
              <a:spcAft>
                <a:spcPts val="600"/>
              </a:spcAft>
              <a:buClr>
                <a:srgbClr val="DF202D"/>
              </a:buClr>
              <a:buNone/>
            </a:pPr>
            <a:r>
              <a:rPr lang="en-CA" sz="1900" dirty="0">
                <a:solidFill>
                  <a:srgbClr val="000000"/>
                </a:solidFill>
                <a:latin typeface="Arial"/>
                <a:cs typeface="Arial"/>
              </a:rPr>
              <a:t>	4. Indigenous Research &amp; Training </a:t>
            </a:r>
          </a:p>
          <a:p>
            <a:pPr marL="3059430" lvl="7" indent="0">
              <a:lnSpc>
                <a:spcPct val="150000"/>
              </a:lnSpc>
              <a:spcBef>
                <a:spcPts val="0"/>
              </a:spcBef>
              <a:spcAft>
                <a:spcPts val="600"/>
              </a:spcAft>
              <a:buClr>
                <a:srgbClr val="DF202D"/>
              </a:buClr>
              <a:buNone/>
            </a:pPr>
            <a:r>
              <a:rPr lang="en-CA" sz="1900" dirty="0">
                <a:solidFill>
                  <a:srgbClr val="000000"/>
                </a:solidFill>
                <a:latin typeface="Arial"/>
                <a:cs typeface="Arial"/>
              </a:rPr>
              <a:t>	5. International Mobility &amp; Globalization</a:t>
            </a:r>
          </a:p>
          <a:p>
            <a:pPr marL="347345" lvl="1" indent="0">
              <a:lnSpc>
                <a:spcPct val="100000"/>
              </a:lnSpc>
              <a:buClr>
                <a:srgbClr val="DF202D"/>
              </a:buClr>
              <a:buNone/>
            </a:pPr>
            <a:endParaRPr lang="en-CA" sz="2000" dirty="0">
              <a:solidFill>
                <a:srgbClr val="000000"/>
              </a:solidFill>
              <a:latin typeface="Arial"/>
              <a:cs typeface="Arial"/>
            </a:endParaRPr>
          </a:p>
          <a:p>
            <a:pPr>
              <a:spcBef>
                <a:spcPts val="600"/>
              </a:spcBef>
              <a:spcAft>
                <a:spcPts val="300"/>
              </a:spcAft>
              <a:buClr>
                <a:srgbClr val="DF202D"/>
              </a:buClr>
            </a:pPr>
            <a:r>
              <a:rPr lang="en-CA" sz="2400" b="1" dirty="0">
                <a:solidFill>
                  <a:srgbClr val="000000"/>
                </a:solidFill>
                <a:latin typeface="Arial"/>
                <a:cs typeface="Arial"/>
              </a:rPr>
              <a:t>Tri-agency talent evaluation</a:t>
            </a:r>
          </a:p>
          <a:p>
            <a:pPr marL="575945" lvl="1">
              <a:lnSpc>
                <a:spcPct val="100000"/>
              </a:lnSpc>
              <a:buClr>
                <a:srgbClr val="DF202D"/>
              </a:buClr>
              <a:buFont typeface="Courier New" panose="020B0604020202020204" pitchFamily="34" charset="0"/>
              <a:buChar char="o"/>
            </a:pPr>
            <a:r>
              <a:rPr lang="en-CA" sz="2000" dirty="0">
                <a:solidFill>
                  <a:srgbClr val="000000"/>
                </a:solidFill>
                <a:latin typeface="Arial"/>
                <a:cs typeface="Arial"/>
              </a:rPr>
              <a:t>Scope: Direct and Indirect funding of graduate student training by the three agencies</a:t>
            </a:r>
          </a:p>
          <a:p>
            <a:pPr marL="575945" lvl="1">
              <a:lnSpc>
                <a:spcPct val="100000"/>
              </a:lnSpc>
              <a:buClr>
                <a:srgbClr val="DF202D"/>
              </a:buClr>
              <a:buFont typeface="Courier New" panose="020B0604020202020204" pitchFamily="34" charset="0"/>
              <a:buChar char="o"/>
            </a:pPr>
            <a:r>
              <a:rPr lang="en-CA" sz="2000" dirty="0">
                <a:solidFill>
                  <a:srgbClr val="000000"/>
                </a:solidFill>
                <a:latin typeface="Arial"/>
                <a:cs typeface="Arial"/>
              </a:rPr>
              <a:t>Areas: access to training opportunities, contribution to training environment, student career trajectory</a:t>
            </a:r>
          </a:p>
          <a:p>
            <a:pPr marL="575945" lvl="1">
              <a:lnSpc>
                <a:spcPct val="100000"/>
              </a:lnSpc>
              <a:buClr>
                <a:srgbClr val="DF202D"/>
              </a:buClr>
              <a:buFont typeface="Courier New" panose="020B0604020202020204" pitchFamily="34" charset="0"/>
              <a:buChar char="o"/>
            </a:pPr>
            <a:r>
              <a:rPr lang="en-CA" sz="2000" dirty="0">
                <a:solidFill>
                  <a:srgbClr val="000000"/>
                </a:solidFill>
                <a:latin typeface="Arial"/>
                <a:cs typeface="Arial"/>
              </a:rPr>
              <a:t>Evaluation report and management response available on NSERC website</a:t>
            </a:r>
            <a:endParaRPr lang="en-CA" dirty="0"/>
          </a:p>
        </p:txBody>
      </p:sp>
    </p:spTree>
    <p:extLst>
      <p:ext uri="{BB962C8B-B14F-4D97-AF65-F5344CB8AC3E}">
        <p14:creationId xmlns:p14="http://schemas.microsoft.com/office/powerpoint/2010/main" val="508286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SERC Theme">
  <a:themeElements>
    <a:clrScheme name="Custom 1">
      <a:dk1>
        <a:srgbClr val="000000"/>
      </a:dk1>
      <a:lt1>
        <a:srgbClr val="FFFFFF"/>
      </a:lt1>
      <a:dk2>
        <a:srgbClr val="DF202C"/>
      </a:dk2>
      <a:lt2>
        <a:srgbClr val="FFFFFF"/>
      </a:lt2>
      <a:accent1>
        <a:srgbClr val="DF202C"/>
      </a:accent1>
      <a:accent2>
        <a:srgbClr val="B8DFF6"/>
      </a:accent2>
      <a:accent3>
        <a:srgbClr val="FFDD00"/>
      </a:accent3>
      <a:accent4>
        <a:srgbClr val="348CBE"/>
      </a:accent4>
      <a:accent5>
        <a:srgbClr val="BFA200"/>
      </a:accent5>
      <a:accent6>
        <a:srgbClr val="BFBFBF"/>
      </a:accent6>
      <a:hlink>
        <a:srgbClr val="DF202C"/>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ERC PowerPoint Template-2020" id="{FF440E59-C9F7-6742-A3A9-9446F88A3C30}" vid="{C5C2393A-CE3D-9445-8210-5EEB1E0428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cbba0ab-8f09-422b-ae5f-d6d122bc58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0FABDCF2191142B35FD47B068800E9" ma:contentTypeVersion="17" ma:contentTypeDescription="Create a new document." ma:contentTypeScope="" ma:versionID="d7bed2e0233d693ea3c8b73a283938a3">
  <xsd:schema xmlns:xsd="http://www.w3.org/2001/XMLSchema" xmlns:xs="http://www.w3.org/2001/XMLSchema" xmlns:p="http://schemas.microsoft.com/office/2006/metadata/properties" xmlns:ns3="2cbba0ab-8f09-422b-ae5f-d6d122bc586a" xmlns:ns4="da154446-b4b6-4623-b904-813250d3ce72" targetNamespace="http://schemas.microsoft.com/office/2006/metadata/properties" ma:root="true" ma:fieldsID="63c95bcf1f5b2d467420a7f9f7a52fc7" ns3:_="" ns4:_="">
    <xsd:import namespace="2cbba0ab-8f09-422b-ae5f-d6d122bc586a"/>
    <xsd:import namespace="da154446-b4b6-4623-b904-813250d3ce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ba0ab-8f09-422b-ae5f-d6d122bc5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154446-b4b6-4623-b904-813250d3c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DBDE1-8FB4-4C25-BB82-E1A744400610}">
  <ds:schemaRefs>
    <ds:schemaRef ds:uri="http://schemas.microsoft.com/sharepoint/v3/contenttype/forms"/>
  </ds:schemaRefs>
</ds:datastoreItem>
</file>

<file path=customXml/itemProps2.xml><?xml version="1.0" encoding="utf-8"?>
<ds:datastoreItem xmlns:ds="http://schemas.openxmlformats.org/officeDocument/2006/customXml" ds:itemID="{AE407183-F885-41E2-8541-B798F5380270}">
  <ds:schemaRefs>
    <ds:schemaRef ds:uri="http://purl.org/dc/dcmitype/"/>
    <ds:schemaRef ds:uri="http://schemas.microsoft.com/office/2006/documentManagement/types"/>
    <ds:schemaRef ds:uri="http://schemas.microsoft.com/office/2006/metadata/properties"/>
    <ds:schemaRef ds:uri="http://purl.org/dc/elements/1.1/"/>
    <ds:schemaRef ds:uri="2cbba0ab-8f09-422b-ae5f-d6d122bc586a"/>
    <ds:schemaRef ds:uri="http://purl.org/dc/terms/"/>
    <ds:schemaRef ds:uri="http://schemas.openxmlformats.org/package/2006/metadata/core-properties"/>
    <ds:schemaRef ds:uri="http://schemas.microsoft.com/office/infopath/2007/PartnerControls"/>
    <ds:schemaRef ds:uri="da154446-b4b6-4623-b904-813250d3ce72"/>
    <ds:schemaRef ds:uri="http://www.w3.org/XML/1998/namespace"/>
  </ds:schemaRefs>
</ds:datastoreItem>
</file>

<file path=customXml/itemProps3.xml><?xml version="1.0" encoding="utf-8"?>
<ds:datastoreItem xmlns:ds="http://schemas.openxmlformats.org/officeDocument/2006/customXml" ds:itemID="{3D759F04-1D25-4298-878E-FE2A2CDA4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ba0ab-8f09-422b-ae5f-d6d122bc586a"/>
    <ds:schemaRef ds:uri="da154446-b4b6-4623-b904-813250d3ce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TotalTime>
  <Words>10193</Words>
  <Application>Microsoft Office PowerPoint</Application>
  <PresentationFormat>Widescreen</PresentationFormat>
  <Paragraphs>710</Paragraphs>
  <Slides>40</Slides>
  <Notes>35</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40</vt:i4>
      </vt:variant>
    </vt:vector>
  </HeadingPairs>
  <TitlesOfParts>
    <vt:vector size="59" baseType="lpstr">
      <vt:lpstr>Aptos</vt:lpstr>
      <vt:lpstr>Arial</vt:lpstr>
      <vt:lpstr>Arial Hebrew Scholar</vt:lpstr>
      <vt:lpstr>Arial,Sans-Serif</vt:lpstr>
      <vt:lpstr>Atkinson Hyperlegible</vt:lpstr>
      <vt:lpstr>Calibri</vt:lpstr>
      <vt:lpstr>Calibri Light</vt:lpstr>
      <vt:lpstr>Courier New</vt:lpstr>
      <vt:lpstr>Georgia</vt:lpstr>
      <vt:lpstr>Noto Sans</vt:lpstr>
      <vt:lpstr>Segoe UI</vt:lpstr>
      <vt:lpstr>Symbol</vt:lpstr>
      <vt:lpstr>Times New Roman</vt:lpstr>
      <vt:lpstr>Untitled Regular</vt:lpstr>
      <vt:lpstr>Verdana</vt:lpstr>
      <vt:lpstr>Wingdings</vt:lpstr>
      <vt:lpstr>Office Theme</vt:lpstr>
      <vt:lpstr>1_Office Theme</vt:lpstr>
      <vt:lpstr>NSERC Theme</vt:lpstr>
      <vt:lpstr>PowerPoint Presentation</vt:lpstr>
      <vt:lpstr>PowerPoint Presentation</vt:lpstr>
      <vt:lpstr>Budget 2024</vt:lpstr>
      <vt:lpstr>Investing in research talent</vt:lpstr>
      <vt:lpstr>Enhancing research support (investments)</vt:lpstr>
      <vt:lpstr>Enhancing Research Support (Research Infrastructure)</vt:lpstr>
      <vt:lpstr>Enhancing research support (coordination)</vt:lpstr>
      <vt:lpstr>NSERC news  and updates</vt:lpstr>
      <vt:lpstr>Training and talent updates </vt:lpstr>
      <vt:lpstr>Changes to Alliance grants</vt:lpstr>
      <vt:lpstr>Recent updates to Alliance grants</vt:lpstr>
      <vt:lpstr>Tri-agency research data management policy (2021) requirements</vt:lpstr>
      <vt:lpstr>Data management plan pilot in subatomic physics </vt:lpstr>
      <vt:lpstr>Overview of the STRAC Policy:</vt:lpstr>
      <vt:lpstr> 2024 Discovery Grants results – overview</vt:lpstr>
      <vt:lpstr>2024 Discovery research program competition results</vt:lpstr>
      <vt:lpstr>Discovery Grants over the last 17 years</vt:lpstr>
      <vt:lpstr>Discovery Grants and other research grants</vt:lpstr>
      <vt:lpstr>Total Investment in Discovery Grants</vt:lpstr>
      <vt:lpstr>Discovery Grants over the last 5 years</vt:lpstr>
      <vt:lpstr>Supporting Early Career Researchers</vt:lpstr>
      <vt:lpstr>Overall DG – Equity, Diversity and Inclusion (EDI)</vt:lpstr>
      <vt:lpstr>Overall DG – Equity, Diversity and Inclusion (EDI) </vt:lpstr>
      <vt:lpstr>Overall DG – Equity, Diversity and Inclusion (EDI)</vt:lpstr>
      <vt:lpstr>PowerPoint Presentation</vt:lpstr>
      <vt:lpstr>PowerPoint Presentation</vt:lpstr>
      <vt:lpstr>PowerPoint Presentation</vt:lpstr>
      <vt:lpstr>Multiyear Commitments - End of Competition</vt:lpstr>
      <vt:lpstr>Share of Envelope at End of Competition Comparison to Past Years</vt:lpstr>
      <vt:lpstr>Research excellence</vt:lpstr>
      <vt:lpstr>PowerPoint Presentation</vt:lpstr>
      <vt:lpstr>NSERC webpage for equity, diversity and inclusion (EDI)</vt:lpstr>
      <vt:lpstr>PowerPoint Presentation</vt:lpstr>
      <vt:lpstr>Promotion of broader and fairer application assessments</vt:lpstr>
      <vt:lpstr>Review of Tri-agency open access (OA) policy</vt:lpstr>
      <vt:lpstr>Tri-agency CV pilot</vt:lpstr>
      <vt:lpstr>Upcoming Deadlines</vt:lpstr>
      <vt:lpstr>NSERC and SSHRC data centre move</vt:lpstr>
      <vt:lpstr>Upcoming program deadlines</vt:lpstr>
      <vt:lpstr>PowerPoint Presentation</vt:lpstr>
    </vt:vector>
  </TitlesOfParts>
  <Company>NSERC-SSHRC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Desforges,Nicolas</dc:creator>
  <cp:lastModifiedBy>Overington,Sarah</cp:lastModifiedBy>
  <cp:revision>44</cp:revision>
  <dcterms:created xsi:type="dcterms:W3CDTF">2023-04-24T19:20:29Z</dcterms:created>
  <dcterms:modified xsi:type="dcterms:W3CDTF">2024-06-26T22:13:01Z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0x0101006C0FABDCF2191142B35FD47B068800E9</vt:lpwstr>
  </property>
</Properties>
</file>