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modernComment_10F_BC72EBED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1324" r:id="rId2"/>
    <p:sldId id="1556" r:id="rId3"/>
    <p:sldId id="1557" r:id="rId4"/>
    <p:sldId id="259" r:id="rId5"/>
    <p:sldId id="271" r:id="rId6"/>
    <p:sldId id="1497" r:id="rId7"/>
    <p:sldId id="1496" r:id="rId8"/>
    <p:sldId id="1492" r:id="rId9"/>
    <p:sldId id="1398" r:id="rId10"/>
    <p:sldId id="1478" r:id="rId11"/>
    <p:sldId id="1499" r:id="rId12"/>
    <p:sldId id="1488" r:id="rId13"/>
    <p:sldId id="1550" r:id="rId14"/>
    <p:sldId id="1509" r:id="rId15"/>
    <p:sldId id="1558" r:id="rId16"/>
    <p:sldId id="392" r:id="rId17"/>
    <p:sldId id="380" r:id="rId18"/>
    <p:sldId id="1554" r:id="rId19"/>
    <p:sldId id="1533" r:id="rId20"/>
    <p:sldId id="1474" r:id="rId21"/>
    <p:sldId id="1559" r:id="rId22"/>
    <p:sldId id="150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2F6296-063B-6950-E184-BF8318E4F291}" name="Kurtis Raymond" initials="KR" userId="S::kraymond@triumf.ca::13d254bd-885f-4e96-94d6-b08a4fc4de98" providerId="AD"/>
  <p188:author id="{EB15E2AF-BC2B-0BC8-2FCB-04B1C08D767F}" name="Kurtis Raymond" initials="KR" userId="Kurtis Raymond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755031-D6D6-C648-8A0F-2D545BF5848B}" v="14" dt="2024-06-27T00:31:52.4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088"/>
    <p:restoredTop sz="94286"/>
  </p:normalViewPr>
  <p:slideViewPr>
    <p:cSldViewPr snapToGrid="0">
      <p:cViewPr varScale="1">
        <p:scale>
          <a:sx n="120" d="100"/>
          <a:sy n="120" d="100"/>
        </p:scale>
        <p:origin x="1280" y="192"/>
      </p:cViewPr>
      <p:guideLst/>
    </p:cSldViewPr>
  </p:slideViewPr>
  <p:outlineViewPr>
    <p:cViewPr>
      <p:scale>
        <a:sx n="33" d="100"/>
        <a:sy n="33" d="100"/>
      </p:scale>
      <p:origin x="0" y="-63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0F_BC72EB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AA77BD-7FCB-DE45-8737-CFE57A6E36D7}" authorId="{5B2F6296-063B-6950-E184-BF8318E4F291}" created="2023-05-03T19:49:12.142">
    <pc:sldMkLst xmlns:pc="http://schemas.microsoft.com/office/powerpoint/2013/main/command">
      <pc:docMk/>
      <pc:sldMk cId="3161648109" sldId="271"/>
    </pc:sldMkLst>
    <p188:txBody>
      <a:bodyPr/>
      <a:lstStyle/>
      <a:p>
        <a:r>
          <a:rPr lang="en-US"/>
          <a:t>Add an image of the spectra raw from the camera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E663B-473E-5C44-8F6E-72E796BF2D78}" type="datetimeFigureOut">
              <a:rPr lang="en-US" smtClean="0"/>
              <a:t>6/26/24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48568-BEF8-F54B-A23B-70CC85FE8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0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Now, what we all want to know</a:t>
            </a:r>
          </a:p>
          <a:p>
            <a:r>
              <a:rPr lang="en-US" dirty="0">
                <a:cs typeface="Calibri"/>
              </a:rPr>
              <a:t>does it work?​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Not to spoil things, but the short answer is, we don’t know yet.</a:t>
            </a:r>
          </a:p>
          <a:p>
            <a:r>
              <a:rPr lang="en-US" dirty="0">
                <a:cs typeface="Calibri"/>
              </a:rPr>
              <a:t>We are still getting our experimental setup ready.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So here I have a picture of our setup, </a:t>
            </a:r>
          </a:p>
          <a:p>
            <a:r>
              <a:rPr lang="en-US" dirty="0">
                <a:cs typeface="Calibri"/>
              </a:rPr>
              <a:t>and you can see we have a laser, </a:t>
            </a:r>
          </a:p>
          <a:p>
            <a:r>
              <a:rPr lang="en-US" dirty="0">
                <a:cs typeface="Calibri"/>
              </a:rPr>
              <a:t>Some beam conditioning and a baffle just to make sure that the only light our sensor see is light that scattered from particulate</a:t>
            </a:r>
          </a:p>
          <a:p>
            <a:r>
              <a:rPr lang="en-US" dirty="0">
                <a:cs typeface="Calibri"/>
              </a:rPr>
              <a:t>And of course our mirror and sensors.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 also have an FPGA, so for those who don’t know, that’s a Field-Programmable Gate Array. </a:t>
            </a:r>
          </a:p>
          <a:p>
            <a:r>
              <a:rPr lang="en-US" dirty="0">
                <a:cs typeface="Calibri"/>
              </a:rPr>
              <a:t>It’s like a small computer, or a really low-level Arduino</a:t>
            </a:r>
          </a:p>
          <a:p>
            <a:r>
              <a:rPr lang="en-US" dirty="0">
                <a:cs typeface="Calibri"/>
              </a:rPr>
              <a:t>So, one of the advantages is that it’s very fast, </a:t>
            </a:r>
          </a:p>
          <a:p>
            <a:r>
              <a:rPr lang="en-US" dirty="0">
                <a:cs typeface="Calibri"/>
              </a:rPr>
              <a:t>and we use it to process the sensor signal and send nice-looking data to our computer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Alright, now the data!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9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48568-BEF8-F54B-A23B-70CC85FE8A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6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de-DE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55244-E6C6-3741-930F-1DE9E11EE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CEFEC3-2A5C-4B4C-8821-A7D3A0E8A9E8}"/>
              </a:ext>
            </a:extLst>
          </p:cNvPr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32">
            <a:extLst>
              <a:ext uri="{FF2B5EF4-FFF2-40B4-BE49-F238E27FC236}">
                <a16:creationId xmlns:a16="http://schemas.microsoft.com/office/drawing/2014/main" id="{7F2CD640-DFC6-4A0D-A3FA-411EC82FD5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DACFA-89FF-4316-9D09-68DBA7D5B95F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38752080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342919"/>
            <a:ext cx="10477500" cy="300019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dirty="0"/>
              <a:t>Text</a:t>
            </a:r>
          </a:p>
        </p:txBody>
      </p:sp>
      <p:sp>
        <p:nvSpPr>
          <p:cNvPr id="92" name="Image"/>
          <p:cNvSpPr>
            <a:spLocks noGrp="1"/>
          </p:cNvSpPr>
          <p:nvPr>
            <p:ph type="pic" sz="half" idx="14"/>
          </p:nvPr>
        </p:nvSpPr>
        <p:spPr>
          <a:xfrm>
            <a:off x="6667500" y="1080492"/>
            <a:ext cx="5143500" cy="548282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381000" y="1080492"/>
            <a:ext cx="5905500" cy="50899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928812"/>
            <a:ext cx="5905500" cy="429518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1969"/>
            </a:lvl1pPr>
            <a:lvl2pPr>
              <a:buClr>
                <a:schemeClr val="accent1"/>
              </a:buClr>
              <a:buChar char="▸"/>
              <a:defRPr sz="1969"/>
            </a:lvl2pPr>
            <a:lvl3pPr>
              <a:buClr>
                <a:schemeClr val="accent1"/>
              </a:buClr>
              <a:buChar char="▸"/>
              <a:defRPr sz="1969"/>
            </a:lvl3pPr>
            <a:lvl4pPr>
              <a:buClr>
                <a:schemeClr val="accent1"/>
              </a:buClr>
              <a:buChar char="▸"/>
              <a:defRPr sz="1969"/>
            </a:lvl4pPr>
            <a:lvl5pPr>
              <a:buClr>
                <a:schemeClr val="accent1"/>
              </a:buClr>
              <a:buChar char="▸"/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24959" y="303609"/>
            <a:ext cx="381466" cy="3214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89992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-324000">
              <a:buFont typeface="Wingdings" pitchFamily="2" charset="2"/>
              <a:buChar char=""/>
              <a:defRPr sz="2100" b="1">
                <a:solidFill>
                  <a:srgbClr val="C00000"/>
                </a:solidFill>
                <a:latin typeface="Times" pitchFamily="18" charset="0"/>
                <a:cs typeface="Times" pitchFamily="18" charset="0"/>
              </a:defRPr>
            </a:lvl1pPr>
            <a:lvl2pPr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" pitchFamily="18" charset="0"/>
                <a:cs typeface="Times" pitchFamily="18" charset="0"/>
              </a:defRPr>
            </a:lvl2pPr>
            <a:lvl3pPr>
              <a:buFont typeface="Arial" pitchFamily="34" charset="0"/>
              <a:buChar char="•"/>
              <a:defRPr sz="1500" b="1">
                <a:solidFill>
                  <a:srgbClr val="0000FF"/>
                </a:solidFill>
                <a:latin typeface="Times" pitchFamily="18" charset="0"/>
                <a:cs typeface="Times" pitchFamily="18" charset="0"/>
              </a:defRPr>
            </a:lvl3pPr>
            <a:lvl4pPr>
              <a:buFont typeface="Wingdings" pitchFamily="2" charset="2"/>
              <a:buChar char="ü"/>
              <a:defRPr sz="1350" b="1">
                <a:solidFill>
                  <a:srgbClr val="002060"/>
                </a:solidFill>
                <a:latin typeface="Times" pitchFamily="18" charset="0"/>
                <a:cs typeface="Times" pitchFamily="18" charset="0"/>
              </a:defRPr>
            </a:lvl4pPr>
            <a:lvl5pPr>
              <a:defRPr>
                <a:latin typeface="Times" pitchFamily="18" charset="0"/>
                <a:cs typeface="Times" pitchFamily="18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87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7113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481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de-DE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AF288-740E-234C-8F15-F8C8F6A3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6" y="47351"/>
            <a:ext cx="1391328" cy="250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7A400B-BE96-A64D-A130-7055B414AF78}"/>
              </a:ext>
            </a:extLst>
          </p:cNvPr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B0F0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de-DE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2B4F1-A93A-D842-95D8-FF6CF3DB4A30}"/>
              </a:ext>
            </a:extLst>
          </p:cNvPr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64E81B-8EF2-1C4E-94ED-C6E77D380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6" y="47351"/>
            <a:ext cx="1391328" cy="2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Thomas Brunner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Thomas Brunner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8/10/relationships/comments" Target="../comments/modernComment_10F_BC72EBED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994E6F-2EAA-6D40-847A-8890DC58A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945" y="856734"/>
            <a:ext cx="11901055" cy="2387600"/>
          </a:xfrm>
        </p:spPr>
        <p:txBody>
          <a:bodyPr>
            <a:normAutofit/>
          </a:bodyPr>
          <a:lstStyle/>
          <a:p>
            <a:r>
              <a:rPr lang="en" dirty="0"/>
              <a:t>Digital SPAD array for many things</a:t>
            </a:r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2DF303-8E33-BB4C-A0F9-815797464E6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  <p:pic>
        <p:nvPicPr>
          <p:cNvPr id="10" name="Image 145">
            <a:extLst>
              <a:ext uri="{FF2B5EF4-FFF2-40B4-BE49-F238E27FC236}">
                <a16:creationId xmlns:a16="http://schemas.microsoft.com/office/drawing/2014/main" id="{331CD1E6-75B4-584F-AE78-6E7A43499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9327"/>
            <a:ext cx="1505011" cy="722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0E7E7-1D83-8F4C-8C00-8A25DA396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5094"/>
            <a:ext cx="2867938" cy="1020670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DFAC1B55-2147-D844-B1B4-E8E246747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" y="5398351"/>
            <a:ext cx="3130181" cy="6955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2F77DF-E0CE-BE4D-8B69-DC29D4D64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92" y="6246348"/>
            <a:ext cx="2603500" cy="6096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4EB38122-F07D-B143-882C-4FBDABA79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8353" y="3538654"/>
            <a:ext cx="9956792" cy="2893549"/>
          </a:xfrm>
        </p:spPr>
        <p:txBody>
          <a:bodyPr>
            <a:normAutofit/>
          </a:bodyPr>
          <a:lstStyle/>
          <a:p>
            <a:r>
              <a:rPr lang="de-DE" dirty="0">
                <a:cs typeface="Calibri"/>
              </a:rPr>
              <a:t>Fabrice Retiere (TRIUMF)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3AFC9-B420-D912-E4B1-01C6FDC9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46391-AD95-7661-26B5-3558EC03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3867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0CF5-D253-5BE4-682A-7CC48839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TDC integrated in each Single Photon Avalanche Diode (SPAD)</a:t>
            </a:r>
          </a:p>
        </p:txBody>
      </p:sp>
      <p:pic>
        <p:nvPicPr>
          <p:cNvPr id="11" name="Content Placeholder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AA5B50-CCAA-4F0F-204E-3C70E43E8D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79" y="4374529"/>
            <a:ext cx="3561012" cy="2483471"/>
          </a:xfrm>
        </p:spPr>
      </p:pic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578722C-D386-BE97-C14A-869E515AB7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825625"/>
            <a:ext cx="5181600" cy="250489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B35A2-7695-67F1-6981-DCEB1AA80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10</a:t>
            </a:fld>
            <a:endParaRPr lang="de-DE"/>
          </a:p>
        </p:txBody>
      </p:sp>
      <p:pic>
        <p:nvPicPr>
          <p:cNvPr id="7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C9249347-D73E-8058-3912-555DC287AC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7" t="41900" r="2489" b="2663"/>
          <a:stretch/>
        </p:blipFill>
        <p:spPr>
          <a:xfrm>
            <a:off x="354206" y="2184081"/>
            <a:ext cx="5450298" cy="387021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8CBA1EE-BB73-5794-4CFE-5FE3E28643EF}"/>
              </a:ext>
            </a:extLst>
          </p:cNvPr>
          <p:cNvCxnSpPr/>
          <p:nvPr/>
        </p:nvCxnSpPr>
        <p:spPr>
          <a:xfrm flipV="1">
            <a:off x="4538546" y="3635298"/>
            <a:ext cx="1951464" cy="158347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840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4841F-AB07-0BB6-3A6B-717E506C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integration and FSI vs BSI configuration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3AD4B1-1E93-2B6C-43BD-26940C5C1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2987"/>
            <a:ext cx="10515600" cy="38366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BAA255-13FB-4725-A281-13C4CE55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11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098E-5CD9-B330-19BB-44894D3AD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BSI for other things than photon detection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CE00D-8AED-9533-6A01-C136D0F0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12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758B0-39D9-A02C-EDC5-E7B0534B4176}"/>
              </a:ext>
            </a:extLst>
          </p:cNvPr>
          <p:cNvSpPr/>
          <p:nvPr/>
        </p:nvSpPr>
        <p:spPr>
          <a:xfrm>
            <a:off x="368110" y="4944880"/>
            <a:ext cx="2808000" cy="75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6EBB4-CB9F-39E0-AF4E-1A42A517A240}"/>
              </a:ext>
            </a:extLst>
          </p:cNvPr>
          <p:cNvSpPr/>
          <p:nvPr/>
        </p:nvSpPr>
        <p:spPr>
          <a:xfrm>
            <a:off x="421479" y="4998906"/>
            <a:ext cx="2664000" cy="6986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1038F2-53A3-37AE-31B0-BB0C3C758D9F}"/>
              </a:ext>
            </a:extLst>
          </p:cNvPr>
          <p:cNvSpPr/>
          <p:nvPr/>
        </p:nvSpPr>
        <p:spPr>
          <a:xfrm>
            <a:off x="1987823" y="4993652"/>
            <a:ext cx="255671" cy="70231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3000">
                <a:srgbClr val="C00000"/>
              </a:gs>
              <a:gs pos="72000">
                <a:srgbClr val="C00000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85A40C-3EAA-06CE-526D-C546A0C367B1}"/>
              </a:ext>
            </a:extLst>
          </p:cNvPr>
          <p:cNvSpPr/>
          <p:nvPr/>
        </p:nvSpPr>
        <p:spPr>
          <a:xfrm>
            <a:off x="6174770" y="3950955"/>
            <a:ext cx="2808000" cy="174992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FB686-943A-9665-1893-09C805349311}"/>
              </a:ext>
            </a:extLst>
          </p:cNvPr>
          <p:cNvSpPr/>
          <p:nvPr/>
        </p:nvSpPr>
        <p:spPr>
          <a:xfrm>
            <a:off x="7550154" y="4030670"/>
            <a:ext cx="1432616" cy="9062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DB5C39-2122-B39B-9C95-475CA55247BF}"/>
              </a:ext>
            </a:extLst>
          </p:cNvPr>
          <p:cNvSpPr/>
          <p:nvPr/>
        </p:nvSpPr>
        <p:spPr>
          <a:xfrm>
            <a:off x="3140110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5E4B5A-866B-D767-243E-4FD4AC3195E9}"/>
              </a:ext>
            </a:extLst>
          </p:cNvPr>
          <p:cNvSpPr/>
          <p:nvPr/>
        </p:nvSpPr>
        <p:spPr>
          <a:xfrm>
            <a:off x="370335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8E0D1F-0BFF-D6A1-FBEF-5B430CD545EA}"/>
              </a:ext>
            </a:extLst>
          </p:cNvPr>
          <p:cNvSpPr/>
          <p:nvPr/>
        </p:nvSpPr>
        <p:spPr>
          <a:xfrm>
            <a:off x="440110" y="4980880"/>
            <a:ext cx="2664000" cy="1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E06BAB-9475-8F8D-A48E-AFFA01B5311B}"/>
              </a:ext>
            </a:extLst>
          </p:cNvPr>
          <p:cNvSpPr/>
          <p:nvPr/>
        </p:nvSpPr>
        <p:spPr>
          <a:xfrm>
            <a:off x="757626" y="5697548"/>
            <a:ext cx="2105025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ED6461-F10D-BAE7-D43D-5A39C8EDAF48}"/>
              </a:ext>
            </a:extLst>
          </p:cNvPr>
          <p:cNvSpPr/>
          <p:nvPr/>
        </p:nvSpPr>
        <p:spPr>
          <a:xfrm>
            <a:off x="368110" y="5743267"/>
            <a:ext cx="2808000" cy="558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CMOS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C8C7BC-85B3-D468-EF3B-D4AC7E8DDB5D}"/>
              </a:ext>
            </a:extLst>
          </p:cNvPr>
          <p:cNvSpPr/>
          <p:nvPr/>
        </p:nvSpPr>
        <p:spPr>
          <a:xfrm>
            <a:off x="3271440" y="4944880"/>
            <a:ext cx="2808000" cy="75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4444D-E4C9-93E8-7953-61F5405B5E44}"/>
              </a:ext>
            </a:extLst>
          </p:cNvPr>
          <p:cNvSpPr/>
          <p:nvPr/>
        </p:nvSpPr>
        <p:spPr>
          <a:xfrm>
            <a:off x="6043440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702F34-C81C-3F75-3FF4-CF1F330E4A40}"/>
              </a:ext>
            </a:extLst>
          </p:cNvPr>
          <p:cNvSpPr/>
          <p:nvPr/>
        </p:nvSpPr>
        <p:spPr>
          <a:xfrm>
            <a:off x="3273665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EDD88F-FA62-0BD0-7135-49EF3B15AEB2}"/>
              </a:ext>
            </a:extLst>
          </p:cNvPr>
          <p:cNvSpPr/>
          <p:nvPr/>
        </p:nvSpPr>
        <p:spPr>
          <a:xfrm>
            <a:off x="3343440" y="5651828"/>
            <a:ext cx="2664000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E433C3-94E3-21A8-363E-6190EE44EBBB}"/>
              </a:ext>
            </a:extLst>
          </p:cNvPr>
          <p:cNvSpPr/>
          <p:nvPr/>
        </p:nvSpPr>
        <p:spPr>
          <a:xfrm>
            <a:off x="3343440" y="4980880"/>
            <a:ext cx="2664000" cy="1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6468B1-6809-5798-F36D-0F47E5A9FEF4}"/>
              </a:ext>
            </a:extLst>
          </p:cNvPr>
          <p:cNvSpPr/>
          <p:nvPr/>
        </p:nvSpPr>
        <p:spPr>
          <a:xfrm>
            <a:off x="3660956" y="5697548"/>
            <a:ext cx="2105025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97CFDF-DADC-ACD7-3737-8046E47EE329}"/>
              </a:ext>
            </a:extLst>
          </p:cNvPr>
          <p:cNvSpPr/>
          <p:nvPr/>
        </p:nvSpPr>
        <p:spPr>
          <a:xfrm>
            <a:off x="3271440" y="5743267"/>
            <a:ext cx="2808000" cy="558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CMOS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B5F198-680F-DBF4-AA8C-0540AC1A0EDE}"/>
              </a:ext>
            </a:extLst>
          </p:cNvPr>
          <p:cNvSpPr/>
          <p:nvPr/>
        </p:nvSpPr>
        <p:spPr>
          <a:xfrm>
            <a:off x="3343440" y="4995548"/>
            <a:ext cx="2664000" cy="6596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37EC7F-F553-A2FA-895F-ACE869806D7C}"/>
              </a:ext>
            </a:extLst>
          </p:cNvPr>
          <p:cNvSpPr/>
          <p:nvPr/>
        </p:nvSpPr>
        <p:spPr>
          <a:xfrm>
            <a:off x="761893" y="2046172"/>
            <a:ext cx="658979" cy="2198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045BFE-576A-732B-D75A-8C4D63FD63F9}"/>
              </a:ext>
            </a:extLst>
          </p:cNvPr>
          <p:cNvSpPr/>
          <p:nvPr/>
        </p:nvSpPr>
        <p:spPr>
          <a:xfrm>
            <a:off x="1464606" y="2052149"/>
            <a:ext cx="661967" cy="2198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EEF20E-DAFD-FEE2-7620-DD657DAF2284}"/>
              </a:ext>
            </a:extLst>
          </p:cNvPr>
          <p:cNvSpPr/>
          <p:nvPr/>
        </p:nvSpPr>
        <p:spPr>
          <a:xfrm>
            <a:off x="757626" y="2302829"/>
            <a:ext cx="658979" cy="2198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n+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12E468-5E60-614F-22C6-E65659A56CEA}"/>
              </a:ext>
            </a:extLst>
          </p:cNvPr>
          <p:cNvSpPr/>
          <p:nvPr/>
        </p:nvSpPr>
        <p:spPr>
          <a:xfrm>
            <a:off x="1454830" y="2296224"/>
            <a:ext cx="658979" cy="2198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77FB30-674F-191F-62C3-7AA4AD97032D}"/>
              </a:ext>
            </a:extLst>
          </p:cNvPr>
          <p:cNvSpPr/>
          <p:nvPr/>
        </p:nvSpPr>
        <p:spPr>
          <a:xfrm>
            <a:off x="2868780" y="2302829"/>
            <a:ext cx="654664" cy="2198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SiO2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CA04BC-DD3D-CDCC-5C34-E95EC0477F2C}"/>
              </a:ext>
            </a:extLst>
          </p:cNvPr>
          <p:cNvSpPr/>
          <p:nvPr/>
        </p:nvSpPr>
        <p:spPr>
          <a:xfrm>
            <a:off x="2160871" y="2300773"/>
            <a:ext cx="651290" cy="21986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Poly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4A8AF3C-4D69-678C-0412-94F00A05E3E4}"/>
              </a:ext>
            </a:extLst>
          </p:cNvPr>
          <p:cNvSpPr/>
          <p:nvPr/>
        </p:nvSpPr>
        <p:spPr>
          <a:xfrm>
            <a:off x="8946770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9ABE833-9C04-50D7-37FA-61B73CC93689}"/>
              </a:ext>
            </a:extLst>
          </p:cNvPr>
          <p:cNvSpPr/>
          <p:nvPr/>
        </p:nvSpPr>
        <p:spPr>
          <a:xfrm>
            <a:off x="6176995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77CBF2-8AC4-716F-B166-7FFE59C90841}"/>
              </a:ext>
            </a:extLst>
          </p:cNvPr>
          <p:cNvSpPr/>
          <p:nvPr/>
        </p:nvSpPr>
        <p:spPr>
          <a:xfrm>
            <a:off x="6246770" y="5651828"/>
            <a:ext cx="2664000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ACB20C-B13C-E9BE-684B-45F453087DF1}"/>
              </a:ext>
            </a:extLst>
          </p:cNvPr>
          <p:cNvSpPr/>
          <p:nvPr/>
        </p:nvSpPr>
        <p:spPr>
          <a:xfrm>
            <a:off x="6174770" y="3991707"/>
            <a:ext cx="2808000" cy="457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F87AC4-4128-4E17-CAD6-CF3413F1DE1D}"/>
              </a:ext>
            </a:extLst>
          </p:cNvPr>
          <p:cNvSpPr/>
          <p:nvPr/>
        </p:nvSpPr>
        <p:spPr>
          <a:xfrm>
            <a:off x="6564286" y="5697548"/>
            <a:ext cx="2105025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5DA4959-3C71-DF8C-0B7F-3325872F1E61}"/>
              </a:ext>
            </a:extLst>
          </p:cNvPr>
          <p:cNvSpPr/>
          <p:nvPr/>
        </p:nvSpPr>
        <p:spPr>
          <a:xfrm>
            <a:off x="6174770" y="5743267"/>
            <a:ext cx="2808000" cy="558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CMOS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262C6E7-4353-7019-7CF7-15B457ABD89A}"/>
              </a:ext>
            </a:extLst>
          </p:cNvPr>
          <p:cNvSpPr/>
          <p:nvPr/>
        </p:nvSpPr>
        <p:spPr>
          <a:xfrm>
            <a:off x="6246770" y="4935162"/>
            <a:ext cx="2664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7CC21E-8DBE-5924-E620-1BFDEF33CB0C}"/>
              </a:ext>
            </a:extLst>
          </p:cNvPr>
          <p:cNvSpPr/>
          <p:nvPr/>
        </p:nvSpPr>
        <p:spPr>
          <a:xfrm>
            <a:off x="6174770" y="4037426"/>
            <a:ext cx="1391651" cy="9074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5EE250-DAAC-8DC7-C377-F5C9C96454EA}"/>
              </a:ext>
            </a:extLst>
          </p:cNvPr>
          <p:cNvSpPr/>
          <p:nvPr/>
        </p:nvSpPr>
        <p:spPr>
          <a:xfrm>
            <a:off x="2156601" y="2052418"/>
            <a:ext cx="661968" cy="2198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p-epi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FB55F8-10EC-571F-532A-DEF77008EA29}"/>
              </a:ext>
            </a:extLst>
          </p:cNvPr>
          <p:cNvSpPr/>
          <p:nvPr/>
        </p:nvSpPr>
        <p:spPr>
          <a:xfrm>
            <a:off x="9115932" y="1755723"/>
            <a:ext cx="2808000" cy="394515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4F5907-B828-16D4-BA1B-1EAB3ECAC534}"/>
              </a:ext>
            </a:extLst>
          </p:cNvPr>
          <p:cNvSpPr/>
          <p:nvPr/>
        </p:nvSpPr>
        <p:spPr>
          <a:xfrm>
            <a:off x="11887932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71E2EEE-0837-39BB-7A43-A3E0A3E07FE9}"/>
              </a:ext>
            </a:extLst>
          </p:cNvPr>
          <p:cNvSpPr/>
          <p:nvPr/>
        </p:nvSpPr>
        <p:spPr>
          <a:xfrm>
            <a:off x="9118157" y="4980880"/>
            <a:ext cx="36000" cy="720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C1F9B11-18D7-EE7A-EAE1-3647AA781167}"/>
              </a:ext>
            </a:extLst>
          </p:cNvPr>
          <p:cNvSpPr/>
          <p:nvPr/>
        </p:nvSpPr>
        <p:spPr>
          <a:xfrm>
            <a:off x="9187932" y="5651828"/>
            <a:ext cx="2664000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7A8BD4-CB24-E895-61A0-20B6009993E1}"/>
              </a:ext>
            </a:extLst>
          </p:cNvPr>
          <p:cNvSpPr/>
          <p:nvPr/>
        </p:nvSpPr>
        <p:spPr>
          <a:xfrm>
            <a:off x="9115932" y="1810638"/>
            <a:ext cx="2808000" cy="10248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A940C58-9C43-2A43-9E36-6BDB1101EF4C}"/>
              </a:ext>
            </a:extLst>
          </p:cNvPr>
          <p:cNvSpPr/>
          <p:nvPr/>
        </p:nvSpPr>
        <p:spPr>
          <a:xfrm>
            <a:off x="9505448" y="5697548"/>
            <a:ext cx="2105025" cy="457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135C0EF-182F-60FE-DA30-50406F45A6DA}"/>
              </a:ext>
            </a:extLst>
          </p:cNvPr>
          <p:cNvSpPr/>
          <p:nvPr/>
        </p:nvSpPr>
        <p:spPr>
          <a:xfrm>
            <a:off x="9115932" y="5743267"/>
            <a:ext cx="2808000" cy="5584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CMOS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C8AFA01-811D-90EF-D59F-3BB9E8C6DF76}"/>
              </a:ext>
            </a:extLst>
          </p:cNvPr>
          <p:cNvSpPr/>
          <p:nvPr/>
        </p:nvSpPr>
        <p:spPr>
          <a:xfrm>
            <a:off x="9187932" y="4935162"/>
            <a:ext cx="2664000" cy="72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F75B4CA-1076-EA71-81CC-61D616F6798E}"/>
              </a:ext>
            </a:extLst>
          </p:cNvPr>
          <p:cNvSpPr/>
          <p:nvPr/>
        </p:nvSpPr>
        <p:spPr>
          <a:xfrm>
            <a:off x="9115932" y="1913119"/>
            <a:ext cx="2808000" cy="30317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AD8C360E-E9FA-10AA-F985-1A7E0FECEEE2}"/>
              </a:ext>
            </a:extLst>
          </p:cNvPr>
          <p:cNvSpPr/>
          <p:nvPr/>
        </p:nvSpPr>
        <p:spPr>
          <a:xfrm>
            <a:off x="8669311" y="3235707"/>
            <a:ext cx="3522689" cy="397239"/>
          </a:xfrm>
          <a:prstGeom prst="lightningBol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ACA9B9-B685-5418-BE3D-E48B79F06E91}"/>
              </a:ext>
            </a:extLst>
          </p:cNvPr>
          <p:cNvSpPr txBox="1"/>
          <p:nvPr/>
        </p:nvSpPr>
        <p:spPr>
          <a:xfrm>
            <a:off x="337199" y="6391666"/>
            <a:ext cx="2696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 side avalanche diode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942780-9C81-3EA4-9F68-E15A64CB6FDE}"/>
              </a:ext>
            </a:extLst>
          </p:cNvPr>
          <p:cNvSpPr txBox="1"/>
          <p:nvPr/>
        </p:nvSpPr>
        <p:spPr>
          <a:xfrm>
            <a:off x="3207671" y="6391666"/>
            <a:ext cx="263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side avalanche diode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3B8280E-1B7B-757C-17CD-2B1BE09E6732}"/>
              </a:ext>
            </a:extLst>
          </p:cNvPr>
          <p:cNvSpPr txBox="1"/>
          <p:nvPr/>
        </p:nvSpPr>
        <p:spPr>
          <a:xfrm>
            <a:off x="7002401" y="6382447"/>
            <a:ext cx="10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Extended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71642FE-8B50-6E27-6653-69569099BDD2}"/>
              </a:ext>
            </a:extLst>
          </p:cNvPr>
          <p:cNvCxnSpPr>
            <a:cxnSpLocks/>
          </p:cNvCxnSpPr>
          <p:nvPr/>
        </p:nvCxnSpPr>
        <p:spPr>
          <a:xfrm>
            <a:off x="337199" y="4816989"/>
            <a:ext cx="2820911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F0049E8-83F5-A767-C3B7-320042708818}"/>
              </a:ext>
            </a:extLst>
          </p:cNvPr>
          <p:cNvSpPr txBox="1"/>
          <p:nvPr/>
        </p:nvSpPr>
        <p:spPr>
          <a:xfrm>
            <a:off x="317186" y="4552901"/>
            <a:ext cx="72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80um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6B9A3F1-952E-3B03-34A9-04B574F09D25}"/>
              </a:ext>
            </a:extLst>
          </p:cNvPr>
          <p:cNvCxnSpPr>
            <a:cxnSpLocks/>
          </p:cNvCxnSpPr>
          <p:nvPr/>
        </p:nvCxnSpPr>
        <p:spPr>
          <a:xfrm>
            <a:off x="3739398" y="4951841"/>
            <a:ext cx="0" cy="72451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56DCD5C-F58F-8DD5-A7AC-C5B372F50975}"/>
              </a:ext>
            </a:extLst>
          </p:cNvPr>
          <p:cNvSpPr txBox="1"/>
          <p:nvPr/>
        </p:nvSpPr>
        <p:spPr>
          <a:xfrm rot="16200000">
            <a:off x="3169612" y="5110495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5-20um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E8526AC-725D-4F53-C67B-FD16B81BF80A}"/>
              </a:ext>
            </a:extLst>
          </p:cNvPr>
          <p:cNvCxnSpPr>
            <a:cxnSpLocks/>
          </p:cNvCxnSpPr>
          <p:nvPr/>
        </p:nvCxnSpPr>
        <p:spPr>
          <a:xfrm>
            <a:off x="6194995" y="4009708"/>
            <a:ext cx="0" cy="92545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3CF0263-B301-6416-F8F2-C1DEBADC688F}"/>
              </a:ext>
            </a:extLst>
          </p:cNvPr>
          <p:cNvSpPr txBox="1"/>
          <p:nvPr/>
        </p:nvSpPr>
        <p:spPr>
          <a:xfrm rot="16200000">
            <a:off x="5587226" y="3963650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5-50um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6B4CC2-57E9-E108-ED70-FEC42F00A67E}"/>
              </a:ext>
            </a:extLst>
          </p:cNvPr>
          <p:cNvSpPr txBox="1"/>
          <p:nvPr/>
        </p:nvSpPr>
        <p:spPr>
          <a:xfrm>
            <a:off x="9915018" y="6354489"/>
            <a:ext cx="1172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Ultra-thick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218C570-4639-C040-F2E5-2C5F124D4F0F}"/>
              </a:ext>
            </a:extLst>
          </p:cNvPr>
          <p:cNvCxnSpPr>
            <a:cxnSpLocks/>
          </p:cNvCxnSpPr>
          <p:nvPr/>
        </p:nvCxnSpPr>
        <p:spPr>
          <a:xfrm>
            <a:off x="9154157" y="1913119"/>
            <a:ext cx="0" cy="30220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ACD3813-D931-9BAD-C842-91BF77BF65B1}"/>
              </a:ext>
            </a:extLst>
          </p:cNvPr>
          <p:cNvSpPr txBox="1"/>
          <p:nvPr/>
        </p:nvSpPr>
        <p:spPr>
          <a:xfrm rot="16200000">
            <a:off x="8374337" y="2312317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100-500 um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49794E1C-E8F6-9629-7DD5-8677B2AE680F}"/>
              </a:ext>
            </a:extLst>
          </p:cNvPr>
          <p:cNvCxnSpPr>
            <a:cxnSpLocks/>
          </p:cNvCxnSpPr>
          <p:nvPr/>
        </p:nvCxnSpPr>
        <p:spPr>
          <a:xfrm flipH="1">
            <a:off x="6369152" y="3786729"/>
            <a:ext cx="904815" cy="2706146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1345FFE-8CC7-696B-3779-ACD5F73B1DAF}"/>
              </a:ext>
            </a:extLst>
          </p:cNvPr>
          <p:cNvCxnSpPr/>
          <p:nvPr/>
        </p:nvCxnSpPr>
        <p:spPr>
          <a:xfrm>
            <a:off x="4295524" y="4353906"/>
            <a:ext cx="6645" cy="644974"/>
          </a:xfrm>
          <a:prstGeom prst="straightConnector1">
            <a:avLst/>
          </a:prstGeom>
          <a:ln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3ACBA13-55C0-5CE8-40A4-D6B243D909B3}"/>
              </a:ext>
            </a:extLst>
          </p:cNvPr>
          <p:cNvCxnSpPr/>
          <p:nvPr/>
        </p:nvCxnSpPr>
        <p:spPr>
          <a:xfrm>
            <a:off x="8907447" y="3451811"/>
            <a:ext cx="6645" cy="644974"/>
          </a:xfrm>
          <a:prstGeom prst="straightConnector1">
            <a:avLst/>
          </a:prstGeom>
          <a:ln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Freeform 64">
            <a:extLst>
              <a:ext uri="{FF2B5EF4-FFF2-40B4-BE49-F238E27FC236}">
                <a16:creationId xmlns:a16="http://schemas.microsoft.com/office/drawing/2014/main" id="{406D0355-EAB7-C4C8-E1D6-89F3DD322737}"/>
              </a:ext>
            </a:extLst>
          </p:cNvPr>
          <p:cNvSpPr/>
          <p:nvPr/>
        </p:nvSpPr>
        <p:spPr>
          <a:xfrm>
            <a:off x="8707885" y="4142808"/>
            <a:ext cx="237556" cy="1510748"/>
          </a:xfrm>
          <a:custGeom>
            <a:avLst/>
            <a:gdLst>
              <a:gd name="connsiteX0" fmla="*/ 219194 w 237556"/>
              <a:gd name="connsiteY0" fmla="*/ 0 h 1510748"/>
              <a:gd name="connsiteX1" fmla="*/ 219194 w 237556"/>
              <a:gd name="connsiteY1" fmla="*/ 564543 h 1510748"/>
              <a:gd name="connsiteX2" fmla="*/ 28362 w 237556"/>
              <a:gd name="connsiteY2" fmla="*/ 747423 h 1510748"/>
              <a:gd name="connsiteX3" fmla="*/ 4508 w 237556"/>
              <a:gd name="connsiteY3" fmla="*/ 1510748 h 151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56" h="1510748">
                <a:moveTo>
                  <a:pt x="219194" y="0"/>
                </a:moveTo>
                <a:cubicBezTo>
                  <a:pt x="235096" y="219986"/>
                  <a:pt x="250999" y="439973"/>
                  <a:pt x="219194" y="564543"/>
                </a:cubicBezTo>
                <a:cubicBezTo>
                  <a:pt x="187389" y="689113"/>
                  <a:pt x="64143" y="589722"/>
                  <a:pt x="28362" y="747423"/>
                </a:cubicBezTo>
                <a:cubicBezTo>
                  <a:pt x="-7419" y="905124"/>
                  <a:pt x="-1456" y="1207936"/>
                  <a:pt x="4508" y="1510748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B48598B-F204-B611-A49D-DAD871AA8D19}"/>
              </a:ext>
            </a:extLst>
          </p:cNvPr>
          <p:cNvSpPr/>
          <p:nvPr/>
        </p:nvSpPr>
        <p:spPr>
          <a:xfrm>
            <a:off x="8564888" y="5632301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18EF4D0-8137-DC98-6BB9-4AB0E68ED8D0}"/>
              </a:ext>
            </a:extLst>
          </p:cNvPr>
          <p:cNvCxnSpPr/>
          <p:nvPr/>
        </p:nvCxnSpPr>
        <p:spPr>
          <a:xfrm>
            <a:off x="4302169" y="5007232"/>
            <a:ext cx="0" cy="64459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>
            <a:extLst>
              <a:ext uri="{FF2B5EF4-FFF2-40B4-BE49-F238E27FC236}">
                <a16:creationId xmlns:a16="http://schemas.microsoft.com/office/drawing/2014/main" id="{C99EF212-7FF5-758D-8580-78D29BFD2713}"/>
              </a:ext>
            </a:extLst>
          </p:cNvPr>
          <p:cNvSpPr/>
          <p:nvPr/>
        </p:nvSpPr>
        <p:spPr>
          <a:xfrm>
            <a:off x="4181175" y="5636219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70EE545-137C-D3D0-D76C-8F17E20CA99B}"/>
              </a:ext>
            </a:extLst>
          </p:cNvPr>
          <p:cNvSpPr/>
          <p:nvPr/>
        </p:nvSpPr>
        <p:spPr>
          <a:xfrm>
            <a:off x="2013307" y="4973652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DC1F05D-6BAD-CE47-10F4-EEF481384E25}"/>
              </a:ext>
            </a:extLst>
          </p:cNvPr>
          <p:cNvSpPr/>
          <p:nvPr/>
        </p:nvSpPr>
        <p:spPr>
          <a:xfrm>
            <a:off x="1220752" y="4995229"/>
            <a:ext cx="255671" cy="702318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3000">
                <a:srgbClr val="C00000"/>
              </a:gs>
              <a:gs pos="72000">
                <a:srgbClr val="C00000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24552ED-3C37-0C1C-4136-B5805BF42B9C}"/>
              </a:ext>
            </a:extLst>
          </p:cNvPr>
          <p:cNvSpPr/>
          <p:nvPr/>
        </p:nvSpPr>
        <p:spPr>
          <a:xfrm>
            <a:off x="3383368" y="2676458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A9157E4-68EB-15E2-ECB2-D3DE0063DE92}"/>
              </a:ext>
            </a:extLst>
          </p:cNvPr>
          <p:cNvSpPr txBox="1"/>
          <p:nvPr/>
        </p:nvSpPr>
        <p:spPr>
          <a:xfrm>
            <a:off x="3646491" y="2486470"/>
            <a:ext cx="238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Geiger mode avalanche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461C05AE-C7D4-58FD-A984-AC7D6055FA35}"/>
              </a:ext>
            </a:extLst>
          </p:cNvPr>
          <p:cNvCxnSpPr>
            <a:cxnSpLocks/>
          </p:cNvCxnSpPr>
          <p:nvPr/>
        </p:nvCxnSpPr>
        <p:spPr>
          <a:xfrm flipH="1">
            <a:off x="881101" y="3153434"/>
            <a:ext cx="662" cy="215068"/>
          </a:xfrm>
          <a:prstGeom prst="straightConnector1">
            <a:avLst/>
          </a:prstGeom>
          <a:ln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FB56946-FDD2-2D16-FA1C-4957C263F725}"/>
              </a:ext>
            </a:extLst>
          </p:cNvPr>
          <p:cNvSpPr txBox="1"/>
          <p:nvPr/>
        </p:nvSpPr>
        <p:spPr>
          <a:xfrm>
            <a:off x="967720" y="3077555"/>
            <a:ext cx="1968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VUV – Blue photon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505F860-B003-C37F-D57D-04B5A7CB5E3A}"/>
              </a:ext>
            </a:extLst>
          </p:cNvPr>
          <p:cNvCxnSpPr>
            <a:cxnSpLocks/>
          </p:cNvCxnSpPr>
          <p:nvPr/>
        </p:nvCxnSpPr>
        <p:spPr>
          <a:xfrm>
            <a:off x="3089814" y="3156517"/>
            <a:ext cx="0" cy="23149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6A51178-D265-85A4-D815-E67224F591B0}"/>
              </a:ext>
            </a:extLst>
          </p:cNvPr>
          <p:cNvSpPr txBox="1"/>
          <p:nvPr/>
        </p:nvSpPr>
        <p:spPr>
          <a:xfrm>
            <a:off x="3234858" y="3109473"/>
            <a:ext cx="172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Charged particle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46F89F8-0658-FA12-EBD6-38122BB8A7E8}"/>
              </a:ext>
            </a:extLst>
          </p:cNvPr>
          <p:cNvSpPr txBox="1"/>
          <p:nvPr/>
        </p:nvSpPr>
        <p:spPr>
          <a:xfrm>
            <a:off x="6149567" y="3981939"/>
            <a:ext cx="1362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Un-depleted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1BC05FE-BE5A-9AB4-A0E0-D81D0EF21ECE}"/>
              </a:ext>
            </a:extLst>
          </p:cNvPr>
          <p:cNvSpPr/>
          <p:nvPr/>
        </p:nvSpPr>
        <p:spPr>
          <a:xfrm>
            <a:off x="2853742" y="2049769"/>
            <a:ext cx="661968" cy="219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p-epi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88D0B53-D97D-9498-2580-2CA47E3F4CA9}"/>
              </a:ext>
            </a:extLst>
          </p:cNvPr>
          <p:cNvSpPr txBox="1"/>
          <p:nvPr/>
        </p:nvSpPr>
        <p:spPr>
          <a:xfrm>
            <a:off x="7595211" y="3991785"/>
            <a:ext cx="10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depleted</a:t>
            </a:r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6096FB64-A165-9FE6-A1B6-78BDAED02229}"/>
              </a:ext>
            </a:extLst>
          </p:cNvPr>
          <p:cNvSpPr/>
          <p:nvPr/>
        </p:nvSpPr>
        <p:spPr>
          <a:xfrm>
            <a:off x="6167185" y="4476763"/>
            <a:ext cx="886901" cy="230588"/>
          </a:xfrm>
          <a:custGeom>
            <a:avLst/>
            <a:gdLst>
              <a:gd name="connsiteX0" fmla="*/ 874643 w 874643"/>
              <a:gd name="connsiteY0" fmla="*/ 0 h 230588"/>
              <a:gd name="connsiteX1" fmla="*/ 834887 w 874643"/>
              <a:gd name="connsiteY1" fmla="*/ 23854 h 230588"/>
              <a:gd name="connsiteX2" fmla="*/ 795130 w 874643"/>
              <a:gd name="connsiteY2" fmla="*/ 31805 h 230588"/>
              <a:gd name="connsiteX3" fmla="*/ 771276 w 874643"/>
              <a:gd name="connsiteY3" fmla="*/ 39757 h 230588"/>
              <a:gd name="connsiteX4" fmla="*/ 715617 w 874643"/>
              <a:gd name="connsiteY4" fmla="*/ 15903 h 230588"/>
              <a:gd name="connsiteX5" fmla="*/ 667909 w 874643"/>
              <a:gd name="connsiteY5" fmla="*/ 0 h 230588"/>
              <a:gd name="connsiteX6" fmla="*/ 620201 w 874643"/>
              <a:gd name="connsiteY6" fmla="*/ 31805 h 230588"/>
              <a:gd name="connsiteX7" fmla="*/ 572494 w 874643"/>
              <a:gd name="connsiteY7" fmla="*/ 79513 h 230588"/>
              <a:gd name="connsiteX8" fmla="*/ 532737 w 874643"/>
              <a:gd name="connsiteY8" fmla="*/ 135172 h 230588"/>
              <a:gd name="connsiteX9" fmla="*/ 437321 w 874643"/>
              <a:gd name="connsiteY9" fmla="*/ 119270 h 230588"/>
              <a:gd name="connsiteX10" fmla="*/ 413468 w 874643"/>
              <a:gd name="connsiteY10" fmla="*/ 103367 h 230588"/>
              <a:gd name="connsiteX11" fmla="*/ 389614 w 874643"/>
              <a:gd name="connsiteY11" fmla="*/ 111318 h 230588"/>
              <a:gd name="connsiteX12" fmla="*/ 341906 w 874643"/>
              <a:gd name="connsiteY12" fmla="*/ 151075 h 230588"/>
              <a:gd name="connsiteX13" fmla="*/ 286247 w 874643"/>
              <a:gd name="connsiteY13" fmla="*/ 127221 h 230588"/>
              <a:gd name="connsiteX14" fmla="*/ 230588 w 874643"/>
              <a:gd name="connsiteY14" fmla="*/ 71562 h 230588"/>
              <a:gd name="connsiteX15" fmla="*/ 190831 w 874643"/>
              <a:gd name="connsiteY15" fmla="*/ 79513 h 230588"/>
              <a:gd name="connsiteX16" fmla="*/ 103367 w 874643"/>
              <a:gd name="connsiteY16" fmla="*/ 87465 h 230588"/>
              <a:gd name="connsiteX17" fmla="*/ 95415 w 874643"/>
              <a:gd name="connsiteY17" fmla="*/ 111318 h 230588"/>
              <a:gd name="connsiteX18" fmla="*/ 103367 w 874643"/>
              <a:gd name="connsiteY18" fmla="*/ 151075 h 230588"/>
              <a:gd name="connsiteX19" fmla="*/ 103367 w 874643"/>
              <a:gd name="connsiteY19" fmla="*/ 214685 h 230588"/>
              <a:gd name="connsiteX20" fmla="*/ 55659 w 874643"/>
              <a:gd name="connsiteY20" fmla="*/ 230588 h 230588"/>
              <a:gd name="connsiteX21" fmla="*/ 0 w 874643"/>
              <a:gd name="connsiteY21" fmla="*/ 222637 h 23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74643" h="230588">
                <a:moveTo>
                  <a:pt x="874643" y="0"/>
                </a:moveTo>
                <a:cubicBezTo>
                  <a:pt x="861391" y="7951"/>
                  <a:pt x="849236" y="18114"/>
                  <a:pt x="834887" y="23854"/>
                </a:cubicBezTo>
                <a:cubicBezTo>
                  <a:pt x="822339" y="28873"/>
                  <a:pt x="808241" y="28527"/>
                  <a:pt x="795130" y="31805"/>
                </a:cubicBezTo>
                <a:cubicBezTo>
                  <a:pt x="786999" y="33838"/>
                  <a:pt x="779227" y="37106"/>
                  <a:pt x="771276" y="39757"/>
                </a:cubicBezTo>
                <a:cubicBezTo>
                  <a:pt x="687140" y="18721"/>
                  <a:pt x="786219" y="47281"/>
                  <a:pt x="715617" y="15903"/>
                </a:cubicBezTo>
                <a:cubicBezTo>
                  <a:pt x="700299" y="9095"/>
                  <a:pt x="667909" y="0"/>
                  <a:pt x="667909" y="0"/>
                </a:cubicBezTo>
                <a:cubicBezTo>
                  <a:pt x="625990" y="13974"/>
                  <a:pt x="659906" y="-1283"/>
                  <a:pt x="620201" y="31805"/>
                </a:cubicBezTo>
                <a:cubicBezTo>
                  <a:pt x="573698" y="70558"/>
                  <a:pt x="618202" y="18570"/>
                  <a:pt x="572494" y="79513"/>
                </a:cubicBezTo>
                <a:cubicBezTo>
                  <a:pt x="553941" y="135172"/>
                  <a:pt x="572494" y="121920"/>
                  <a:pt x="532737" y="135172"/>
                </a:cubicBezTo>
                <a:cubicBezTo>
                  <a:pt x="510069" y="132653"/>
                  <a:pt x="463961" y="132590"/>
                  <a:pt x="437321" y="119270"/>
                </a:cubicBezTo>
                <a:cubicBezTo>
                  <a:pt x="428774" y="114996"/>
                  <a:pt x="421419" y="108668"/>
                  <a:pt x="413468" y="103367"/>
                </a:cubicBezTo>
                <a:cubicBezTo>
                  <a:pt x="405517" y="106017"/>
                  <a:pt x="397111" y="107570"/>
                  <a:pt x="389614" y="111318"/>
                </a:cubicBezTo>
                <a:cubicBezTo>
                  <a:pt x="367475" y="122388"/>
                  <a:pt x="359490" y="133491"/>
                  <a:pt x="341906" y="151075"/>
                </a:cubicBezTo>
                <a:cubicBezTo>
                  <a:pt x="320922" y="145829"/>
                  <a:pt x="301623" y="144793"/>
                  <a:pt x="286247" y="127221"/>
                </a:cubicBezTo>
                <a:cubicBezTo>
                  <a:pt x="233710" y="67179"/>
                  <a:pt x="279625" y="87908"/>
                  <a:pt x="230588" y="71562"/>
                </a:cubicBezTo>
                <a:cubicBezTo>
                  <a:pt x="217336" y="74212"/>
                  <a:pt x="204241" y="77837"/>
                  <a:pt x="190831" y="79513"/>
                </a:cubicBezTo>
                <a:cubicBezTo>
                  <a:pt x="161782" y="83144"/>
                  <a:pt x="131140" y="78208"/>
                  <a:pt x="103367" y="87465"/>
                </a:cubicBezTo>
                <a:cubicBezTo>
                  <a:pt x="95416" y="90115"/>
                  <a:pt x="98066" y="103367"/>
                  <a:pt x="95415" y="111318"/>
                </a:cubicBezTo>
                <a:cubicBezTo>
                  <a:pt x="98066" y="124570"/>
                  <a:pt x="100089" y="137964"/>
                  <a:pt x="103367" y="151075"/>
                </a:cubicBezTo>
                <a:cubicBezTo>
                  <a:pt x="108386" y="171152"/>
                  <a:pt x="124579" y="193473"/>
                  <a:pt x="103367" y="214685"/>
                </a:cubicBezTo>
                <a:cubicBezTo>
                  <a:pt x="91514" y="226538"/>
                  <a:pt x="55659" y="230588"/>
                  <a:pt x="55659" y="230588"/>
                </a:cubicBezTo>
                <a:cubicBezTo>
                  <a:pt x="16140" y="220709"/>
                  <a:pt x="34782" y="222637"/>
                  <a:pt x="0" y="222637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891D25E7-30C5-8977-49F8-F372E66A950C}"/>
              </a:ext>
            </a:extLst>
          </p:cNvPr>
          <p:cNvSpPr/>
          <p:nvPr/>
        </p:nvSpPr>
        <p:spPr>
          <a:xfrm>
            <a:off x="6986960" y="4651692"/>
            <a:ext cx="111319" cy="294198"/>
          </a:xfrm>
          <a:custGeom>
            <a:avLst/>
            <a:gdLst>
              <a:gd name="connsiteX0" fmla="*/ 0 w 111319"/>
              <a:gd name="connsiteY0" fmla="*/ 0 h 294198"/>
              <a:gd name="connsiteX1" fmla="*/ 23854 w 111319"/>
              <a:gd name="connsiteY1" fmla="*/ 39756 h 294198"/>
              <a:gd name="connsiteX2" fmla="*/ 71562 w 111319"/>
              <a:gd name="connsiteY2" fmla="*/ 55659 h 294198"/>
              <a:gd name="connsiteX3" fmla="*/ 79513 w 111319"/>
              <a:gd name="connsiteY3" fmla="*/ 159026 h 294198"/>
              <a:gd name="connsiteX4" fmla="*/ 95416 w 111319"/>
              <a:gd name="connsiteY4" fmla="*/ 206734 h 294198"/>
              <a:gd name="connsiteX5" fmla="*/ 95416 w 111319"/>
              <a:gd name="connsiteY5" fmla="*/ 278296 h 294198"/>
              <a:gd name="connsiteX6" fmla="*/ 111319 w 111319"/>
              <a:gd name="connsiteY6" fmla="*/ 294198 h 29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319" h="294198">
                <a:moveTo>
                  <a:pt x="0" y="0"/>
                </a:moveTo>
                <a:cubicBezTo>
                  <a:pt x="7951" y="13252"/>
                  <a:pt x="11655" y="30268"/>
                  <a:pt x="23854" y="39756"/>
                </a:cubicBezTo>
                <a:cubicBezTo>
                  <a:pt x="37086" y="50047"/>
                  <a:pt x="71562" y="55659"/>
                  <a:pt x="71562" y="55659"/>
                </a:cubicBezTo>
                <a:cubicBezTo>
                  <a:pt x="74212" y="90115"/>
                  <a:pt x="74123" y="124891"/>
                  <a:pt x="79513" y="159026"/>
                </a:cubicBezTo>
                <a:cubicBezTo>
                  <a:pt x="82127" y="175584"/>
                  <a:pt x="95416" y="206734"/>
                  <a:pt x="95416" y="206734"/>
                </a:cubicBezTo>
                <a:cubicBezTo>
                  <a:pt x="79092" y="255706"/>
                  <a:pt x="68732" y="244942"/>
                  <a:pt x="95416" y="278296"/>
                </a:cubicBezTo>
                <a:cubicBezTo>
                  <a:pt x="100099" y="284150"/>
                  <a:pt x="106018" y="288897"/>
                  <a:pt x="111319" y="294198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F1FEB9CB-12DB-3BED-0A93-910825299D52}"/>
              </a:ext>
            </a:extLst>
          </p:cNvPr>
          <p:cNvCxnSpPr>
            <a:cxnSpLocks/>
            <a:endCxn id="81" idx="6"/>
          </p:cNvCxnSpPr>
          <p:nvPr/>
        </p:nvCxnSpPr>
        <p:spPr>
          <a:xfrm flipV="1">
            <a:off x="7093013" y="4945890"/>
            <a:ext cx="5266" cy="70825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>
            <a:extLst>
              <a:ext uri="{FF2B5EF4-FFF2-40B4-BE49-F238E27FC236}">
                <a16:creationId xmlns:a16="http://schemas.microsoft.com/office/drawing/2014/main" id="{D086116E-3F51-E7B2-F0BE-D53C04828158}"/>
              </a:ext>
            </a:extLst>
          </p:cNvPr>
          <p:cNvSpPr/>
          <p:nvPr/>
        </p:nvSpPr>
        <p:spPr>
          <a:xfrm>
            <a:off x="6957872" y="5638686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ACAF0C7-4E08-601C-D868-A58D693CB01D}"/>
              </a:ext>
            </a:extLst>
          </p:cNvPr>
          <p:cNvCxnSpPr/>
          <p:nvPr/>
        </p:nvCxnSpPr>
        <p:spPr>
          <a:xfrm>
            <a:off x="888096" y="2614783"/>
            <a:ext cx="0" cy="152289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41B7A0F-9FE1-4D8C-3102-E7F00931E470}"/>
              </a:ext>
            </a:extLst>
          </p:cNvPr>
          <p:cNvSpPr txBox="1"/>
          <p:nvPr/>
        </p:nvSpPr>
        <p:spPr>
          <a:xfrm>
            <a:off x="1219934" y="2510789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 trajectories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5A6DFB5-BF79-8C43-ACC8-4D3CD503DA7C}"/>
              </a:ext>
            </a:extLst>
          </p:cNvPr>
          <p:cNvSpPr/>
          <p:nvPr/>
        </p:nvSpPr>
        <p:spPr>
          <a:xfrm>
            <a:off x="981088" y="2624730"/>
            <a:ext cx="246217" cy="142342"/>
          </a:xfrm>
          <a:prstGeom prst="rect">
            <a:avLst/>
          </a:prstGeom>
          <a:gradFill>
            <a:gsLst>
              <a:gs pos="0">
                <a:schemeClr val="bg1"/>
              </a:gs>
              <a:gs pos="33000">
                <a:srgbClr val="C00000"/>
              </a:gs>
              <a:gs pos="72000">
                <a:srgbClr val="C00000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A4007C-FDFC-6BA5-4B98-6C9D319BA773}"/>
              </a:ext>
            </a:extLst>
          </p:cNvPr>
          <p:cNvSpPr/>
          <p:nvPr/>
        </p:nvSpPr>
        <p:spPr>
          <a:xfrm>
            <a:off x="3387459" y="2965719"/>
            <a:ext cx="230588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389F65F-E7D1-B0A7-24B7-B5D22C9E94B3}"/>
              </a:ext>
            </a:extLst>
          </p:cNvPr>
          <p:cNvSpPr txBox="1"/>
          <p:nvPr/>
        </p:nvSpPr>
        <p:spPr>
          <a:xfrm>
            <a:off x="3650582" y="2775731"/>
            <a:ext cx="175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avalanche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36D3696-96F2-20FF-E27D-4841EFD727B8}"/>
              </a:ext>
            </a:extLst>
          </p:cNvPr>
          <p:cNvCxnSpPr>
            <a:cxnSpLocks/>
          </p:cNvCxnSpPr>
          <p:nvPr/>
        </p:nvCxnSpPr>
        <p:spPr>
          <a:xfrm>
            <a:off x="8795476" y="3281425"/>
            <a:ext cx="1163937" cy="61167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9FF7438-6645-CBB0-419F-832BBDE835E0}"/>
              </a:ext>
            </a:extLst>
          </p:cNvPr>
          <p:cNvCxnSpPr>
            <a:cxnSpLocks/>
          </p:cNvCxnSpPr>
          <p:nvPr/>
        </p:nvCxnSpPr>
        <p:spPr>
          <a:xfrm flipH="1">
            <a:off x="9959413" y="2756169"/>
            <a:ext cx="2097681" cy="113692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5E5B1C1-7968-80AD-AE8D-2AE002A64B79}"/>
              </a:ext>
            </a:extLst>
          </p:cNvPr>
          <p:cNvCxnSpPr>
            <a:cxnSpLocks/>
          </p:cNvCxnSpPr>
          <p:nvPr/>
        </p:nvCxnSpPr>
        <p:spPr>
          <a:xfrm>
            <a:off x="5032614" y="3168192"/>
            <a:ext cx="0" cy="16589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DAC1577B-9BA7-9E48-52F5-9E571792E3F1}"/>
              </a:ext>
            </a:extLst>
          </p:cNvPr>
          <p:cNvSpPr txBox="1"/>
          <p:nvPr/>
        </p:nvSpPr>
        <p:spPr>
          <a:xfrm>
            <a:off x="5132601" y="3112826"/>
            <a:ext cx="238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 or dark matter</a:t>
            </a:r>
          </a:p>
        </p:txBody>
      </p:sp>
      <p:sp>
        <p:nvSpPr>
          <p:cNvPr id="93" name="Freeform 92">
            <a:extLst>
              <a:ext uri="{FF2B5EF4-FFF2-40B4-BE49-F238E27FC236}">
                <a16:creationId xmlns:a16="http://schemas.microsoft.com/office/drawing/2014/main" id="{D44DA7F4-AE74-78EC-82A3-92C84E3A21A1}"/>
              </a:ext>
            </a:extLst>
          </p:cNvPr>
          <p:cNvSpPr/>
          <p:nvPr/>
        </p:nvSpPr>
        <p:spPr>
          <a:xfrm>
            <a:off x="9650224" y="3919468"/>
            <a:ext cx="295670" cy="1025412"/>
          </a:xfrm>
          <a:custGeom>
            <a:avLst/>
            <a:gdLst>
              <a:gd name="connsiteX0" fmla="*/ 295670 w 295670"/>
              <a:gd name="connsiteY0" fmla="*/ 0 h 906449"/>
              <a:gd name="connsiteX1" fmla="*/ 271816 w 295670"/>
              <a:gd name="connsiteY1" fmla="*/ 87465 h 906449"/>
              <a:gd name="connsiteX2" fmla="*/ 247962 w 295670"/>
              <a:gd name="connsiteY2" fmla="*/ 103367 h 906449"/>
              <a:gd name="connsiteX3" fmla="*/ 247962 w 295670"/>
              <a:gd name="connsiteY3" fmla="*/ 151075 h 906449"/>
              <a:gd name="connsiteX4" fmla="*/ 240011 w 295670"/>
              <a:gd name="connsiteY4" fmla="*/ 246491 h 906449"/>
              <a:gd name="connsiteX5" fmla="*/ 232059 w 295670"/>
              <a:gd name="connsiteY5" fmla="*/ 270345 h 906449"/>
              <a:gd name="connsiteX6" fmla="*/ 208206 w 295670"/>
              <a:gd name="connsiteY6" fmla="*/ 294199 h 906449"/>
              <a:gd name="connsiteX7" fmla="*/ 192303 w 295670"/>
              <a:gd name="connsiteY7" fmla="*/ 349858 h 906449"/>
              <a:gd name="connsiteX8" fmla="*/ 176400 w 295670"/>
              <a:gd name="connsiteY8" fmla="*/ 461176 h 906449"/>
              <a:gd name="connsiteX9" fmla="*/ 144595 w 295670"/>
              <a:gd name="connsiteY9" fmla="*/ 508884 h 906449"/>
              <a:gd name="connsiteX10" fmla="*/ 96887 w 295670"/>
              <a:gd name="connsiteY10" fmla="*/ 524787 h 906449"/>
              <a:gd name="connsiteX11" fmla="*/ 73033 w 295670"/>
              <a:gd name="connsiteY11" fmla="*/ 532738 h 906449"/>
              <a:gd name="connsiteX12" fmla="*/ 49179 w 295670"/>
              <a:gd name="connsiteY12" fmla="*/ 548640 h 906449"/>
              <a:gd name="connsiteX13" fmla="*/ 33277 w 295670"/>
              <a:gd name="connsiteY13" fmla="*/ 596348 h 906449"/>
              <a:gd name="connsiteX14" fmla="*/ 25326 w 295670"/>
              <a:gd name="connsiteY14" fmla="*/ 620202 h 906449"/>
              <a:gd name="connsiteX15" fmla="*/ 33277 w 295670"/>
              <a:gd name="connsiteY15" fmla="*/ 683813 h 906449"/>
              <a:gd name="connsiteX16" fmla="*/ 41228 w 295670"/>
              <a:gd name="connsiteY16" fmla="*/ 739472 h 906449"/>
              <a:gd name="connsiteX17" fmla="*/ 33277 w 295670"/>
              <a:gd name="connsiteY17" fmla="*/ 771277 h 906449"/>
              <a:gd name="connsiteX18" fmla="*/ 9423 w 295670"/>
              <a:gd name="connsiteY18" fmla="*/ 818985 h 906449"/>
              <a:gd name="connsiteX19" fmla="*/ 9423 w 295670"/>
              <a:gd name="connsiteY19" fmla="*/ 866693 h 906449"/>
              <a:gd name="connsiteX20" fmla="*/ 1472 w 295670"/>
              <a:gd name="connsiteY20" fmla="*/ 906449 h 90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670" h="906449">
                <a:moveTo>
                  <a:pt x="295670" y="0"/>
                </a:moveTo>
                <a:cubicBezTo>
                  <a:pt x="290967" y="37629"/>
                  <a:pt x="297590" y="61692"/>
                  <a:pt x="271816" y="87465"/>
                </a:cubicBezTo>
                <a:cubicBezTo>
                  <a:pt x="265059" y="94222"/>
                  <a:pt x="255913" y="98066"/>
                  <a:pt x="247962" y="103367"/>
                </a:cubicBezTo>
                <a:cubicBezTo>
                  <a:pt x="226759" y="166978"/>
                  <a:pt x="247962" y="87464"/>
                  <a:pt x="247962" y="151075"/>
                </a:cubicBezTo>
                <a:cubicBezTo>
                  <a:pt x="247962" y="182991"/>
                  <a:pt x="244229" y="214855"/>
                  <a:pt x="240011" y="246491"/>
                </a:cubicBezTo>
                <a:cubicBezTo>
                  <a:pt x="238903" y="254799"/>
                  <a:pt x="236708" y="263371"/>
                  <a:pt x="232059" y="270345"/>
                </a:cubicBezTo>
                <a:cubicBezTo>
                  <a:pt x="225822" y="279701"/>
                  <a:pt x="216157" y="286248"/>
                  <a:pt x="208206" y="294199"/>
                </a:cubicBezTo>
                <a:cubicBezTo>
                  <a:pt x="202753" y="310556"/>
                  <a:pt x="194522" y="333213"/>
                  <a:pt x="192303" y="349858"/>
                </a:cubicBezTo>
                <a:cubicBezTo>
                  <a:pt x="190897" y="360402"/>
                  <a:pt x="191519" y="433962"/>
                  <a:pt x="176400" y="461176"/>
                </a:cubicBezTo>
                <a:cubicBezTo>
                  <a:pt x="167118" y="477883"/>
                  <a:pt x="162727" y="502840"/>
                  <a:pt x="144595" y="508884"/>
                </a:cubicBezTo>
                <a:lnTo>
                  <a:pt x="96887" y="524787"/>
                </a:lnTo>
                <a:cubicBezTo>
                  <a:pt x="88936" y="527437"/>
                  <a:pt x="80007" y="528089"/>
                  <a:pt x="73033" y="532738"/>
                </a:cubicBezTo>
                <a:lnTo>
                  <a:pt x="49179" y="548640"/>
                </a:lnTo>
                <a:lnTo>
                  <a:pt x="33277" y="596348"/>
                </a:lnTo>
                <a:lnTo>
                  <a:pt x="25326" y="620202"/>
                </a:lnTo>
                <a:cubicBezTo>
                  <a:pt x="27976" y="641406"/>
                  <a:pt x="30453" y="662632"/>
                  <a:pt x="33277" y="683813"/>
                </a:cubicBezTo>
                <a:cubicBezTo>
                  <a:pt x="35754" y="702390"/>
                  <a:pt x="41228" y="720731"/>
                  <a:pt x="41228" y="739472"/>
                </a:cubicBezTo>
                <a:cubicBezTo>
                  <a:pt x="41228" y="750400"/>
                  <a:pt x="36279" y="760770"/>
                  <a:pt x="33277" y="771277"/>
                </a:cubicBezTo>
                <a:cubicBezTo>
                  <a:pt x="25047" y="800083"/>
                  <a:pt x="26848" y="792849"/>
                  <a:pt x="9423" y="818985"/>
                </a:cubicBezTo>
                <a:cubicBezTo>
                  <a:pt x="-11780" y="882596"/>
                  <a:pt x="9423" y="803082"/>
                  <a:pt x="9423" y="866693"/>
                </a:cubicBezTo>
                <a:cubicBezTo>
                  <a:pt x="9423" y="880207"/>
                  <a:pt x="1472" y="906449"/>
                  <a:pt x="1472" y="906449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>
            <a:extLst>
              <a:ext uri="{FF2B5EF4-FFF2-40B4-BE49-F238E27FC236}">
                <a16:creationId xmlns:a16="http://schemas.microsoft.com/office/drawing/2014/main" id="{B881E6CE-9329-9EA1-14D8-938AA93BEAF8}"/>
              </a:ext>
            </a:extLst>
          </p:cNvPr>
          <p:cNvSpPr/>
          <p:nvPr/>
        </p:nvSpPr>
        <p:spPr>
          <a:xfrm>
            <a:off x="9960748" y="3912221"/>
            <a:ext cx="723569" cy="1041620"/>
          </a:xfrm>
          <a:custGeom>
            <a:avLst/>
            <a:gdLst>
              <a:gd name="connsiteX0" fmla="*/ 0 w 723569"/>
              <a:gd name="connsiteY0" fmla="*/ 0 h 1041620"/>
              <a:gd name="connsiteX1" fmla="*/ 47708 w 723569"/>
              <a:gd name="connsiteY1" fmla="*/ 95415 h 1041620"/>
              <a:gd name="connsiteX2" fmla="*/ 55659 w 723569"/>
              <a:gd name="connsiteY2" fmla="*/ 143123 h 1041620"/>
              <a:gd name="connsiteX3" fmla="*/ 103367 w 723569"/>
              <a:gd name="connsiteY3" fmla="*/ 190831 h 1041620"/>
              <a:gd name="connsiteX4" fmla="*/ 127221 w 723569"/>
              <a:gd name="connsiteY4" fmla="*/ 198782 h 1041620"/>
              <a:gd name="connsiteX5" fmla="*/ 166978 w 723569"/>
              <a:gd name="connsiteY5" fmla="*/ 238539 h 1041620"/>
              <a:gd name="connsiteX6" fmla="*/ 214685 w 723569"/>
              <a:gd name="connsiteY6" fmla="*/ 270344 h 1041620"/>
              <a:gd name="connsiteX7" fmla="*/ 278296 w 723569"/>
              <a:gd name="connsiteY7" fmla="*/ 302149 h 1041620"/>
              <a:gd name="connsiteX8" fmla="*/ 294198 w 723569"/>
              <a:gd name="connsiteY8" fmla="*/ 326003 h 1041620"/>
              <a:gd name="connsiteX9" fmla="*/ 365760 w 723569"/>
              <a:gd name="connsiteY9" fmla="*/ 389614 h 1041620"/>
              <a:gd name="connsiteX10" fmla="*/ 389614 w 723569"/>
              <a:gd name="connsiteY10" fmla="*/ 405516 h 1041620"/>
              <a:gd name="connsiteX11" fmla="*/ 397565 w 723569"/>
              <a:gd name="connsiteY11" fmla="*/ 429370 h 1041620"/>
              <a:gd name="connsiteX12" fmla="*/ 405517 w 723569"/>
              <a:gd name="connsiteY12" fmla="*/ 500932 h 1041620"/>
              <a:gd name="connsiteX13" fmla="*/ 421419 w 723569"/>
              <a:gd name="connsiteY13" fmla="*/ 524786 h 1041620"/>
              <a:gd name="connsiteX14" fmla="*/ 469127 w 723569"/>
              <a:gd name="connsiteY14" fmla="*/ 540688 h 1041620"/>
              <a:gd name="connsiteX15" fmla="*/ 485030 w 723569"/>
              <a:gd name="connsiteY15" fmla="*/ 564542 h 1041620"/>
              <a:gd name="connsiteX16" fmla="*/ 508884 w 723569"/>
              <a:gd name="connsiteY16" fmla="*/ 588396 h 1041620"/>
              <a:gd name="connsiteX17" fmla="*/ 516835 w 723569"/>
              <a:gd name="connsiteY17" fmla="*/ 612250 h 1041620"/>
              <a:gd name="connsiteX18" fmla="*/ 532738 w 723569"/>
              <a:gd name="connsiteY18" fmla="*/ 636104 h 1041620"/>
              <a:gd name="connsiteX19" fmla="*/ 540689 w 723569"/>
              <a:gd name="connsiteY19" fmla="*/ 667909 h 1041620"/>
              <a:gd name="connsiteX20" fmla="*/ 580445 w 723569"/>
              <a:gd name="connsiteY20" fmla="*/ 755374 h 1041620"/>
              <a:gd name="connsiteX21" fmla="*/ 612251 w 723569"/>
              <a:gd name="connsiteY21" fmla="*/ 803081 h 1041620"/>
              <a:gd name="connsiteX22" fmla="*/ 636105 w 723569"/>
              <a:gd name="connsiteY22" fmla="*/ 811033 h 1041620"/>
              <a:gd name="connsiteX23" fmla="*/ 683812 w 723569"/>
              <a:gd name="connsiteY23" fmla="*/ 811033 h 1041620"/>
              <a:gd name="connsiteX24" fmla="*/ 691764 w 723569"/>
              <a:gd name="connsiteY24" fmla="*/ 834887 h 1041620"/>
              <a:gd name="connsiteX25" fmla="*/ 699715 w 723569"/>
              <a:gd name="connsiteY25" fmla="*/ 1025718 h 1041620"/>
              <a:gd name="connsiteX26" fmla="*/ 723569 w 723569"/>
              <a:gd name="connsiteY26" fmla="*/ 1041620 h 1041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3569" h="1041620">
                <a:moveTo>
                  <a:pt x="0" y="0"/>
                </a:moveTo>
                <a:cubicBezTo>
                  <a:pt x="15903" y="31805"/>
                  <a:pt x="34820" y="62274"/>
                  <a:pt x="47708" y="95415"/>
                </a:cubicBezTo>
                <a:cubicBezTo>
                  <a:pt x="53551" y="110441"/>
                  <a:pt x="49671" y="128154"/>
                  <a:pt x="55659" y="143123"/>
                </a:cubicBezTo>
                <a:cubicBezTo>
                  <a:pt x="63956" y="163865"/>
                  <a:pt x="83840" y="181067"/>
                  <a:pt x="103367" y="190831"/>
                </a:cubicBezTo>
                <a:cubicBezTo>
                  <a:pt x="110864" y="194579"/>
                  <a:pt x="119270" y="196132"/>
                  <a:pt x="127221" y="198782"/>
                </a:cubicBezTo>
                <a:cubicBezTo>
                  <a:pt x="222638" y="262395"/>
                  <a:pt x="82163" y="164325"/>
                  <a:pt x="166978" y="238539"/>
                </a:cubicBezTo>
                <a:cubicBezTo>
                  <a:pt x="181361" y="251125"/>
                  <a:pt x="198091" y="260862"/>
                  <a:pt x="214685" y="270344"/>
                </a:cubicBezTo>
                <a:cubicBezTo>
                  <a:pt x="235268" y="282106"/>
                  <a:pt x="278296" y="302149"/>
                  <a:pt x="278296" y="302149"/>
                </a:cubicBezTo>
                <a:cubicBezTo>
                  <a:pt x="283597" y="310100"/>
                  <a:pt x="287979" y="318747"/>
                  <a:pt x="294198" y="326003"/>
                </a:cubicBezTo>
                <a:cubicBezTo>
                  <a:pt x="315020" y="350295"/>
                  <a:pt x="340313" y="370528"/>
                  <a:pt x="365760" y="389614"/>
                </a:cubicBezTo>
                <a:cubicBezTo>
                  <a:pt x="373405" y="395348"/>
                  <a:pt x="381663" y="400215"/>
                  <a:pt x="389614" y="405516"/>
                </a:cubicBezTo>
                <a:cubicBezTo>
                  <a:pt x="392264" y="413467"/>
                  <a:pt x="396187" y="421103"/>
                  <a:pt x="397565" y="429370"/>
                </a:cubicBezTo>
                <a:cubicBezTo>
                  <a:pt x="401511" y="453044"/>
                  <a:pt x="399696" y="477648"/>
                  <a:pt x="405517" y="500932"/>
                </a:cubicBezTo>
                <a:cubicBezTo>
                  <a:pt x="407835" y="510203"/>
                  <a:pt x="413315" y="519721"/>
                  <a:pt x="421419" y="524786"/>
                </a:cubicBezTo>
                <a:cubicBezTo>
                  <a:pt x="435634" y="533670"/>
                  <a:pt x="469127" y="540688"/>
                  <a:pt x="469127" y="540688"/>
                </a:cubicBezTo>
                <a:cubicBezTo>
                  <a:pt x="474428" y="548639"/>
                  <a:pt x="478912" y="557201"/>
                  <a:pt x="485030" y="564542"/>
                </a:cubicBezTo>
                <a:cubicBezTo>
                  <a:pt x="492229" y="573181"/>
                  <a:pt x="502647" y="579040"/>
                  <a:pt x="508884" y="588396"/>
                </a:cubicBezTo>
                <a:cubicBezTo>
                  <a:pt x="513533" y="595370"/>
                  <a:pt x="513087" y="604753"/>
                  <a:pt x="516835" y="612250"/>
                </a:cubicBezTo>
                <a:cubicBezTo>
                  <a:pt x="521109" y="620797"/>
                  <a:pt x="527437" y="628153"/>
                  <a:pt x="532738" y="636104"/>
                </a:cubicBezTo>
                <a:cubicBezTo>
                  <a:pt x="535388" y="646706"/>
                  <a:pt x="536954" y="657639"/>
                  <a:pt x="540689" y="667909"/>
                </a:cubicBezTo>
                <a:cubicBezTo>
                  <a:pt x="545174" y="680244"/>
                  <a:pt x="569632" y="737353"/>
                  <a:pt x="580445" y="755374"/>
                </a:cubicBezTo>
                <a:cubicBezTo>
                  <a:pt x="590278" y="771763"/>
                  <a:pt x="594119" y="797037"/>
                  <a:pt x="612251" y="803081"/>
                </a:cubicBezTo>
                <a:lnTo>
                  <a:pt x="636105" y="811033"/>
                </a:lnTo>
                <a:cubicBezTo>
                  <a:pt x="652009" y="805731"/>
                  <a:pt x="667908" y="795129"/>
                  <a:pt x="683812" y="811033"/>
                </a:cubicBezTo>
                <a:cubicBezTo>
                  <a:pt x="689739" y="816960"/>
                  <a:pt x="689113" y="826936"/>
                  <a:pt x="691764" y="834887"/>
                </a:cubicBezTo>
                <a:cubicBezTo>
                  <a:pt x="694414" y="898497"/>
                  <a:pt x="690034" y="962793"/>
                  <a:pt x="699715" y="1025718"/>
                </a:cubicBezTo>
                <a:cubicBezTo>
                  <a:pt x="701168" y="1035163"/>
                  <a:pt x="723569" y="1041620"/>
                  <a:pt x="723569" y="1041620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>
            <a:extLst>
              <a:ext uri="{FF2B5EF4-FFF2-40B4-BE49-F238E27FC236}">
                <a16:creationId xmlns:a16="http://schemas.microsoft.com/office/drawing/2014/main" id="{AD230414-F734-B66B-CE8F-1607C7259E9A}"/>
              </a:ext>
            </a:extLst>
          </p:cNvPr>
          <p:cNvSpPr/>
          <p:nvPr/>
        </p:nvSpPr>
        <p:spPr>
          <a:xfrm>
            <a:off x="9125765" y="3912221"/>
            <a:ext cx="803177" cy="904768"/>
          </a:xfrm>
          <a:custGeom>
            <a:avLst/>
            <a:gdLst>
              <a:gd name="connsiteX0" fmla="*/ 803082 w 803082"/>
              <a:gd name="connsiteY0" fmla="*/ 0 h 914980"/>
              <a:gd name="connsiteX1" fmla="*/ 763325 w 803082"/>
              <a:gd name="connsiteY1" fmla="*/ 15902 h 914980"/>
              <a:gd name="connsiteX2" fmla="*/ 747423 w 803082"/>
              <a:gd name="connsiteY2" fmla="*/ 39756 h 914980"/>
              <a:gd name="connsiteX3" fmla="*/ 723569 w 803082"/>
              <a:gd name="connsiteY3" fmla="*/ 87464 h 914980"/>
              <a:gd name="connsiteX4" fmla="*/ 699715 w 803082"/>
              <a:gd name="connsiteY4" fmla="*/ 95415 h 914980"/>
              <a:gd name="connsiteX5" fmla="*/ 580445 w 803082"/>
              <a:gd name="connsiteY5" fmla="*/ 103367 h 914980"/>
              <a:gd name="connsiteX6" fmla="*/ 564543 w 803082"/>
              <a:gd name="connsiteY6" fmla="*/ 127220 h 914980"/>
              <a:gd name="connsiteX7" fmla="*/ 540689 w 803082"/>
              <a:gd name="connsiteY7" fmla="*/ 206734 h 914980"/>
              <a:gd name="connsiteX8" fmla="*/ 548640 w 803082"/>
              <a:gd name="connsiteY8" fmla="*/ 278295 h 914980"/>
              <a:gd name="connsiteX9" fmla="*/ 508884 w 803082"/>
              <a:gd name="connsiteY9" fmla="*/ 349857 h 914980"/>
              <a:gd name="connsiteX10" fmla="*/ 492981 w 803082"/>
              <a:gd name="connsiteY10" fmla="*/ 373711 h 914980"/>
              <a:gd name="connsiteX11" fmla="*/ 477079 w 803082"/>
              <a:gd name="connsiteY11" fmla="*/ 397565 h 914980"/>
              <a:gd name="connsiteX12" fmla="*/ 445273 w 803082"/>
              <a:gd name="connsiteY12" fmla="*/ 421419 h 914980"/>
              <a:gd name="connsiteX13" fmla="*/ 413468 w 803082"/>
              <a:gd name="connsiteY13" fmla="*/ 469127 h 914980"/>
              <a:gd name="connsiteX14" fmla="*/ 365760 w 803082"/>
              <a:gd name="connsiteY14" fmla="*/ 485029 h 914980"/>
              <a:gd name="connsiteX15" fmla="*/ 341906 w 803082"/>
              <a:gd name="connsiteY15" fmla="*/ 500932 h 914980"/>
              <a:gd name="connsiteX16" fmla="*/ 310101 w 803082"/>
              <a:gd name="connsiteY16" fmla="*/ 548640 h 914980"/>
              <a:gd name="connsiteX17" fmla="*/ 294199 w 803082"/>
              <a:gd name="connsiteY17" fmla="*/ 572494 h 914980"/>
              <a:gd name="connsiteX18" fmla="*/ 222637 w 803082"/>
              <a:gd name="connsiteY18" fmla="*/ 628153 h 914980"/>
              <a:gd name="connsiteX19" fmla="*/ 198783 w 803082"/>
              <a:gd name="connsiteY19" fmla="*/ 636104 h 914980"/>
              <a:gd name="connsiteX20" fmla="*/ 151075 w 803082"/>
              <a:gd name="connsiteY20" fmla="*/ 659958 h 914980"/>
              <a:gd name="connsiteX21" fmla="*/ 103367 w 803082"/>
              <a:gd name="connsiteY21" fmla="*/ 699714 h 914980"/>
              <a:gd name="connsiteX22" fmla="*/ 95416 w 803082"/>
              <a:gd name="connsiteY22" fmla="*/ 818984 h 914980"/>
              <a:gd name="connsiteX23" fmla="*/ 87465 w 803082"/>
              <a:gd name="connsiteY23" fmla="*/ 842838 h 914980"/>
              <a:gd name="connsiteX24" fmla="*/ 63611 w 803082"/>
              <a:gd name="connsiteY24" fmla="*/ 858740 h 914980"/>
              <a:gd name="connsiteX25" fmla="*/ 23854 w 803082"/>
              <a:gd name="connsiteY25" fmla="*/ 914400 h 914980"/>
              <a:gd name="connsiteX26" fmla="*/ 0 w 803082"/>
              <a:gd name="connsiteY26" fmla="*/ 914400 h 91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03082" h="914980">
                <a:moveTo>
                  <a:pt x="803082" y="0"/>
                </a:moveTo>
                <a:cubicBezTo>
                  <a:pt x="789830" y="5301"/>
                  <a:pt x="774940" y="7606"/>
                  <a:pt x="763325" y="15902"/>
                </a:cubicBezTo>
                <a:cubicBezTo>
                  <a:pt x="755549" y="21456"/>
                  <a:pt x="751697" y="31209"/>
                  <a:pt x="747423" y="39756"/>
                </a:cubicBezTo>
                <a:cubicBezTo>
                  <a:pt x="737820" y="58963"/>
                  <a:pt x="742559" y="72272"/>
                  <a:pt x="723569" y="87464"/>
                </a:cubicBezTo>
                <a:cubicBezTo>
                  <a:pt x="717024" y="92700"/>
                  <a:pt x="707666" y="92765"/>
                  <a:pt x="699715" y="95415"/>
                </a:cubicBezTo>
                <a:cubicBezTo>
                  <a:pt x="649694" y="88269"/>
                  <a:pt x="630430" y="78375"/>
                  <a:pt x="580445" y="103367"/>
                </a:cubicBezTo>
                <a:cubicBezTo>
                  <a:pt x="571898" y="107640"/>
                  <a:pt x="569844" y="119269"/>
                  <a:pt x="564543" y="127220"/>
                </a:cubicBezTo>
                <a:cubicBezTo>
                  <a:pt x="545184" y="185295"/>
                  <a:pt x="552705" y="158666"/>
                  <a:pt x="540689" y="206734"/>
                </a:cubicBezTo>
                <a:cubicBezTo>
                  <a:pt x="543339" y="230588"/>
                  <a:pt x="548640" y="254295"/>
                  <a:pt x="548640" y="278295"/>
                </a:cubicBezTo>
                <a:cubicBezTo>
                  <a:pt x="548640" y="299289"/>
                  <a:pt x="513425" y="343045"/>
                  <a:pt x="508884" y="349857"/>
                </a:cubicBezTo>
                <a:lnTo>
                  <a:pt x="492981" y="373711"/>
                </a:lnTo>
                <a:cubicBezTo>
                  <a:pt x="487680" y="381662"/>
                  <a:pt x="484724" y="391831"/>
                  <a:pt x="477079" y="397565"/>
                </a:cubicBezTo>
                <a:lnTo>
                  <a:pt x="445273" y="421419"/>
                </a:lnTo>
                <a:cubicBezTo>
                  <a:pt x="434671" y="437322"/>
                  <a:pt x="431600" y="463083"/>
                  <a:pt x="413468" y="469127"/>
                </a:cubicBezTo>
                <a:lnTo>
                  <a:pt x="365760" y="485029"/>
                </a:lnTo>
                <a:cubicBezTo>
                  <a:pt x="357809" y="490330"/>
                  <a:pt x="348199" y="493740"/>
                  <a:pt x="341906" y="500932"/>
                </a:cubicBezTo>
                <a:cubicBezTo>
                  <a:pt x="329320" y="515316"/>
                  <a:pt x="320703" y="532737"/>
                  <a:pt x="310101" y="548640"/>
                </a:cubicBezTo>
                <a:cubicBezTo>
                  <a:pt x="304800" y="556591"/>
                  <a:pt x="300956" y="565737"/>
                  <a:pt x="294199" y="572494"/>
                </a:cubicBezTo>
                <a:cubicBezTo>
                  <a:pt x="273618" y="593074"/>
                  <a:pt x="251165" y="618644"/>
                  <a:pt x="222637" y="628153"/>
                </a:cubicBezTo>
                <a:lnTo>
                  <a:pt x="198783" y="636104"/>
                </a:lnTo>
                <a:cubicBezTo>
                  <a:pt x="130430" y="681674"/>
                  <a:pt x="216907" y="627044"/>
                  <a:pt x="151075" y="659958"/>
                </a:cubicBezTo>
                <a:cubicBezTo>
                  <a:pt x="128934" y="671028"/>
                  <a:pt x="120953" y="682128"/>
                  <a:pt x="103367" y="699714"/>
                </a:cubicBezTo>
                <a:cubicBezTo>
                  <a:pt x="113170" y="787938"/>
                  <a:pt x="118909" y="748506"/>
                  <a:pt x="95416" y="818984"/>
                </a:cubicBezTo>
                <a:cubicBezTo>
                  <a:pt x="92766" y="826935"/>
                  <a:pt x="94439" y="838189"/>
                  <a:pt x="87465" y="842838"/>
                </a:cubicBezTo>
                <a:lnTo>
                  <a:pt x="63611" y="858740"/>
                </a:lnTo>
                <a:cubicBezTo>
                  <a:pt x="49735" y="900366"/>
                  <a:pt x="61272" y="908163"/>
                  <a:pt x="23854" y="914400"/>
                </a:cubicBezTo>
                <a:cubicBezTo>
                  <a:pt x="16011" y="915707"/>
                  <a:pt x="7951" y="914400"/>
                  <a:pt x="0" y="914400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52750D3F-17B5-B791-0B71-F605E7ADCFE3}"/>
              </a:ext>
            </a:extLst>
          </p:cNvPr>
          <p:cNvCxnSpPr>
            <a:cxnSpLocks/>
          </p:cNvCxnSpPr>
          <p:nvPr/>
        </p:nvCxnSpPr>
        <p:spPr>
          <a:xfrm>
            <a:off x="9650224" y="4944880"/>
            <a:ext cx="0" cy="7092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Oval 96">
            <a:extLst>
              <a:ext uri="{FF2B5EF4-FFF2-40B4-BE49-F238E27FC236}">
                <a16:creationId xmlns:a16="http://schemas.microsoft.com/office/drawing/2014/main" id="{AD994235-E89A-E51C-3704-D3D4DE88A593}"/>
              </a:ext>
            </a:extLst>
          </p:cNvPr>
          <p:cNvSpPr/>
          <p:nvPr/>
        </p:nvSpPr>
        <p:spPr>
          <a:xfrm>
            <a:off x="9530885" y="5640769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1D4C001-C61A-6713-0B97-7E8D1456DDE1}"/>
              </a:ext>
            </a:extLst>
          </p:cNvPr>
          <p:cNvCxnSpPr>
            <a:cxnSpLocks/>
          </p:cNvCxnSpPr>
          <p:nvPr/>
        </p:nvCxnSpPr>
        <p:spPr>
          <a:xfrm>
            <a:off x="10669316" y="4955361"/>
            <a:ext cx="0" cy="70926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Freeform 98">
            <a:extLst>
              <a:ext uri="{FF2B5EF4-FFF2-40B4-BE49-F238E27FC236}">
                <a16:creationId xmlns:a16="http://schemas.microsoft.com/office/drawing/2014/main" id="{8B8016A3-EAA9-241D-91CA-FBBE6DB9AEE1}"/>
              </a:ext>
            </a:extLst>
          </p:cNvPr>
          <p:cNvSpPr/>
          <p:nvPr/>
        </p:nvSpPr>
        <p:spPr>
          <a:xfrm>
            <a:off x="760451" y="2612035"/>
            <a:ext cx="45719" cy="152289"/>
          </a:xfrm>
          <a:custGeom>
            <a:avLst/>
            <a:gdLst>
              <a:gd name="connsiteX0" fmla="*/ 23917 w 32100"/>
              <a:gd name="connsiteY0" fmla="*/ 0 h 182880"/>
              <a:gd name="connsiteX1" fmla="*/ 63 w 32100"/>
              <a:gd name="connsiteY1" fmla="*/ 39756 h 182880"/>
              <a:gd name="connsiteX2" fmla="*/ 15966 w 32100"/>
              <a:gd name="connsiteY2" fmla="*/ 63610 h 182880"/>
              <a:gd name="connsiteX3" fmla="*/ 8015 w 32100"/>
              <a:gd name="connsiteY3" fmla="*/ 95415 h 182880"/>
              <a:gd name="connsiteX4" fmla="*/ 31869 w 32100"/>
              <a:gd name="connsiteY4" fmla="*/ 174928 h 182880"/>
              <a:gd name="connsiteX5" fmla="*/ 31869 w 32100"/>
              <a:gd name="connsiteY5" fmla="*/ 18288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00" h="182880">
                <a:moveTo>
                  <a:pt x="23917" y="0"/>
                </a:moveTo>
                <a:cubicBezTo>
                  <a:pt x="15966" y="13252"/>
                  <a:pt x="1980" y="24421"/>
                  <a:pt x="63" y="39756"/>
                </a:cubicBezTo>
                <a:cubicBezTo>
                  <a:pt x="-1122" y="49239"/>
                  <a:pt x="14614" y="54150"/>
                  <a:pt x="15966" y="63610"/>
                </a:cubicBezTo>
                <a:cubicBezTo>
                  <a:pt x="17512" y="74428"/>
                  <a:pt x="10665" y="84813"/>
                  <a:pt x="8015" y="95415"/>
                </a:cubicBezTo>
                <a:cubicBezTo>
                  <a:pt x="18153" y="125830"/>
                  <a:pt x="25862" y="144893"/>
                  <a:pt x="31869" y="174928"/>
                </a:cubicBezTo>
                <a:cubicBezTo>
                  <a:pt x="32389" y="177527"/>
                  <a:pt x="31869" y="180229"/>
                  <a:pt x="31869" y="182880"/>
                </a:cubicBezTo>
              </a:path>
            </a:pathLst>
          </a:cu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727F1F4-E6DD-8BC6-4A29-23630805DD4A}"/>
              </a:ext>
            </a:extLst>
          </p:cNvPr>
          <p:cNvCxnSpPr>
            <a:cxnSpLocks/>
          </p:cNvCxnSpPr>
          <p:nvPr/>
        </p:nvCxnSpPr>
        <p:spPr>
          <a:xfrm flipH="1">
            <a:off x="1633865" y="4373833"/>
            <a:ext cx="703102" cy="213175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:a16="http://schemas.microsoft.com/office/drawing/2014/main" id="{04A8B838-4053-D186-BDED-8F539E597EDB}"/>
              </a:ext>
            </a:extLst>
          </p:cNvPr>
          <p:cNvSpPr/>
          <p:nvPr/>
        </p:nvSpPr>
        <p:spPr>
          <a:xfrm>
            <a:off x="1235005" y="4977688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B3A13FF-33BD-26B3-DC00-CB8F44013358}"/>
              </a:ext>
            </a:extLst>
          </p:cNvPr>
          <p:cNvCxnSpPr/>
          <p:nvPr/>
        </p:nvCxnSpPr>
        <p:spPr>
          <a:xfrm>
            <a:off x="1906866" y="4991800"/>
            <a:ext cx="0" cy="64459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B1F325EE-4DF0-BC2B-CDFE-14B5E34B1AC7}"/>
              </a:ext>
            </a:extLst>
          </p:cNvPr>
          <p:cNvCxnSpPr>
            <a:cxnSpLocks/>
            <a:stCxn id="69" idx="2"/>
          </p:cNvCxnSpPr>
          <p:nvPr/>
        </p:nvCxnSpPr>
        <p:spPr>
          <a:xfrm>
            <a:off x="2013307" y="4996512"/>
            <a:ext cx="5413" cy="353645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9059CC0-C44F-BACB-51D8-FD5C1D6F82BC}"/>
              </a:ext>
            </a:extLst>
          </p:cNvPr>
          <p:cNvCxnSpPr>
            <a:cxnSpLocks/>
          </p:cNvCxnSpPr>
          <p:nvPr/>
        </p:nvCxnSpPr>
        <p:spPr>
          <a:xfrm>
            <a:off x="2059822" y="4995548"/>
            <a:ext cx="0" cy="23223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C3B086C-909E-FF36-516A-B317215FA732}"/>
              </a:ext>
            </a:extLst>
          </p:cNvPr>
          <p:cNvCxnSpPr>
            <a:cxnSpLocks/>
          </p:cNvCxnSpPr>
          <p:nvPr/>
        </p:nvCxnSpPr>
        <p:spPr>
          <a:xfrm>
            <a:off x="1985416" y="4995548"/>
            <a:ext cx="0" cy="44740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6CB211E3-05BC-7AF9-DEEB-E180C051C053}"/>
              </a:ext>
            </a:extLst>
          </p:cNvPr>
          <p:cNvCxnSpPr/>
          <p:nvPr/>
        </p:nvCxnSpPr>
        <p:spPr>
          <a:xfrm>
            <a:off x="1351031" y="4343026"/>
            <a:ext cx="6645" cy="644974"/>
          </a:xfrm>
          <a:prstGeom prst="straightConnector1">
            <a:avLst/>
          </a:prstGeom>
          <a:ln>
            <a:solidFill>
              <a:srgbClr val="7030A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D1C61AD-7D02-CA00-B5C0-166262AF1196}"/>
              </a:ext>
            </a:extLst>
          </p:cNvPr>
          <p:cNvCxnSpPr>
            <a:cxnSpLocks/>
          </p:cNvCxnSpPr>
          <p:nvPr/>
        </p:nvCxnSpPr>
        <p:spPr>
          <a:xfrm>
            <a:off x="884137" y="2882790"/>
            <a:ext cx="0" cy="15629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E3C76F9-3C20-B136-5BEE-7300F6E37181}"/>
              </a:ext>
            </a:extLst>
          </p:cNvPr>
          <p:cNvSpPr txBox="1"/>
          <p:nvPr/>
        </p:nvSpPr>
        <p:spPr>
          <a:xfrm>
            <a:off x="1208934" y="2780214"/>
            <a:ext cx="173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Hole trajectories</a:t>
            </a:r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0787F035-64EE-1EE6-05ED-FAA1FE27E85C}"/>
              </a:ext>
            </a:extLst>
          </p:cNvPr>
          <p:cNvCxnSpPr>
            <a:cxnSpLocks/>
          </p:cNvCxnSpPr>
          <p:nvPr/>
        </p:nvCxnSpPr>
        <p:spPr>
          <a:xfrm flipH="1">
            <a:off x="4583783" y="4361117"/>
            <a:ext cx="703102" cy="213175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164A3F40-90B9-99ED-4675-08185C5C9647}"/>
              </a:ext>
            </a:extLst>
          </p:cNvPr>
          <p:cNvCxnSpPr>
            <a:cxnSpLocks/>
          </p:cNvCxnSpPr>
          <p:nvPr/>
        </p:nvCxnSpPr>
        <p:spPr>
          <a:xfrm>
            <a:off x="5074771" y="5007232"/>
            <a:ext cx="0" cy="66912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8DC7D878-ADD2-4B63-34F3-A99201AC2A54}"/>
              </a:ext>
            </a:extLst>
          </p:cNvPr>
          <p:cNvCxnSpPr>
            <a:cxnSpLocks/>
          </p:cNvCxnSpPr>
          <p:nvPr/>
        </p:nvCxnSpPr>
        <p:spPr>
          <a:xfrm>
            <a:off x="4961318" y="5361818"/>
            <a:ext cx="0" cy="29726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4FA66E38-8C19-DA6E-9B3B-BC8642A0FE14}"/>
              </a:ext>
            </a:extLst>
          </p:cNvPr>
          <p:cNvCxnSpPr>
            <a:cxnSpLocks/>
          </p:cNvCxnSpPr>
          <p:nvPr/>
        </p:nvCxnSpPr>
        <p:spPr>
          <a:xfrm>
            <a:off x="4927444" y="5442956"/>
            <a:ext cx="0" cy="2322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3328FCFA-2D70-98A4-DD39-EE9AAAEEF9C7}"/>
              </a:ext>
            </a:extLst>
          </p:cNvPr>
          <p:cNvSpPr/>
          <p:nvPr/>
        </p:nvSpPr>
        <p:spPr>
          <a:xfrm>
            <a:off x="4853518" y="5641232"/>
            <a:ext cx="364643" cy="4571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5A86853-30D7-F8FE-6AEB-23BD007AC02D}"/>
              </a:ext>
            </a:extLst>
          </p:cNvPr>
          <p:cNvCxnSpPr>
            <a:cxnSpLocks/>
          </p:cNvCxnSpPr>
          <p:nvPr/>
        </p:nvCxnSpPr>
        <p:spPr>
          <a:xfrm flipV="1">
            <a:off x="5002155" y="5223755"/>
            <a:ext cx="0" cy="42807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B3AD2AE-3AF6-E9E9-AE6A-8AD92012D5DD}"/>
              </a:ext>
            </a:extLst>
          </p:cNvPr>
          <p:cNvCxnSpPr>
            <a:cxnSpLocks/>
          </p:cNvCxnSpPr>
          <p:nvPr/>
        </p:nvCxnSpPr>
        <p:spPr>
          <a:xfrm>
            <a:off x="6861249" y="5016162"/>
            <a:ext cx="0" cy="6356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378B2A9-CB58-F648-640E-D44B02F33516}"/>
              </a:ext>
            </a:extLst>
          </p:cNvPr>
          <p:cNvCxnSpPr>
            <a:cxnSpLocks/>
          </p:cNvCxnSpPr>
          <p:nvPr/>
        </p:nvCxnSpPr>
        <p:spPr>
          <a:xfrm>
            <a:off x="6747796" y="5370748"/>
            <a:ext cx="0" cy="297261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537BF21-1BF0-5483-D2C7-472AB8350517}"/>
              </a:ext>
            </a:extLst>
          </p:cNvPr>
          <p:cNvCxnSpPr>
            <a:cxnSpLocks/>
          </p:cNvCxnSpPr>
          <p:nvPr/>
        </p:nvCxnSpPr>
        <p:spPr>
          <a:xfrm>
            <a:off x="6713922" y="5451886"/>
            <a:ext cx="0" cy="23223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8F28ADF-7B67-5485-2526-B61B2F7E48A9}"/>
              </a:ext>
            </a:extLst>
          </p:cNvPr>
          <p:cNvCxnSpPr>
            <a:cxnSpLocks/>
          </p:cNvCxnSpPr>
          <p:nvPr/>
        </p:nvCxnSpPr>
        <p:spPr>
          <a:xfrm flipV="1">
            <a:off x="6788633" y="5232685"/>
            <a:ext cx="0" cy="428073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Oval 118">
            <a:extLst>
              <a:ext uri="{FF2B5EF4-FFF2-40B4-BE49-F238E27FC236}">
                <a16:creationId xmlns:a16="http://schemas.microsoft.com/office/drawing/2014/main" id="{015142DB-3E88-9163-4176-4934B6D89D41}"/>
              </a:ext>
            </a:extLst>
          </p:cNvPr>
          <p:cNvSpPr/>
          <p:nvPr/>
        </p:nvSpPr>
        <p:spPr>
          <a:xfrm>
            <a:off x="6606581" y="5641232"/>
            <a:ext cx="230588" cy="4571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793C423-7FAC-FB81-13C2-2BE8BFBCC7EE}"/>
              </a:ext>
            </a:extLst>
          </p:cNvPr>
          <p:cNvSpPr txBox="1"/>
          <p:nvPr/>
        </p:nvSpPr>
        <p:spPr>
          <a:xfrm>
            <a:off x="9280685" y="2071280"/>
            <a:ext cx="249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Even dark matter search</a:t>
            </a:r>
          </a:p>
        </p:txBody>
      </p:sp>
    </p:spTree>
    <p:extLst>
      <p:ext uri="{BB962C8B-B14F-4D97-AF65-F5344CB8AC3E}">
        <p14:creationId xmlns:p14="http://schemas.microsoft.com/office/powerpoint/2010/main" val="718589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8D5BF-CC5B-FB36-A024-E55A6743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physics - Is it possible to prevent / control major fire with a sensor network?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CB2A2-F1CF-CB9B-5A3E-A52625EDFE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It is certainly not obvious</a:t>
            </a:r>
          </a:p>
          <a:p>
            <a:r>
              <a:rPr lang="en-US" dirty="0"/>
              <a:t>But there may not be any other alternative</a:t>
            </a:r>
          </a:p>
          <a:p>
            <a:pPr lvl="1"/>
            <a:r>
              <a:rPr lang="en-US" dirty="0"/>
              <a:t>Other solutions are not full-proof</a:t>
            </a:r>
          </a:p>
          <a:p>
            <a:pPr lvl="1"/>
            <a:r>
              <a:rPr lang="en-US" dirty="0"/>
              <a:t>We have to keep an open eye</a:t>
            </a:r>
          </a:p>
          <a:p>
            <a:pPr lvl="1"/>
            <a:r>
              <a:rPr lang="en-US" dirty="0"/>
              <a:t>Investigate all modalities</a:t>
            </a:r>
          </a:p>
          <a:p>
            <a:pPr lvl="1"/>
            <a:r>
              <a:rPr lang="en-US" dirty="0"/>
              <a:t>Work with commercial parties</a:t>
            </a:r>
          </a:p>
          <a:p>
            <a:pPr lvl="1"/>
            <a:r>
              <a:rPr lang="en-US" dirty="0"/>
              <a:t>And push the technology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B126D-3E73-FCF9-14FC-BE038E44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6BDB9-75F6-6BC4-3187-B3E60CB38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13</a:t>
            </a:fld>
            <a:endParaRPr lang="de-DE"/>
          </a:p>
        </p:txBody>
      </p:sp>
      <p:pic>
        <p:nvPicPr>
          <p:cNvPr id="6146" name="Picture 2" descr="Map showing wildfires and air quality around British Columbia | News">
            <a:extLst>
              <a:ext uri="{FF2B5EF4-FFF2-40B4-BE49-F238E27FC236}">
                <a16:creationId xmlns:a16="http://schemas.microsoft.com/office/drawing/2014/main" id="{16046740-4EB2-0BB3-1B48-08847C6428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" y="1825625"/>
            <a:ext cx="6052326" cy="31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d flame on yellow background with text saying &quot;report wildfires call star 5555 or 1 800 663-5555">
            <a:extLst>
              <a:ext uri="{FF2B5EF4-FFF2-40B4-BE49-F238E27FC236}">
                <a16:creationId xmlns:a16="http://schemas.microsoft.com/office/drawing/2014/main" id="{3B437729-62E5-A94E-5368-6087C2D9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96" y="5208341"/>
            <a:ext cx="3022332" cy="15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9A1551C-C294-DC0E-A22D-3AE3AEB72566}"/>
              </a:ext>
            </a:extLst>
          </p:cNvPr>
          <p:cNvSpPr/>
          <p:nvPr/>
        </p:nvSpPr>
        <p:spPr>
          <a:xfrm>
            <a:off x="5512066" y="5481855"/>
            <a:ext cx="2290812" cy="89514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0DE3D9-4FD0-B5C2-6027-9E2D58B69048}"/>
              </a:ext>
            </a:extLst>
          </p:cNvPr>
          <p:cNvSpPr txBox="1"/>
          <p:nvPr/>
        </p:nvSpPr>
        <p:spPr>
          <a:xfrm>
            <a:off x="7879078" y="5722986"/>
            <a:ext cx="189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SPAA + SENSENET </a:t>
            </a:r>
          </a:p>
        </p:txBody>
      </p:sp>
    </p:spTree>
    <p:extLst>
      <p:ext uri="{BB962C8B-B14F-4D97-AF65-F5344CB8AC3E}">
        <p14:creationId xmlns:p14="http://schemas.microsoft.com/office/powerpoint/2010/main" val="4233190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5022-3630-BDAF-2913-98545F698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photon air </a:t>
            </a:r>
            <a:r>
              <a:rPr lang="en-US" dirty="0" err="1"/>
              <a:t>analyser</a:t>
            </a:r>
            <a:r>
              <a:rPr lang="en-US" dirty="0"/>
              <a:t> – open path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74637-0AF4-17AF-F672-C0A5FCB9D0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Fire laser in open air</a:t>
            </a:r>
          </a:p>
          <a:p>
            <a:pPr lvl="1"/>
            <a:r>
              <a:rPr lang="en-US" dirty="0"/>
              <a:t>Backscattered light – smoke </a:t>
            </a:r>
          </a:p>
          <a:p>
            <a:pPr lvl="2"/>
            <a:r>
              <a:rPr lang="en-US" dirty="0"/>
              <a:t>LIDAR for distance</a:t>
            </a:r>
          </a:p>
          <a:p>
            <a:pPr lvl="1"/>
            <a:r>
              <a:rPr lang="en-US" dirty="0"/>
              <a:t>Fluorescence </a:t>
            </a:r>
          </a:p>
          <a:p>
            <a:pPr lvl="2"/>
            <a:r>
              <a:rPr lang="en-US" dirty="0"/>
              <a:t>“LIDAR” for distance</a:t>
            </a:r>
          </a:p>
          <a:p>
            <a:pPr lvl="1"/>
            <a:r>
              <a:rPr lang="en-US" dirty="0"/>
              <a:t>Attenuation</a:t>
            </a:r>
          </a:p>
          <a:p>
            <a:pPr lvl="2"/>
            <a:r>
              <a:rPr lang="en-US" dirty="0"/>
              <a:t>For conventional attenuation SPAD not so good because high flux required</a:t>
            </a:r>
          </a:p>
          <a:p>
            <a:pPr lvl="2"/>
            <a:r>
              <a:rPr lang="en-US" dirty="0"/>
              <a:t>Quantum scheme with entangled photons may reduce photon flux requirement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A0C4C-4C77-A708-B53E-F20E8208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01389-53B1-253E-D253-C03B262C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14</a:t>
            </a:fld>
            <a:endParaRPr lang="de-DE"/>
          </a:p>
        </p:txBody>
      </p:sp>
      <p:pic>
        <p:nvPicPr>
          <p:cNvPr id="7" name="그림 35" descr="EMB000040dc2aa9">
            <a:extLst>
              <a:ext uri="{FF2B5EF4-FFF2-40B4-BE49-F238E27FC236}">
                <a16:creationId xmlns:a16="http://schemas.microsoft.com/office/drawing/2014/main" id="{B85AD9C1-D7B6-E5B9-529E-A3CA84016A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5818416" y="2134024"/>
            <a:ext cx="6373583" cy="33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3960-26C5-63CE-A9AF-E6D99278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SPAA – enclosed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E20E3-5498-AD8B-94E5-986BC90EA7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Replace photo-diode by array of digital SPADs</a:t>
            </a:r>
          </a:p>
          <a:p>
            <a:pPr lvl="1"/>
            <a:r>
              <a:rPr lang="en-US" dirty="0"/>
              <a:t>Measure scattering angle distribution – particulate size</a:t>
            </a:r>
          </a:p>
          <a:p>
            <a:pPr lvl="1"/>
            <a:r>
              <a:rPr lang="en-US" dirty="0"/>
              <a:t>Measure fluorescence with filters</a:t>
            </a:r>
          </a:p>
          <a:p>
            <a:pPr lvl="1"/>
            <a:r>
              <a:rPr lang="en-US" dirty="0"/>
              <a:t>Enhanced sensitivity requiring lower power</a:t>
            </a:r>
          </a:p>
          <a:p>
            <a:r>
              <a:rPr lang="en-US" dirty="0"/>
              <a:t>SPAD promise high performance and low power</a:t>
            </a:r>
          </a:p>
          <a:p>
            <a:pPr lvl="1"/>
            <a:r>
              <a:rPr lang="en-US" dirty="0"/>
              <a:t>Cost should be competitive in large quantity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338248-ED39-66A8-67C3-0A1F0BE74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34378"/>
            <a:ext cx="5181600" cy="293383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E24AAD-1363-4889-6B66-61CE86B6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94DD2-F7B7-82A9-5C35-722ED735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15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DB8CC-A411-BF5B-A2E9-5CC88CC10831}"/>
              </a:ext>
            </a:extLst>
          </p:cNvPr>
          <p:cNvSpPr txBox="1"/>
          <p:nvPr/>
        </p:nvSpPr>
        <p:spPr>
          <a:xfrm>
            <a:off x="6019800" y="2097578"/>
            <a:ext cx="212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Existing Piera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CB0239-59E8-6CF6-2F72-7BE81A88BB21}"/>
              </a:ext>
            </a:extLst>
          </p:cNvPr>
          <p:cNvSpPr txBox="1"/>
          <p:nvPr/>
        </p:nvSpPr>
        <p:spPr>
          <a:xfrm>
            <a:off x="9361714" y="2131312"/>
            <a:ext cx="152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SPAA proposal</a:t>
            </a:r>
          </a:p>
        </p:txBody>
      </p:sp>
    </p:spTree>
    <p:extLst>
      <p:ext uri="{BB962C8B-B14F-4D97-AF65-F5344CB8AC3E}">
        <p14:creationId xmlns:p14="http://schemas.microsoft.com/office/powerpoint/2010/main" val="1586544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F104D-944C-FECE-3614-EAA29294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2</a:t>
            </a:r>
            <a:r>
              <a:rPr lang="en-US" baseline="30000" dirty="0">
                <a:latin typeface="Arial"/>
                <a:cs typeface="Arial"/>
              </a:rPr>
              <a:t>nd</a:t>
            </a:r>
            <a:r>
              <a:rPr lang="en-US" dirty="0">
                <a:latin typeface="Arial"/>
                <a:cs typeface="Arial"/>
              </a:rPr>
              <a:t> generation based on analog </a:t>
            </a:r>
            <a:r>
              <a:rPr lang="en-US" dirty="0" err="1">
                <a:latin typeface="Arial"/>
                <a:cs typeface="Arial"/>
              </a:rPr>
              <a:t>SiPM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C4A92-A6B8-6C91-1623-C6FEB68AA4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0" rIns="91440" bIns="45720" anchor="b">
            <a:normAutofit/>
          </a:bodyPr>
          <a:lstStyle/>
          <a:p>
            <a:r>
              <a:rPr lang="en-US" dirty="0">
                <a:cs typeface="Arial"/>
              </a:rPr>
              <a:t>(Early data)</a:t>
            </a:r>
            <a:endParaRPr lang="en-US" dirty="0"/>
          </a:p>
        </p:txBody>
      </p:sp>
      <p:pic>
        <p:nvPicPr>
          <p:cNvPr id="6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7697F142-48F2-1ED8-3A91-65F84D0A6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3" t="9163" r="9497" b="6036"/>
          <a:stretch/>
        </p:blipFill>
        <p:spPr>
          <a:xfrm>
            <a:off x="5027469" y="1203614"/>
            <a:ext cx="6475632" cy="4810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E882ADA-682D-B6F1-88ED-475BB024F240}"/>
              </a:ext>
            </a:extLst>
          </p:cNvPr>
          <p:cNvSpPr/>
          <p:nvPr/>
        </p:nvSpPr>
        <p:spPr>
          <a:xfrm>
            <a:off x="7938406" y="3585358"/>
            <a:ext cx="664894" cy="383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1349-A3EE-8BFD-83EE-DD85D131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On-of smoke measurements</a:t>
            </a:r>
            <a:endParaRPr lang="en-US" dirty="0"/>
          </a:p>
        </p:txBody>
      </p:sp>
      <p:pic>
        <p:nvPicPr>
          <p:cNvPr id="7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A922734E-C988-04C3-320D-C67753261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55"/>
          <a:stretch/>
        </p:blipFill>
        <p:spPr>
          <a:xfrm>
            <a:off x="5968932" y="1769541"/>
            <a:ext cx="6431858" cy="44329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CE2C97-842D-E2F3-01CB-92ED51B2EDD5}"/>
              </a:ext>
            </a:extLst>
          </p:cNvPr>
          <p:cNvSpPr txBox="1"/>
          <p:nvPr/>
        </p:nvSpPr>
        <p:spPr>
          <a:xfrm>
            <a:off x="9403772" y="4317423"/>
            <a:ext cx="183572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(Reference sensor saw no helium)</a:t>
            </a:r>
            <a:endParaRPr lang="en-US" sz="1200" dirty="0"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0659B-FDEC-D868-3EA4-C902052F56CA}"/>
              </a:ext>
            </a:extLst>
          </p:cNvPr>
          <p:cNvSpPr txBox="1"/>
          <p:nvPr/>
        </p:nvSpPr>
        <p:spPr>
          <a:xfrm>
            <a:off x="6780067" y="1451265"/>
            <a:ext cx="7187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Inject smoke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D2FED2-969C-158D-6E56-8CD018BCC076}"/>
              </a:ext>
            </a:extLst>
          </p:cNvPr>
          <p:cNvSpPr txBox="1"/>
          <p:nvPr/>
        </p:nvSpPr>
        <p:spPr>
          <a:xfrm>
            <a:off x="8087591" y="1399309"/>
            <a:ext cx="10131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Turn Helium gas line 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02AAC1-D4F5-AC21-2714-B16C22CC79B9}"/>
              </a:ext>
            </a:extLst>
          </p:cNvPr>
          <p:cNvCxnSpPr/>
          <p:nvPr/>
        </p:nvCxnSpPr>
        <p:spPr>
          <a:xfrm>
            <a:off x="7093526" y="1929246"/>
            <a:ext cx="221673" cy="4814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E75B96-02DD-321E-34C0-8FAF55BB0498}"/>
              </a:ext>
            </a:extLst>
          </p:cNvPr>
          <p:cNvCxnSpPr>
            <a:cxnSpLocks/>
          </p:cNvCxnSpPr>
          <p:nvPr/>
        </p:nvCxnSpPr>
        <p:spPr>
          <a:xfrm flipH="1">
            <a:off x="8241722" y="1833995"/>
            <a:ext cx="107373" cy="3255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6D68D58-B57D-6C8B-9A6F-0CDBDAB18601}"/>
              </a:ext>
            </a:extLst>
          </p:cNvPr>
          <p:cNvCxnSpPr>
            <a:cxnSpLocks/>
          </p:cNvCxnSpPr>
          <p:nvPr/>
        </p:nvCxnSpPr>
        <p:spPr>
          <a:xfrm>
            <a:off x="8522277" y="1842655"/>
            <a:ext cx="247650" cy="4035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0DBDF2-32D1-D10F-39F6-1505294B0772}"/>
              </a:ext>
            </a:extLst>
          </p:cNvPr>
          <p:cNvCxnSpPr>
            <a:cxnSpLocks/>
          </p:cNvCxnSpPr>
          <p:nvPr/>
        </p:nvCxnSpPr>
        <p:spPr>
          <a:xfrm>
            <a:off x="8617526" y="1859972"/>
            <a:ext cx="992331" cy="4727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indoor, projector&#10;&#10;Description automatically generated">
            <a:extLst>
              <a:ext uri="{FF2B5EF4-FFF2-40B4-BE49-F238E27FC236}">
                <a16:creationId xmlns:a16="http://schemas.microsoft.com/office/drawing/2014/main" id="{54EEB60B-ED6E-1AEC-B605-4CF557086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605" y="1816821"/>
            <a:ext cx="4821381" cy="4228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753058-A83A-79CD-47D9-D9439A8C5A92}"/>
              </a:ext>
            </a:extLst>
          </p:cNvPr>
          <p:cNvSpPr txBox="1"/>
          <p:nvPr/>
        </p:nvSpPr>
        <p:spPr>
          <a:xfrm>
            <a:off x="1584612" y="3775363"/>
            <a:ext cx="1151659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B0F0"/>
                </a:solidFill>
                <a:cs typeface="Arial"/>
              </a:rPr>
              <a:t>Helium injection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9E5464-DB2A-13DD-2504-7E40D6CA088F}"/>
              </a:ext>
            </a:extLst>
          </p:cNvPr>
          <p:cNvCxnSpPr/>
          <p:nvPr/>
        </p:nvCxnSpPr>
        <p:spPr>
          <a:xfrm>
            <a:off x="2629766" y="4274993"/>
            <a:ext cx="394854" cy="360218"/>
          </a:xfrm>
          <a:prstGeom prst="straightConnector1">
            <a:avLst/>
          </a:prstGeom>
          <a:ln w="28575">
            <a:solidFill>
              <a:srgbClr val="00A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432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E55FC-6E72-7A98-6943-B87F274E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 – A bright future for digital SPADs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811465A-E475-B3E9-6E9C-E641F8AAC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Environment monitoring (forest fire, health care, water purity,…)</a:t>
            </a:r>
          </a:p>
          <a:p>
            <a:pPr lvl="1"/>
            <a:r>
              <a:rPr lang="en-US" dirty="0"/>
              <a:t>SPAD make sense when the detected photon flux is low: scattering, fluorescence, … entangled photon attenuation?</a:t>
            </a:r>
          </a:p>
          <a:p>
            <a:pPr lvl="1"/>
            <a:r>
              <a:rPr lang="en-US" dirty="0"/>
              <a:t>Low cost / low power photon counting – SPAD addressing, MHz counting</a:t>
            </a:r>
          </a:p>
          <a:p>
            <a:pPr lvl="1"/>
            <a:r>
              <a:rPr lang="en-US" dirty="0"/>
              <a:t>Possible LIDAR-like for open path monitoring – ns-scale timing resolution</a:t>
            </a:r>
          </a:p>
          <a:p>
            <a:r>
              <a:rPr lang="en-US" dirty="0"/>
              <a:t>Radiation monitoring</a:t>
            </a:r>
          </a:p>
          <a:p>
            <a:pPr lvl="1"/>
            <a:r>
              <a:rPr lang="en-US" dirty="0"/>
              <a:t>High rate neutron counting for Fusion ”reactors”</a:t>
            </a:r>
          </a:p>
          <a:p>
            <a:r>
              <a:rPr lang="en-US" dirty="0"/>
              <a:t>Physics research</a:t>
            </a:r>
          </a:p>
          <a:p>
            <a:pPr lvl="1"/>
            <a:r>
              <a:rPr lang="en-US" dirty="0"/>
              <a:t>Dark matter search and neutrino properties require scalable large area</a:t>
            </a:r>
          </a:p>
          <a:p>
            <a:pPr lvl="1"/>
            <a:r>
              <a:rPr lang="en-US" dirty="0"/>
              <a:t>Quantum entanglement studies with near unity efficiency. Need carefully tuned BSI with very effective AR coating for specific wavelength (green)</a:t>
            </a:r>
          </a:p>
          <a:p>
            <a:pPr lvl="1"/>
            <a:r>
              <a:rPr lang="en-US" dirty="0"/>
              <a:t>Collider – Now participating to CERN DRD4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072DF-B1E6-5AA8-631F-48E32149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9DA75-23FD-E62A-71DA-5607FBFA2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6647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0FEDD-86A1-E484-F6A8-A068EF7CB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General Fusion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7D98-28BB-C79E-088B-97DE0F9E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ADD9B-C88B-6B99-8D6B-6AB0A952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19</a:t>
            </a:fld>
            <a:endParaRPr lang="de-D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CA03C8B-18AA-10CB-2FBC-ACDB62ACB6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85861"/>
            <a:ext cx="5181600" cy="283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F98B97-B920-8F0E-3CBD-D1AA0DECAB5F}"/>
              </a:ext>
            </a:extLst>
          </p:cNvPr>
          <p:cNvCxnSpPr/>
          <p:nvPr/>
        </p:nvCxnSpPr>
        <p:spPr>
          <a:xfrm flipV="1">
            <a:off x="9938931" y="5316386"/>
            <a:ext cx="0" cy="109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AC33CB-D7ED-0899-E77A-E049E6351C8A}"/>
              </a:ext>
            </a:extLst>
          </p:cNvPr>
          <p:cNvSpPr txBox="1"/>
          <p:nvPr/>
        </p:nvSpPr>
        <p:spPr>
          <a:xfrm>
            <a:off x="9859797" y="5552601"/>
            <a:ext cx="10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Neutrons</a:t>
            </a:r>
          </a:p>
        </p:txBody>
      </p:sp>
      <p:pic>
        <p:nvPicPr>
          <p:cNvPr id="10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4CFB61F5-30BD-57FB-50B4-C62FC08906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34388" y="1363397"/>
            <a:ext cx="4625783" cy="5469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73FE2A-F893-B1C4-CA2F-367BB918F979}"/>
              </a:ext>
            </a:extLst>
          </p:cNvPr>
          <p:cNvSpPr txBox="1"/>
          <p:nvPr/>
        </p:nvSpPr>
        <p:spPr>
          <a:xfrm>
            <a:off x="2991941" y="5085057"/>
            <a:ext cx="129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Fusion zone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0D411-D30F-C7B4-BB0D-1FC2F6512741}"/>
              </a:ext>
            </a:extLst>
          </p:cNvPr>
          <p:cNvSpPr txBox="1"/>
          <p:nvPr/>
        </p:nvSpPr>
        <p:spPr>
          <a:xfrm>
            <a:off x="3959397" y="1441273"/>
            <a:ext cx="7750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Fusion is a company headquarter in Richmond BC (suburb of Vancouver)</a:t>
            </a:r>
          </a:p>
          <a:p>
            <a:r>
              <a:rPr lang="en-US" dirty="0"/>
              <a:t>Expected to produce 1GHz of neutrons (in pipe) during 10us</a:t>
            </a:r>
          </a:p>
          <a:p>
            <a:r>
              <a:rPr lang="en-US" dirty="0"/>
              <a:t>Extremely high rate that is very hard to deal with with analog </a:t>
            </a:r>
            <a:r>
              <a:rPr lang="en-US" dirty="0" err="1"/>
              <a:t>SiPM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301D-0331-35DA-0213-3E69AD60D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Photon Avalanche diode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36826-CB52-D285-3E56-4544702F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F10C4-2326-D4EC-28D1-7B9F8CCEE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2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02A701-3346-6203-FE3C-171849DAB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27" y="1435395"/>
            <a:ext cx="9205347" cy="474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1991CF-E18D-0389-6A19-F6AFCD516AF0}"/>
              </a:ext>
            </a:extLst>
          </p:cNvPr>
          <p:cNvSpPr txBox="1"/>
          <p:nvPr/>
        </p:nvSpPr>
        <p:spPr>
          <a:xfrm>
            <a:off x="3795001" y="6075144"/>
            <a:ext cx="6101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www.canon.ca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/Discover/Commercial-Imaging-Solutions/SPAD-Sensor-Long-Range-Night-Vision</a:t>
            </a:r>
          </a:p>
        </p:txBody>
      </p:sp>
    </p:spTree>
    <p:extLst>
      <p:ext uri="{BB962C8B-B14F-4D97-AF65-F5344CB8AC3E}">
        <p14:creationId xmlns:p14="http://schemas.microsoft.com/office/powerpoint/2010/main" val="2032495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7BB956F2-4CDA-DB4A-610C-916F772801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0503E4-22A0-0BAF-CCE0-256E086DB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6727"/>
            <a:ext cx="12050486" cy="903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B1098CF-1B77-C6F5-3963-65FE2FE1E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2698"/>
            <a:ext cx="6901543" cy="1503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end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on a ski lift&#10;&#10;Description automatically generated">
            <a:extLst>
              <a:ext uri="{FF2B5EF4-FFF2-40B4-BE49-F238E27FC236}">
                <a16:creationId xmlns:a16="http://schemas.microsoft.com/office/drawing/2014/main" id="{FF8A3D4C-6675-41AF-ACD2-1D0F365FE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1" t="37161"/>
          <a:stretch/>
        </p:blipFill>
        <p:spPr>
          <a:xfrm>
            <a:off x="7203262" y="-858028"/>
            <a:ext cx="4847223" cy="315491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DB3104E-6BB9-900A-B5EB-541A5B5CC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" y="2645229"/>
            <a:ext cx="5713802" cy="3990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F0F3F8-F8EF-553E-6BAA-35FD05AF9560}"/>
              </a:ext>
            </a:extLst>
          </p:cNvPr>
          <p:cNvSpPr txBox="1"/>
          <p:nvPr/>
        </p:nvSpPr>
        <p:spPr>
          <a:xfrm>
            <a:off x="1896836" y="3429000"/>
            <a:ext cx="6144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/event/1404192/</a:t>
            </a:r>
          </a:p>
        </p:txBody>
      </p:sp>
    </p:spTree>
    <p:extLst>
      <p:ext uri="{BB962C8B-B14F-4D97-AF65-F5344CB8AC3E}">
        <p14:creationId xmlns:p14="http://schemas.microsoft.com/office/powerpoint/2010/main" val="254460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6F1883D3-D413-AC3F-43AD-A570116DA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47086"/>
            <a:ext cx="4477926" cy="3451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1AC60-69FB-7832-0D43-B12C82497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2EE7C-757D-1BA7-B4E8-4160F452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21</a:t>
            </a:fld>
            <a:endParaRPr lang="de-DE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96B226C-F3EE-5403-4CE9-EDBAB767F91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" y="3415207"/>
            <a:ext cx="4291013" cy="32718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EFAA9F-3FF6-C325-AC61-4AC1930A774E}"/>
              </a:ext>
            </a:extLst>
          </p:cNvPr>
          <p:cNvSpPr txBox="1"/>
          <p:nvPr/>
        </p:nvSpPr>
        <p:spPr>
          <a:xfrm>
            <a:off x="7576458" y="354874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300K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6047329-EF8B-8BAB-1A5A-24C20417A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9213"/>
            <a:ext cx="10515600" cy="159946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Have we reached the minimum possible?</a:t>
            </a:r>
          </a:p>
          <a:p>
            <a:pPr lvl="1"/>
            <a:r>
              <a:rPr lang="en-US" dirty="0"/>
              <a:t>It may depend on temperature</a:t>
            </a:r>
          </a:p>
          <a:p>
            <a:r>
              <a:rPr lang="en-US" dirty="0"/>
              <a:t>Field enhanced can dominate</a:t>
            </a:r>
          </a:p>
          <a:p>
            <a:pPr lvl="1"/>
            <a:r>
              <a:rPr lang="en-US" dirty="0"/>
              <a:t>Trade-off between probability of triggering avalanche and dark noise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3512D-83E4-3399-0571-95086E1C259B}"/>
              </a:ext>
            </a:extLst>
          </p:cNvPr>
          <p:cNvSpPr txBox="1"/>
          <p:nvPr/>
        </p:nvSpPr>
        <p:spPr>
          <a:xfrm>
            <a:off x="1743740" y="4448184"/>
            <a:ext cx="21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Sherbrooke 2D SPAD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779B56-62F7-B6A4-8212-E1205EF47BFF}"/>
              </a:ext>
            </a:extLst>
          </p:cNvPr>
          <p:cNvSpPr txBox="1"/>
          <p:nvPr/>
        </p:nvSpPr>
        <p:spPr>
          <a:xfrm>
            <a:off x="6755219" y="3918074"/>
            <a:ext cx="211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Sherbrooke 2D SPAD</a:t>
            </a:r>
          </a:p>
        </p:txBody>
      </p:sp>
    </p:spTree>
    <p:extLst>
      <p:ext uri="{BB962C8B-B14F-4D97-AF65-F5344CB8AC3E}">
        <p14:creationId xmlns:p14="http://schemas.microsoft.com/office/powerpoint/2010/main" val="3086335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2454B-4825-6392-B074-80740ECAC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Photon Timing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A24A88-8E50-4EB5-8DA6-EB3A5946D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3157"/>
            <a:ext cx="5181600" cy="48231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electronics matters a lot</a:t>
            </a:r>
          </a:p>
          <a:p>
            <a:r>
              <a:rPr lang="en-US" dirty="0"/>
              <a:t>Does 3D integration provide best results</a:t>
            </a:r>
          </a:p>
          <a:p>
            <a:pPr lvl="1"/>
            <a:r>
              <a:rPr lang="en-US" dirty="0"/>
              <a:t>May be for the same power dissipation</a:t>
            </a:r>
          </a:p>
          <a:p>
            <a:r>
              <a:rPr lang="en-US" dirty="0"/>
              <a:t>What about the SPAD avalanche evolution time?</a:t>
            </a:r>
          </a:p>
          <a:p>
            <a:pPr lvl="1"/>
            <a:r>
              <a:rPr lang="en-US" dirty="0"/>
              <a:t>Is it worth studying?</a:t>
            </a:r>
          </a:p>
          <a:p>
            <a:r>
              <a:rPr lang="en-US" dirty="0"/>
              <a:t>What about tails?</a:t>
            </a:r>
          </a:p>
          <a:p>
            <a:pPr lvl="1"/>
            <a:r>
              <a:rPr lang="en-US" dirty="0"/>
              <a:t>Probe region of low field?</a:t>
            </a:r>
          </a:p>
          <a:p>
            <a:pPr lvl="1"/>
            <a:r>
              <a:rPr lang="en-US" dirty="0"/>
              <a:t>Mask such regions?</a:t>
            </a:r>
          </a:p>
          <a:p>
            <a:r>
              <a:rPr lang="en-US" dirty="0"/>
              <a:t>In BSI the electron transit time may matter</a:t>
            </a:r>
          </a:p>
        </p:txBody>
      </p:sp>
      <p:pic>
        <p:nvPicPr>
          <p:cNvPr id="7" name="Content Placeholder 6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ACF979CE-F59D-6A58-8788-9402F066B9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284290"/>
            <a:ext cx="5860495" cy="44453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FC7A3-0DAB-30E2-CDAE-2E9D7416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22</a:t>
            </a:fld>
            <a:endParaRPr lang="de-DE"/>
          </a:p>
        </p:txBody>
      </p:sp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74CF96F-F967-98EC-DB3E-5618F8A04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057" y="5797122"/>
            <a:ext cx="3396343" cy="10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4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3FEB-7E65-2CA9-6B72-9938C7F38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SPAD in astro-particle physics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7731F-EF56-DFD7-B0C4-22BDD61A70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Used/foreseen by several experiments</a:t>
            </a:r>
          </a:p>
          <a:p>
            <a:pPr lvl="1"/>
            <a:r>
              <a:rPr lang="en-US" dirty="0"/>
              <a:t>4.5 m</a:t>
            </a:r>
            <a:r>
              <a:rPr lang="en-US" baseline="30000" dirty="0"/>
              <a:t>2</a:t>
            </a:r>
            <a:r>
              <a:rPr lang="en-US" dirty="0"/>
              <a:t> for </a:t>
            </a:r>
            <a:r>
              <a:rPr lang="en-US" dirty="0" err="1"/>
              <a:t>nEXO</a:t>
            </a:r>
            <a:r>
              <a:rPr lang="en-US" dirty="0"/>
              <a:t> in liquid Xenon </a:t>
            </a:r>
          </a:p>
          <a:p>
            <a:pPr lvl="1"/>
            <a:r>
              <a:rPr lang="en-US" dirty="0"/>
              <a:t>30 m</a:t>
            </a:r>
            <a:r>
              <a:rPr lang="en-US" baseline="30000" dirty="0"/>
              <a:t>2</a:t>
            </a:r>
            <a:r>
              <a:rPr lang="en-US" dirty="0"/>
              <a:t> for DarkSide-20k for Dark matter search in liquid Argon</a:t>
            </a:r>
          </a:p>
          <a:p>
            <a:pPr lvl="2"/>
            <a:r>
              <a:rPr lang="en-US" dirty="0"/>
              <a:t>ARGO may need up to 200 m2</a:t>
            </a:r>
          </a:p>
          <a:p>
            <a:pPr lvl="1"/>
            <a:r>
              <a:rPr lang="en-US" dirty="0"/>
              <a:t>Considered for XLZD and DARWIN for dark matter search in liquid Xenon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9C8345-9FA0-EB83-2E48-36828B5D70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Ultra-low radioactivity (1/1000 compare to PMTs)</a:t>
            </a:r>
          </a:p>
          <a:p>
            <a:pPr lvl="1"/>
            <a:r>
              <a:rPr lang="en-US" dirty="0"/>
              <a:t>High efficiency</a:t>
            </a:r>
          </a:p>
          <a:p>
            <a:pPr lvl="2"/>
            <a:r>
              <a:rPr lang="en-US" dirty="0"/>
              <a:t>25% at 175nm (vs 35% for PMT)</a:t>
            </a:r>
          </a:p>
          <a:p>
            <a:pPr lvl="2"/>
            <a:r>
              <a:rPr lang="en-US" dirty="0"/>
              <a:t>&gt;50% at 420nm (vs 35% for PMT)</a:t>
            </a:r>
          </a:p>
          <a:p>
            <a:pPr lvl="1"/>
            <a:r>
              <a:rPr lang="en-US" dirty="0"/>
              <a:t>Fast timing (small size)</a:t>
            </a:r>
          </a:p>
          <a:p>
            <a:pPr lvl="1"/>
            <a:r>
              <a:rPr lang="en-US" dirty="0"/>
              <a:t>Few issues</a:t>
            </a:r>
          </a:p>
          <a:p>
            <a:pPr lvl="2"/>
            <a:r>
              <a:rPr lang="en-US" dirty="0"/>
              <a:t>Low dark noise (when cold)</a:t>
            </a:r>
          </a:p>
          <a:p>
            <a:pPr lvl="2"/>
            <a:r>
              <a:rPr lang="en-US" dirty="0"/>
              <a:t>Low after-pulse</a:t>
            </a:r>
          </a:p>
          <a:p>
            <a:pPr lvl="2"/>
            <a:r>
              <a:rPr lang="en-US" b="1" dirty="0"/>
              <a:t>Emit light, which could prove problematic</a:t>
            </a:r>
          </a:p>
          <a:p>
            <a:r>
              <a:rPr lang="en-US" b="1" dirty="0"/>
              <a:t>Cons: cumbersome to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5090C-6574-D556-EC28-2815BEE5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June 26, 2024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7732E-FFFB-D2C7-9A86-C5E01C53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5487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53D13-8BFD-1260-6716-7D6AE4ECE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7066" y="-427029"/>
            <a:ext cx="10515600" cy="1325563"/>
          </a:xfrm>
        </p:spPr>
        <p:txBody>
          <a:bodyPr/>
          <a:lstStyle/>
          <a:p>
            <a:r>
              <a:rPr lang="en-US" dirty="0"/>
              <a:t>MIEL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38DD1-237F-EA66-F27E-EBDA9687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914-AC5C-0E44-9436-861A92FE10D6}" type="slidenum">
              <a:rPr lang="en-US" smtClean="0"/>
              <a:t>4</a:t>
            </a:fld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E4B7D3E-B6F0-FE1F-9411-834EBB167F08}"/>
              </a:ext>
            </a:extLst>
          </p:cNvPr>
          <p:cNvGrpSpPr/>
          <p:nvPr/>
        </p:nvGrpSpPr>
        <p:grpSpPr>
          <a:xfrm>
            <a:off x="8963070" y="3281975"/>
            <a:ext cx="3076190" cy="3086014"/>
            <a:chOff x="10848215" y="6875762"/>
            <a:chExt cx="7902210" cy="792744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A73D393-83A0-720F-7335-F21837E064B8}"/>
                </a:ext>
              </a:extLst>
            </p:cNvPr>
            <p:cNvSpPr/>
            <p:nvPr/>
          </p:nvSpPr>
          <p:spPr>
            <a:xfrm>
              <a:off x="10882894" y="6875762"/>
              <a:ext cx="7303873" cy="722694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E60A8C8-3298-F3AA-95AB-DD92E20CE2F5}"/>
                </a:ext>
              </a:extLst>
            </p:cNvPr>
            <p:cNvGrpSpPr/>
            <p:nvPr/>
          </p:nvGrpSpPr>
          <p:grpSpPr>
            <a:xfrm>
              <a:off x="10848215" y="7005582"/>
              <a:ext cx="7902210" cy="7797628"/>
              <a:chOff x="10848215" y="7005582"/>
              <a:chExt cx="7902210" cy="779762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8E63C983-D83F-2582-74CB-2426BE2A1C44}"/>
                  </a:ext>
                </a:extLst>
              </p:cNvPr>
              <p:cNvSpPr/>
              <p:nvPr/>
            </p:nvSpPr>
            <p:spPr>
              <a:xfrm>
                <a:off x="10848215" y="14091646"/>
                <a:ext cx="7902210" cy="7115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1200" dirty="0">
                    <a:solidFill>
                      <a:srgbClr val="00AEEF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The MIEL Experiment</a:t>
                </a:r>
                <a:endParaRPr lang="en-US" sz="1200" dirty="0">
                  <a:solidFill>
                    <a:srgbClr val="00AEEF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F86A12F-55FE-760E-C02F-403A69371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54940" y="7005582"/>
                <a:ext cx="6959780" cy="6967304"/>
              </a:xfrm>
              <a:prstGeom prst="rect">
                <a:avLst/>
              </a:prstGeom>
            </p:spPr>
          </p:pic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CF23C8F-BB76-8780-7CDD-00143F66F27F}"/>
              </a:ext>
            </a:extLst>
          </p:cNvPr>
          <p:cNvGrpSpPr/>
          <p:nvPr/>
        </p:nvGrpSpPr>
        <p:grpSpPr>
          <a:xfrm>
            <a:off x="804897" y="3621210"/>
            <a:ext cx="3084884" cy="3293341"/>
            <a:chOff x="10792045" y="14690013"/>
            <a:chExt cx="7902210" cy="843619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16E5A1A-D2E6-2D1A-44F3-BF2964769B7C}"/>
                </a:ext>
              </a:extLst>
            </p:cNvPr>
            <p:cNvSpPr/>
            <p:nvPr/>
          </p:nvSpPr>
          <p:spPr>
            <a:xfrm>
              <a:off x="10884284" y="14690013"/>
              <a:ext cx="7303873" cy="7226944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14A9C7E-5E85-4251-4E3E-E6F9F5DA7F93}"/>
                </a:ext>
              </a:extLst>
            </p:cNvPr>
            <p:cNvGrpSpPr/>
            <p:nvPr/>
          </p:nvGrpSpPr>
          <p:grpSpPr>
            <a:xfrm>
              <a:off x="10792045" y="14819833"/>
              <a:ext cx="7902210" cy="8306370"/>
              <a:chOff x="10792045" y="14819833"/>
              <a:chExt cx="7902210" cy="8306370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1E764F43-C3A6-72BC-8DA3-D7F418FDB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55387" y="14819833"/>
                <a:ext cx="6961667" cy="6967304"/>
              </a:xfrm>
              <a:prstGeom prst="rect">
                <a:avLst/>
              </a:prstGeom>
            </p:spPr>
          </p:pic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47DF347-4A03-A6FE-A570-F4B316BBBF19}"/>
                  </a:ext>
                </a:extLst>
              </p:cNvPr>
              <p:cNvSpPr/>
              <p:nvPr/>
            </p:nvSpPr>
            <p:spPr>
              <a:xfrm>
                <a:off x="10792045" y="21943607"/>
                <a:ext cx="7902210" cy="11825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1200" dirty="0">
                    <a:solidFill>
                      <a:srgbClr val="00AEEF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Cryogenically Cooled X-Y Stage with SiPM Mounted</a:t>
                </a:r>
                <a:endParaRPr lang="en-US" sz="1200" dirty="0">
                  <a:solidFill>
                    <a:srgbClr val="00AEEF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8567F92D-A403-59EF-3EB5-0E85CF2A4C00}"/>
              </a:ext>
            </a:extLst>
          </p:cNvPr>
          <p:cNvGrpSpPr/>
          <p:nvPr/>
        </p:nvGrpSpPr>
        <p:grpSpPr>
          <a:xfrm>
            <a:off x="5242855" y="419661"/>
            <a:ext cx="3630342" cy="6179161"/>
            <a:chOff x="1122607" y="13135354"/>
            <a:chExt cx="8600470" cy="14638756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A1797FC-F4C1-BD6E-EFF8-024E1EA3AD81}"/>
                </a:ext>
              </a:extLst>
            </p:cNvPr>
            <p:cNvGrpSpPr/>
            <p:nvPr/>
          </p:nvGrpSpPr>
          <p:grpSpPr>
            <a:xfrm>
              <a:off x="1122607" y="13135354"/>
              <a:ext cx="8600470" cy="14638756"/>
              <a:chOff x="1100594" y="11499397"/>
              <a:chExt cx="8600470" cy="14638756"/>
            </a:xfrm>
          </p:grpSpPr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9B5B68F0-2E5E-2A6B-AB1A-143D7C31F34B}"/>
                  </a:ext>
                </a:extLst>
              </p:cNvPr>
              <p:cNvSpPr txBox="1"/>
              <p:nvPr/>
            </p:nvSpPr>
            <p:spPr>
              <a:xfrm>
                <a:off x="1263630" y="21053745"/>
                <a:ext cx="3460276" cy="656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97979"/>
                    </a:solidFill>
                    <a:latin typeface="Helvetica Neue Regular" panose="02000503000000020004" pitchFamily="2" charset="0"/>
                    <a:cs typeface="Helvetica Neue Regular" panose="02000503000000020004" pitchFamily="2" charset="0"/>
                  </a:rPr>
                  <a:t>IX-83 Microscope</a:t>
                </a:r>
                <a:endParaRPr lang="en-US" sz="1200" dirty="0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5DE84C1-E9D9-FF80-018A-62E3E60F8C71}"/>
                  </a:ext>
                </a:extLst>
              </p:cNvPr>
              <p:cNvGrpSpPr/>
              <p:nvPr/>
            </p:nvGrpSpPr>
            <p:grpSpPr>
              <a:xfrm>
                <a:off x="1100594" y="11499397"/>
                <a:ext cx="8600470" cy="14638756"/>
                <a:chOff x="1100594" y="11499397"/>
                <a:chExt cx="8600470" cy="14638756"/>
              </a:xfrm>
            </p:grpSpPr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BBA8E2F-A1B5-6D72-DF2B-F30C68C46B01}"/>
                    </a:ext>
                  </a:extLst>
                </p:cNvPr>
                <p:cNvSpPr/>
                <p:nvPr/>
              </p:nvSpPr>
              <p:spPr>
                <a:xfrm>
                  <a:off x="2559452" y="12089657"/>
                  <a:ext cx="5478259" cy="710247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53782321-AE0E-75CB-8628-7DED6EE5F3FD}"/>
                    </a:ext>
                  </a:extLst>
                </p:cNvPr>
                <p:cNvGrpSpPr/>
                <p:nvPr/>
              </p:nvGrpSpPr>
              <p:grpSpPr>
                <a:xfrm>
                  <a:off x="2652637" y="12450918"/>
                  <a:ext cx="5294031" cy="355347"/>
                  <a:chOff x="2636413" y="12531636"/>
                  <a:chExt cx="5294031" cy="355347"/>
                </a:xfrm>
              </p:grpSpPr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26FD95EA-8139-0BCD-05DE-8C67CEC70C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812831" y="12531636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>
                    <a:extLst>
                      <a:ext uri="{FF2B5EF4-FFF2-40B4-BE49-F238E27FC236}">
                        <a16:creationId xmlns:a16="http://schemas.microsoft.com/office/drawing/2014/main" id="{5F682717-D30D-947A-549D-4DBA6FEF80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754025" y="12531636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>
                    <a:extLst>
                      <a:ext uri="{FF2B5EF4-FFF2-40B4-BE49-F238E27FC236}">
                        <a16:creationId xmlns:a16="http://schemas.microsoft.com/office/drawing/2014/main" id="{DFC73D25-3FE2-FB72-13D7-F19C60A1D70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930444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BB804368-59A3-9BAE-EF17-4919F7192F5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71637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F14E9396-0C4B-05C4-23B8-D58706AA18C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695219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F942539E-30CC-45DC-DD3E-275B6F1D5D4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36413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0431217-5FA9-3749-8896-0F692F737CBF}"/>
                    </a:ext>
                  </a:extLst>
                </p:cNvPr>
                <p:cNvSpPr/>
                <p:nvPr/>
              </p:nvSpPr>
              <p:spPr>
                <a:xfrm>
                  <a:off x="2559451" y="12799904"/>
                  <a:ext cx="5478261" cy="87079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8B2D0048-C2C1-FE54-7EE4-A3111B04B522}"/>
                    </a:ext>
                  </a:extLst>
                </p:cNvPr>
                <p:cNvSpPr txBox="1"/>
                <p:nvPr/>
              </p:nvSpPr>
              <p:spPr>
                <a:xfrm>
                  <a:off x="1100594" y="13654292"/>
                  <a:ext cx="3460276" cy="656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200">
                      <a:solidFill>
                        <a:srgbClr val="797979"/>
                      </a:solidFill>
                      <a:latin typeface="Helvetica Neue Regular" panose="02000503000000020004" pitchFamily="2" charset="0"/>
                      <a:cs typeface="Helvetica Neue Regular" panose="02000503000000020004" pitchFamily="2" charset="0"/>
                    </a:rPr>
                    <a:t>Vacuum Chamber</a:t>
                  </a:r>
                  <a:endParaRPr lang="en-US" sz="1200"/>
                </a:p>
              </p:txBody>
            </p:sp>
            <p:sp>
              <p:nvSpPr>
                <p:cNvPr id="96" name="Text Placeholder 1">
                  <a:extLst>
                    <a:ext uri="{FF2B5EF4-FFF2-40B4-BE49-F238E27FC236}">
                      <a16:creationId xmlns:a16="http://schemas.microsoft.com/office/drawing/2014/main" id="{B9BE746D-BAAA-63DB-4311-86E4B44E13F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49250" y="12349959"/>
                  <a:ext cx="1100803" cy="525101"/>
                </a:xfrm>
                <a:prstGeom prst="rect">
                  <a:avLst/>
                </a:prstGeom>
              </p:spPr>
              <p:txBody>
                <a:bodyPr anchor="b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/>
                    <a:buNone/>
                    <a:defRPr sz="2200" b="0" kern="1200" cap="none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CA" sz="1000">
                      <a:solidFill>
                        <a:schemeClr val="bg1"/>
                      </a:solidFill>
                    </a:rPr>
                    <a:t>SPAD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DD24EC2A-7DCC-CEBB-F5EA-8765C0898A0F}"/>
                    </a:ext>
                  </a:extLst>
                </p:cNvPr>
                <p:cNvSpPr/>
                <p:nvPr/>
              </p:nvSpPr>
              <p:spPr>
                <a:xfrm>
                  <a:off x="2247421" y="11592035"/>
                  <a:ext cx="6102320" cy="49762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Cooled X-Y Stage</a:t>
                  </a:r>
                </a:p>
              </p:txBody>
            </p: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476F0649-9D26-4BFB-12C5-D36D9169937D}"/>
                    </a:ext>
                  </a:extLst>
                </p:cNvPr>
                <p:cNvGrpSpPr/>
                <p:nvPr/>
              </p:nvGrpSpPr>
              <p:grpSpPr>
                <a:xfrm>
                  <a:off x="1997242" y="11499397"/>
                  <a:ext cx="7703822" cy="14638756"/>
                  <a:chOff x="1997242" y="11499397"/>
                  <a:chExt cx="7703822" cy="14638756"/>
                </a:xfrm>
              </p:grpSpPr>
              <p:grpSp>
                <p:nvGrpSpPr>
                  <p:cNvPr id="99" name="Group 98">
                    <a:extLst>
                      <a:ext uri="{FF2B5EF4-FFF2-40B4-BE49-F238E27FC236}">
                        <a16:creationId xmlns:a16="http://schemas.microsoft.com/office/drawing/2014/main" id="{EA7125CA-903E-31DC-FEBF-08804E44B29D}"/>
                      </a:ext>
                    </a:extLst>
                  </p:cNvPr>
                  <p:cNvGrpSpPr/>
                  <p:nvPr/>
                </p:nvGrpSpPr>
                <p:grpSpPr>
                  <a:xfrm>
                    <a:off x="1997242" y="11499397"/>
                    <a:ext cx="7703822" cy="13565370"/>
                    <a:chOff x="1997242" y="11499397"/>
                    <a:chExt cx="7703822" cy="13565370"/>
                  </a:xfrm>
                </p:grpSpPr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C5F1CF16-7FD1-DB31-9024-DC5FCAA293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97242" y="11499397"/>
                      <a:ext cx="7703822" cy="11740504"/>
                      <a:chOff x="1997242" y="11499397"/>
                      <a:chExt cx="7703822" cy="11740504"/>
                    </a:xfrm>
                  </p:grpSpPr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0CD63C36-85EA-82CF-7288-706EAC615A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97242" y="14538975"/>
                        <a:ext cx="6675608" cy="641152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BE7CC2D0-81B7-A99A-CDB5-C3C64CF839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97242" y="11499397"/>
                        <a:ext cx="6675608" cy="206447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114" name="Group 113">
                        <a:extLst>
                          <a:ext uri="{FF2B5EF4-FFF2-40B4-BE49-F238E27FC236}">
                            <a16:creationId xmlns:a16="http://schemas.microsoft.com/office/drawing/2014/main" id="{C74CBDEA-EF28-C891-693E-CDB3E391184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00219" y="12922074"/>
                        <a:ext cx="7600845" cy="10317827"/>
                        <a:chOff x="2100219" y="12922074"/>
                        <a:chExt cx="7600845" cy="10317827"/>
                      </a:xfrm>
                    </p:grpSpPr>
                    <p:grpSp>
                      <p:nvGrpSpPr>
                        <p:cNvPr id="115" name="Group 114">
                          <a:extLst>
                            <a:ext uri="{FF2B5EF4-FFF2-40B4-BE49-F238E27FC236}">
                              <a16:creationId xmlns:a16="http://schemas.microsoft.com/office/drawing/2014/main" id="{AAE91ACB-7D85-C1B2-4528-E9666A2AA48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00219" y="12922074"/>
                          <a:ext cx="7600845" cy="10317827"/>
                          <a:chOff x="2326920" y="1317164"/>
                          <a:chExt cx="2898203" cy="4958148"/>
                        </a:xfrm>
                      </p:grpSpPr>
                      <p:sp>
                        <p:nvSpPr>
                          <p:cNvPr id="118" name="Rectangle 117">
                            <a:extLst>
                              <a:ext uri="{FF2B5EF4-FFF2-40B4-BE49-F238E27FC236}">
                                <a16:creationId xmlns:a16="http://schemas.microsoft.com/office/drawing/2014/main" id="{5A35F3E8-0DEA-BCBA-6D52-D6A5C39B1F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700000" flipV="1">
                            <a:off x="2811963" y="3144149"/>
                            <a:ext cx="1483562" cy="48289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CA"/>
                          </a:p>
                        </p:txBody>
                      </p:sp>
                      <p:sp>
                        <p:nvSpPr>
                          <p:cNvPr id="119" name="Rectangle 118">
                            <a:extLst>
                              <a:ext uri="{FF2B5EF4-FFF2-40B4-BE49-F238E27FC236}">
                                <a16:creationId xmlns:a16="http://schemas.microsoft.com/office/drawing/2014/main" id="{4DD11491-BF11-1C77-208B-9C3EB24F805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932610" y="3912556"/>
                            <a:ext cx="1149292" cy="45719"/>
                          </a:xfrm>
                          <a:prstGeom prst="rect">
                            <a:avLst/>
                          </a:prstGeom>
                          <a:solidFill>
                            <a:schemeClr val="accent2">
                              <a:lumMod val="75000"/>
                            </a:schemeClr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2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CA"/>
                          </a:p>
                        </p:txBody>
                      </p:sp>
                      <p:cxnSp>
                        <p:nvCxnSpPr>
                          <p:cNvPr id="120" name="Straight Arrow Connector 119">
                            <a:extLst>
                              <a:ext uri="{FF2B5EF4-FFF2-40B4-BE49-F238E27FC236}">
                                <a16:creationId xmlns:a16="http://schemas.microsoft.com/office/drawing/2014/main" id="{5CFBA993-F650-AE2B-31F2-A1601D8D0DD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3721266" y="3168293"/>
                            <a:ext cx="1503857" cy="0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1" name="Straight Arrow Connector 120">
                            <a:extLst>
                              <a:ext uri="{FF2B5EF4-FFF2-40B4-BE49-F238E27FC236}">
                                <a16:creationId xmlns:a16="http://schemas.microsoft.com/office/drawing/2014/main" id="{A2D35FC4-7310-5CCF-4BBE-3B47350ED9A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3702448" y="2247937"/>
                            <a:ext cx="0" cy="885852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22" name="Straight Arrow Connector 121">
                            <a:extLst>
                              <a:ext uri="{FF2B5EF4-FFF2-40B4-BE49-F238E27FC236}">
                                <a16:creationId xmlns:a16="http://schemas.microsoft.com/office/drawing/2014/main" id="{A2F97446-EF0D-7C22-C299-5A6B3ECC95B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366391" y="2247937"/>
                            <a:ext cx="0" cy="4027375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</p:spPr>
                        <p:style>
                          <a:lnRef idx="1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0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123" name="Text Placeholder 1">
                            <a:extLst>
                              <a:ext uri="{FF2B5EF4-FFF2-40B4-BE49-F238E27FC236}">
                                <a16:creationId xmlns:a16="http://schemas.microsoft.com/office/drawing/2014/main" id="{B36561D6-0EF7-2488-BED4-5C6D518D5D62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2326920" y="1376817"/>
                            <a:ext cx="1314976" cy="252333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200"/>
                              <a:t>Vacuum Window</a:t>
                            </a:r>
                          </a:p>
                        </p:txBody>
                      </p:sp>
                      <p:sp>
                        <p:nvSpPr>
                          <p:cNvPr id="124" name="Text Placeholder 1">
                            <a:extLst>
                              <a:ext uri="{FF2B5EF4-FFF2-40B4-BE49-F238E27FC236}">
                                <a16:creationId xmlns:a16="http://schemas.microsoft.com/office/drawing/2014/main" id="{03F48C97-0AE3-1CB5-3E7A-15EB406D9DA9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2561642" y="2695673"/>
                            <a:ext cx="710815" cy="515007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400"/>
                              <a:t>Dichroic Mirror</a:t>
                            </a:r>
                          </a:p>
                        </p:txBody>
                      </p:sp>
                      <p:sp>
                        <p:nvSpPr>
                          <p:cNvPr id="125" name="Text Placeholder 1">
                            <a:extLst>
                              <a:ext uri="{FF2B5EF4-FFF2-40B4-BE49-F238E27FC236}">
                                <a16:creationId xmlns:a16="http://schemas.microsoft.com/office/drawing/2014/main" id="{DF3E3399-EDAC-481F-F17C-A44A6D780EE6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2477244" y="4012150"/>
                            <a:ext cx="976568" cy="484086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400"/>
                              <a:t>Emission Filter </a:t>
                            </a:r>
                          </a:p>
                        </p:txBody>
                      </p:sp>
                      <p:sp>
                        <p:nvSpPr>
                          <p:cNvPr id="126" name="Text Placeholder 1">
                            <a:extLst>
                              <a:ext uri="{FF2B5EF4-FFF2-40B4-BE49-F238E27FC236}">
                                <a16:creationId xmlns:a16="http://schemas.microsoft.com/office/drawing/2014/main" id="{F7501B63-51BB-455F-1C79-8025B816BBEE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3404333" y="4760844"/>
                            <a:ext cx="924615" cy="252333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800"/>
                              <a:t>Emitted Light</a:t>
                            </a:r>
                          </a:p>
                        </p:txBody>
                      </p:sp>
                      <p:sp>
                        <p:nvSpPr>
                          <p:cNvPr id="127" name="Text Placeholder 1">
                            <a:extLst>
                              <a:ext uri="{FF2B5EF4-FFF2-40B4-BE49-F238E27FC236}">
                                <a16:creationId xmlns:a16="http://schemas.microsoft.com/office/drawing/2014/main" id="{F9E534FC-462D-61EE-B7F6-7F2C780A55E6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3889765" y="1317164"/>
                            <a:ext cx="924615" cy="252333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100"/>
                              <a:t>SiPM Surface</a:t>
                            </a:r>
                          </a:p>
                        </p:txBody>
                      </p:sp>
                      <p:sp>
                        <p:nvSpPr>
                          <p:cNvPr id="128" name="Rectangle 127">
                            <a:extLst>
                              <a:ext uri="{FF2B5EF4-FFF2-40B4-BE49-F238E27FC236}">
                                <a16:creationId xmlns:a16="http://schemas.microsoft.com/office/drawing/2014/main" id="{737054E2-9EAD-FB80-2C87-35D4FA3B36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997316" y="1607341"/>
                            <a:ext cx="1149292" cy="45719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CA"/>
                          </a:p>
                        </p:txBody>
                      </p:sp>
                      <p:cxnSp>
                        <p:nvCxnSpPr>
                          <p:cNvPr id="129" name="Straight Arrow Connector 128">
                            <a:extLst>
                              <a:ext uri="{FF2B5EF4-FFF2-40B4-BE49-F238E27FC236}">
                                <a16:creationId xmlns:a16="http://schemas.microsoft.com/office/drawing/2014/main" id="{2E542772-D698-CD5A-5D83-21500E445770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3553744" y="1369598"/>
                            <a:ext cx="148704" cy="597282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30" name="Straight Arrow Connector 129">
                            <a:extLst>
                              <a:ext uri="{FF2B5EF4-FFF2-40B4-BE49-F238E27FC236}">
                                <a16:creationId xmlns:a16="http://schemas.microsoft.com/office/drawing/2014/main" id="{53744EAD-86AB-F539-17B4-E3D0DF638DA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3361251" y="1369598"/>
                            <a:ext cx="159439" cy="631422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</p:spPr>
                        <p:style>
                          <a:lnRef idx="1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0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116" name="Text Placeholder 1">
                          <a:extLst>
                            <a:ext uri="{FF2B5EF4-FFF2-40B4-BE49-F238E27FC236}">
                              <a16:creationId xmlns:a16="http://schemas.microsoft.com/office/drawing/2014/main" id="{EEAE3774-F250-D0BF-A9C7-DF8FA00C5621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6313209" y="14222592"/>
                          <a:ext cx="2075111" cy="321428"/>
                        </a:xfrm>
                        <a:prstGeom prst="rect">
                          <a:avLst/>
                        </a:prstGeom>
                      </p:spPr>
                      <p:txBody>
                        <a:bodyPr anchor="b">
                          <a:noAutofit/>
                        </a:bodyPr>
                        <a:lstStyle>
                          <a:lvl1pPr marL="0" indent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buFont typeface="Arial"/>
                            <a:buNone/>
                            <a:defRPr sz="2200" b="0" kern="1200" cap="none" baseline="0">
                              <a:solidFill>
                                <a:srgbClr val="00B0F0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20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8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n-CA" sz="1200"/>
                            <a:t>Objective</a:t>
                          </a:r>
                        </a:p>
                      </p:txBody>
                    </p:sp>
                    <p:sp>
                      <p:nvSpPr>
                        <p:cNvPr id="117" name="Oval 116">
                          <a:extLst>
                            <a:ext uri="{FF2B5EF4-FFF2-40B4-BE49-F238E27FC236}">
                              <a16:creationId xmlns:a16="http://schemas.microsoft.com/office/drawing/2014/main" id="{BA8A0844-3400-6EBA-9B04-CC80A90D34E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6455" y="14395682"/>
                          <a:ext cx="2253842" cy="269273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/>
                        </a:p>
                      </p:txBody>
                    </p:sp>
                  </p:grpSp>
                </p:grpSp>
                <p:sp>
                  <p:nvSpPr>
                    <p:cNvPr id="102" name="Triangle 101">
                      <a:extLst>
                        <a:ext uri="{FF2B5EF4-FFF2-40B4-BE49-F238E27FC236}">
                          <a16:creationId xmlns:a16="http://schemas.microsoft.com/office/drawing/2014/main" id="{B04FB18D-D890-398B-E1D9-7D3E0684D9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479382" y="22152692"/>
                      <a:ext cx="1326034" cy="2398072"/>
                    </a:xfrm>
                    <a:prstGeom prst="triangle">
                      <a:avLst>
                        <a:gd name="adj" fmla="val 48546"/>
                      </a:avLst>
                    </a:prstGeom>
                    <a:gradFill flip="none" rotWithShape="1">
                      <a:gsLst>
                        <a:gs pos="29000">
                          <a:srgbClr val="00B050"/>
                        </a:gs>
                        <a:gs pos="13000">
                          <a:schemeClr val="accent1"/>
                        </a:gs>
                        <a:gs pos="0">
                          <a:srgbClr val="7030A0"/>
                        </a:gs>
                        <a:gs pos="86000">
                          <a:srgbClr val="FF0000"/>
                        </a:gs>
                        <a:gs pos="73000">
                          <a:srgbClr val="FFC000"/>
                        </a:gs>
                        <a:gs pos="56000">
                          <a:srgbClr val="FFFF00"/>
                        </a:gs>
                        <a:gs pos="42000">
                          <a:srgbClr val="92D050"/>
                        </a:gs>
                        <a:gs pos="99000">
                          <a:srgbClr val="C00000"/>
                        </a:gs>
                      </a:gsLst>
                      <a:lin ang="0" scaled="1"/>
                      <a:tileRect/>
                    </a:gradFill>
                    <a:ln>
                      <a:solidFill>
                        <a:srgbClr val="008F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" name="Rectangle 102">
                      <a:extLst>
                        <a:ext uri="{FF2B5EF4-FFF2-40B4-BE49-F238E27FC236}">
                          <a16:creationId xmlns:a16="http://schemas.microsoft.com/office/drawing/2014/main" id="{F6A1332D-64AA-3001-B083-CFD9AE854B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7242" y="21985333"/>
                      <a:ext cx="6675608" cy="304360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" name="Rectangle 103">
                      <a:extLst>
                        <a:ext uri="{FF2B5EF4-FFF2-40B4-BE49-F238E27FC236}">
                          <a16:creationId xmlns:a16="http://schemas.microsoft.com/office/drawing/2014/main" id="{53229559-B11A-822B-78A8-8CECACA92C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3205" y="24421220"/>
                      <a:ext cx="1700282" cy="12533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105" name="Text Placeholder 1">
                      <a:extLst>
                        <a:ext uri="{FF2B5EF4-FFF2-40B4-BE49-F238E27FC236}">
                          <a16:creationId xmlns:a16="http://schemas.microsoft.com/office/drawing/2014/main" id="{86F71F1B-8C81-A42D-2A6A-2EEA5717C4B5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6285222" y="24174877"/>
                      <a:ext cx="2424904" cy="525101"/>
                    </a:xfrm>
                    <a:prstGeom prst="rect">
                      <a:avLst/>
                    </a:prstGeom>
                  </p:spPr>
                  <p:txBody>
                    <a:bodyPr anchor="b">
                      <a:noAutofit/>
                    </a:bodyPr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Arial"/>
                        <a:buNone/>
                        <a:defRPr sz="2200" b="0" kern="1200" cap="none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CA" sz="1200"/>
                        <a:t>Spectroscopy</a:t>
                      </a:r>
                    </a:p>
                  </p:txBody>
                </p:sp>
                <p:cxnSp>
                  <p:nvCxnSpPr>
                    <p:cNvPr id="106" name="Straight Arrow Connector 105">
                      <a:extLst>
                        <a:ext uri="{FF2B5EF4-FFF2-40B4-BE49-F238E27FC236}">
                          <a16:creationId xmlns:a16="http://schemas.microsoft.com/office/drawing/2014/main" id="{57A536C3-BB62-D338-B0F6-8CC9BD64A3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12873" y="23898258"/>
                      <a:ext cx="0" cy="458617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" name="Rectangle 106">
                      <a:extLst>
                        <a:ext uri="{FF2B5EF4-FFF2-40B4-BE49-F238E27FC236}">
                          <a16:creationId xmlns:a16="http://schemas.microsoft.com/office/drawing/2014/main" id="{81E5E28E-0D2B-3042-68E7-13A41789BB9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690874" y="23319261"/>
                      <a:ext cx="1700282" cy="12533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108" name="Text Placeholder 1">
                      <a:extLst>
                        <a:ext uri="{FF2B5EF4-FFF2-40B4-BE49-F238E27FC236}">
                          <a16:creationId xmlns:a16="http://schemas.microsoft.com/office/drawing/2014/main" id="{213A75B3-E627-CF40-0EF3-3B41C160842D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4120924" y="24539666"/>
                      <a:ext cx="2424904" cy="525101"/>
                    </a:xfrm>
                    <a:prstGeom prst="rect">
                      <a:avLst/>
                    </a:prstGeom>
                  </p:spPr>
                  <p:txBody>
                    <a:bodyPr anchor="b">
                      <a:noAutofit/>
                    </a:bodyPr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Arial"/>
                        <a:buNone/>
                        <a:defRPr sz="2200" b="0" kern="1200" cap="none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CA" sz="1000"/>
                        <a:t>Imaging</a:t>
                      </a:r>
                    </a:p>
                  </p:txBody>
                </p:sp>
                <p:sp>
                  <p:nvSpPr>
                    <p:cNvPr id="109" name="TextBox 108">
                      <a:extLst>
                        <a:ext uri="{FF2B5EF4-FFF2-40B4-BE49-F238E27FC236}">
                          <a16:creationId xmlns:a16="http://schemas.microsoft.com/office/drawing/2014/main" id="{D87E6C11-4A9A-5C5A-58DE-A75AC8FB0C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3144" y="23626598"/>
                      <a:ext cx="1242111" cy="6562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A)</a:t>
                      </a:r>
                    </a:p>
                  </p:txBody>
                </p:sp>
                <p:sp>
                  <p:nvSpPr>
                    <p:cNvPr id="110" name="TextBox 109">
                      <a:extLst>
                        <a:ext uri="{FF2B5EF4-FFF2-40B4-BE49-F238E27FC236}">
                          <a16:creationId xmlns:a16="http://schemas.microsoft.com/office/drawing/2014/main" id="{9CEA1FB3-99D3-5761-4E26-E0428D099CF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05551" y="22454223"/>
                      <a:ext cx="1303626" cy="6562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/>
                        <a:t>B)</a:t>
                      </a:r>
                    </a:p>
                  </p:txBody>
                </p:sp>
                <p:sp>
                  <p:nvSpPr>
                    <p:cNvPr id="111" name="Text Placeholder 1">
                      <a:extLst>
                        <a:ext uri="{FF2B5EF4-FFF2-40B4-BE49-F238E27FC236}">
                          <a16:creationId xmlns:a16="http://schemas.microsoft.com/office/drawing/2014/main" id="{3854A0FC-9017-C36E-F23F-9A5A1B8BCE19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2150465" y="22184006"/>
                      <a:ext cx="2619783" cy="926970"/>
                    </a:xfrm>
                    <a:prstGeom prst="rect">
                      <a:avLst/>
                    </a:prstGeom>
                  </p:spPr>
                  <p:txBody>
                    <a:bodyPr anchor="b">
                      <a:noAutofit/>
                    </a:bodyPr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Arial"/>
                        <a:buNone/>
                        <a:defRPr sz="2200" b="0" kern="1200" cap="none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CA" sz="1200" dirty="0"/>
                        <a:t>Diffraction Grating</a:t>
                      </a:r>
                    </a:p>
                  </p:txBody>
                </p:sp>
              </p:grpSp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608B88CC-AD97-C399-D87F-0347C87DB01B}"/>
                      </a:ext>
                    </a:extLst>
                  </p:cNvPr>
                  <p:cNvSpPr txBox="1"/>
                  <p:nvPr/>
                </p:nvSpPr>
                <p:spPr>
                  <a:xfrm>
                    <a:off x="1997242" y="25044444"/>
                    <a:ext cx="6856697" cy="10937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797979"/>
                        </a:solidFill>
                        <a:latin typeface="Helvetica Neue Regular" panose="02000503000000020004" pitchFamily="2" charset="0"/>
                        <a:cs typeface="Helvetica Neue Regular" panose="02000503000000020004" pitchFamily="2" charset="0"/>
                      </a:rPr>
                      <a:t>Spectrometer and Cryogenically Cooled Camera</a:t>
                    </a:r>
                    <a:endParaRPr lang="en-US" sz="1200" dirty="0"/>
                  </a:p>
                </p:txBody>
              </p:sp>
            </p:grpSp>
          </p:grpSp>
        </p:grpSp>
        <p:sp>
          <p:nvSpPr>
            <p:cNvPr id="88" name="Text Placeholder 1">
              <a:extLst>
                <a:ext uri="{FF2B5EF4-FFF2-40B4-BE49-F238E27FC236}">
                  <a16:creationId xmlns:a16="http://schemas.microsoft.com/office/drawing/2014/main" id="{10674B2B-3F8C-8A30-7593-E0294BE01AD7}"/>
                </a:ext>
              </a:extLst>
            </p:cNvPr>
            <p:cNvSpPr txBox="1">
              <a:spLocks/>
            </p:cNvSpPr>
            <p:nvPr/>
          </p:nvSpPr>
          <p:spPr>
            <a:xfrm>
              <a:off x="6881024" y="18682251"/>
              <a:ext cx="2424905" cy="525100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None/>
                <a:defRPr sz="2200" b="0" kern="1200" cap="none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400" dirty="0"/>
                <a:t>(405 nm)</a:t>
              </a:r>
            </a:p>
          </p:txBody>
        </p:sp>
        <p:sp>
          <p:nvSpPr>
            <p:cNvPr id="89" name="Text Placeholder 1">
              <a:extLst>
                <a:ext uri="{FF2B5EF4-FFF2-40B4-BE49-F238E27FC236}">
                  <a16:creationId xmlns:a16="http://schemas.microsoft.com/office/drawing/2014/main" id="{C96F5293-3451-A967-D220-92D67F0AE3C7}"/>
                </a:ext>
              </a:extLst>
            </p:cNvPr>
            <p:cNvSpPr txBox="1">
              <a:spLocks/>
            </p:cNvSpPr>
            <p:nvPr/>
          </p:nvSpPr>
          <p:spPr>
            <a:xfrm>
              <a:off x="7082929" y="17884461"/>
              <a:ext cx="2424905" cy="525100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None/>
                <a:defRPr sz="2200" b="0" kern="1200" cap="none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400" dirty="0"/>
                <a:t>Laser 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7F2F591-7BE2-375B-2E20-D25C28DC674D}"/>
              </a:ext>
            </a:extLst>
          </p:cNvPr>
          <p:cNvGrpSpPr/>
          <p:nvPr/>
        </p:nvGrpSpPr>
        <p:grpSpPr>
          <a:xfrm>
            <a:off x="823817" y="718028"/>
            <a:ext cx="4754122" cy="2942874"/>
            <a:chOff x="1799643" y="3223437"/>
            <a:chExt cx="4754122" cy="2942874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122C6AF7-BFBF-F9DC-30F6-11389B799865}"/>
                </a:ext>
              </a:extLst>
            </p:cNvPr>
            <p:cNvGrpSpPr/>
            <p:nvPr/>
          </p:nvGrpSpPr>
          <p:grpSpPr>
            <a:xfrm>
              <a:off x="1799643" y="3223437"/>
              <a:ext cx="4754122" cy="2942874"/>
              <a:chOff x="1799643" y="3223437"/>
              <a:chExt cx="4754122" cy="2942874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167DB1A-7B7D-E3E8-4949-715F05336FA4}"/>
                  </a:ext>
                </a:extLst>
              </p:cNvPr>
              <p:cNvGrpSpPr/>
              <p:nvPr/>
            </p:nvGrpSpPr>
            <p:grpSpPr>
              <a:xfrm>
                <a:off x="1799643" y="3223437"/>
                <a:ext cx="4754122" cy="2942874"/>
                <a:chOff x="2069497" y="452259"/>
                <a:chExt cx="6727195" cy="4164238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3729D329-52F5-63B1-46B3-3880AE056B5A}"/>
                    </a:ext>
                  </a:extLst>
                </p:cNvPr>
                <p:cNvGrpSpPr/>
                <p:nvPr/>
              </p:nvGrpSpPr>
              <p:grpSpPr>
                <a:xfrm>
                  <a:off x="2069497" y="452259"/>
                  <a:ext cx="6310865" cy="4011738"/>
                  <a:chOff x="2868168" y="452259"/>
                  <a:chExt cx="9241341" cy="5874605"/>
                </a:xfrm>
              </p:grpSpPr>
              <p:pic>
                <p:nvPicPr>
                  <p:cNvPr id="137" name="Picture 136">
                    <a:extLst>
                      <a:ext uri="{FF2B5EF4-FFF2-40B4-BE49-F238E27FC236}">
                        <a16:creationId xmlns:a16="http://schemas.microsoft.com/office/drawing/2014/main" id="{05024159-B25B-72F4-2C9C-C39B5F5C7E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68168" y="452259"/>
                    <a:ext cx="6164806" cy="5874605"/>
                  </a:xfrm>
                  <a:prstGeom prst="rect">
                    <a:avLst/>
                  </a:prstGeom>
                </p:spPr>
              </p:pic>
              <p:cxnSp>
                <p:nvCxnSpPr>
                  <p:cNvPr id="138" name="Straight Arrow Connector 137">
                    <a:extLst>
                      <a:ext uri="{FF2B5EF4-FFF2-40B4-BE49-F238E27FC236}">
                        <a16:creationId xmlns:a16="http://schemas.microsoft.com/office/drawing/2014/main" id="{F5DC19BE-C4C3-0DC0-61CF-6DCDC23857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74429" y="5796165"/>
                    <a:ext cx="3332435" cy="44611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Arrow Connector 138">
                    <a:extLst>
                      <a:ext uri="{FF2B5EF4-FFF2-40B4-BE49-F238E27FC236}">
                        <a16:creationId xmlns:a16="http://schemas.microsoft.com/office/drawing/2014/main" id="{9785D47B-203B-23A8-EBCC-F20E71A17F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077711" y="5282183"/>
                    <a:ext cx="3759749" cy="274277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Arrow Connector 139">
                    <a:extLst>
                      <a:ext uri="{FF2B5EF4-FFF2-40B4-BE49-F238E27FC236}">
                        <a16:creationId xmlns:a16="http://schemas.microsoft.com/office/drawing/2014/main" id="{DCB26995-5D55-5061-C848-1E8E1071183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6452616" y="4706112"/>
                    <a:ext cx="3191256" cy="0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0932859D-C0DF-29EA-B9D2-F2DD39800FDD}"/>
                      </a:ext>
                    </a:extLst>
                  </p:cNvPr>
                  <p:cNvSpPr txBox="1"/>
                  <p:nvPr/>
                </p:nvSpPr>
                <p:spPr>
                  <a:xfrm>
                    <a:off x="9876745" y="2801804"/>
                    <a:ext cx="2232764" cy="89283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CA" sz="1100" dirty="0"/>
                      <a:t>Copper Braided</a:t>
                    </a:r>
                  </a:p>
                  <a:p>
                    <a:r>
                      <a:rPr lang="en-CA" sz="1100" dirty="0"/>
                      <a:t>Cold Fingers</a:t>
                    </a:r>
                  </a:p>
                </p:txBody>
              </p:sp>
              <p:sp>
                <p:nvSpPr>
                  <p:cNvPr id="142" name="TextBox 141">
                    <a:extLst>
                      <a:ext uri="{FF2B5EF4-FFF2-40B4-BE49-F238E27FC236}">
                        <a16:creationId xmlns:a16="http://schemas.microsoft.com/office/drawing/2014/main" id="{0B7FFE46-6969-E6EB-FF49-5B21E20A5D02}"/>
                      </a:ext>
                    </a:extLst>
                  </p:cNvPr>
                  <p:cNvSpPr txBox="1"/>
                  <p:nvPr/>
                </p:nvSpPr>
                <p:spPr>
                  <a:xfrm>
                    <a:off x="9709828" y="1753757"/>
                    <a:ext cx="1839693" cy="8928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100" dirty="0"/>
                      <a:t>Upper Cold Stage</a:t>
                    </a:r>
                  </a:p>
                </p:txBody>
              </p:sp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58133F3A-66B6-C6CE-28A9-360591C721BE}"/>
                      </a:ext>
                    </a:extLst>
                  </p:cNvPr>
                  <p:cNvSpPr txBox="1"/>
                  <p:nvPr/>
                </p:nvSpPr>
                <p:spPr>
                  <a:xfrm>
                    <a:off x="9575388" y="4259692"/>
                    <a:ext cx="1907217" cy="89283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CA" sz="1100" dirty="0"/>
                      <a:t>X-Y Stage Motors</a:t>
                    </a:r>
                  </a:p>
                </p:txBody>
              </p:sp>
            </p:grpSp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D9DC4816-A6AE-B374-695A-823B1083704D}"/>
                    </a:ext>
                  </a:extLst>
                </p:cNvPr>
                <p:cNvSpPr txBox="1"/>
                <p:nvPr/>
              </p:nvSpPr>
              <p:spPr>
                <a:xfrm>
                  <a:off x="6483260" y="4247164"/>
                  <a:ext cx="2313432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sz="1100" dirty="0"/>
                    <a:t>Microscope Objective</a:t>
                  </a:r>
                </a:p>
              </p:txBody>
            </p:sp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42F4EB47-4AC0-E0D3-B542-BC6F0EBD5A42}"/>
                    </a:ext>
                  </a:extLst>
                </p:cNvPr>
                <p:cNvSpPr txBox="1"/>
                <p:nvPr/>
              </p:nvSpPr>
              <p:spPr>
                <a:xfrm>
                  <a:off x="6790805" y="3760185"/>
                  <a:ext cx="1363694" cy="3701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A" sz="1100" dirty="0"/>
                    <a:t>SiPM Position</a:t>
                  </a:r>
                </a:p>
              </p:txBody>
            </p:sp>
          </p:grp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25E8568D-8C98-A7F2-B5FC-81FB40D6C0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77572" y="4072233"/>
                <a:ext cx="1336793" cy="1061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>
                <a:extLst>
                  <a:ext uri="{FF2B5EF4-FFF2-40B4-BE49-F238E27FC236}">
                    <a16:creationId xmlns:a16="http://schemas.microsoft.com/office/drawing/2014/main" id="{EF8BD4E4-8B6B-F3AC-1208-5177C1A807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43933" y="4553209"/>
                <a:ext cx="1630727" cy="3481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8C5417F9-DAE8-3DCC-F0FE-8FF28CC39319}"/>
                </a:ext>
              </a:extLst>
            </p:cNvPr>
            <p:cNvGrpSpPr/>
            <p:nvPr/>
          </p:nvGrpSpPr>
          <p:grpSpPr>
            <a:xfrm>
              <a:off x="3121946" y="4454433"/>
              <a:ext cx="233219" cy="634226"/>
              <a:chOff x="3121946" y="4454433"/>
              <a:chExt cx="233219" cy="634226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1BD92014-6BEC-0C09-7F42-81B082808109}"/>
                  </a:ext>
                </a:extLst>
              </p:cNvPr>
              <p:cNvGrpSpPr/>
              <p:nvPr/>
            </p:nvGrpSpPr>
            <p:grpSpPr>
              <a:xfrm>
                <a:off x="3121946" y="4455142"/>
                <a:ext cx="159074" cy="633517"/>
                <a:chOff x="3100301" y="4496251"/>
                <a:chExt cx="159074" cy="633517"/>
              </a:xfrm>
            </p:grpSpPr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74BB0E47-9E7A-6CE7-C1CB-80F663537A1C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81BD481E-3D64-CBBE-3878-C0D2F61EAC4F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81D90C44-1D21-5F0F-EAAA-5AAA7B23FD4B}"/>
                  </a:ext>
                </a:extLst>
              </p:cNvPr>
              <p:cNvGrpSpPr/>
              <p:nvPr/>
            </p:nvGrpSpPr>
            <p:grpSpPr>
              <a:xfrm>
                <a:off x="3144594" y="4454670"/>
                <a:ext cx="159074" cy="633517"/>
                <a:chOff x="3100301" y="4496251"/>
                <a:chExt cx="159074" cy="633517"/>
              </a:xfrm>
            </p:grpSpPr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7F1646D0-3F73-E895-E676-19A4E313EB15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354BD111-13F4-B51E-9F84-F7B2EB96D85A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593A8BDE-83B8-1152-59B3-7457674E291A}"/>
                  </a:ext>
                </a:extLst>
              </p:cNvPr>
              <p:cNvGrpSpPr/>
              <p:nvPr/>
            </p:nvGrpSpPr>
            <p:grpSpPr>
              <a:xfrm>
                <a:off x="3166964" y="4454670"/>
                <a:ext cx="159074" cy="633517"/>
                <a:chOff x="3100301" y="4496251"/>
                <a:chExt cx="159074" cy="633517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D53D0302-6B04-B770-A254-D3AA52201552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24BD7BDF-36BE-E35B-CF67-5EBFBCE0DA36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13AFC047-A5DF-61DA-BBE9-4D5D4CA770EC}"/>
                  </a:ext>
                </a:extLst>
              </p:cNvPr>
              <p:cNvGrpSpPr/>
              <p:nvPr/>
            </p:nvGrpSpPr>
            <p:grpSpPr>
              <a:xfrm>
                <a:off x="3196091" y="4454433"/>
                <a:ext cx="159074" cy="633517"/>
                <a:chOff x="3100301" y="4496251"/>
                <a:chExt cx="159074" cy="633517"/>
              </a:xfrm>
            </p:grpSpPr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F6A91714-4345-6E2D-30C3-BC828AF6C44E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AECCC974-14AB-4E0F-6616-9CAD5A23CEF6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CC8CBFB-6792-19AB-9AD1-74D2128F30BB}"/>
                </a:ext>
              </a:extLst>
            </p:cNvPr>
            <p:cNvGrpSpPr/>
            <p:nvPr/>
          </p:nvGrpSpPr>
          <p:grpSpPr>
            <a:xfrm>
              <a:off x="3392957" y="4447196"/>
              <a:ext cx="233219" cy="634226"/>
              <a:chOff x="3121946" y="4454433"/>
              <a:chExt cx="233219" cy="634226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BC19249F-7A9E-08FB-F9D3-27D020746415}"/>
                  </a:ext>
                </a:extLst>
              </p:cNvPr>
              <p:cNvGrpSpPr/>
              <p:nvPr/>
            </p:nvGrpSpPr>
            <p:grpSpPr>
              <a:xfrm>
                <a:off x="3121946" y="4455142"/>
                <a:ext cx="159074" cy="633517"/>
                <a:chOff x="3100301" y="4496251"/>
                <a:chExt cx="159074" cy="633517"/>
              </a:xfrm>
            </p:grpSpPr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DCB43128-DE6E-7225-CB74-73103D131921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FE304C48-4774-6EC8-E16F-69D052165335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A06E009C-4B4A-BB24-3ECA-B197681D8710}"/>
                  </a:ext>
                </a:extLst>
              </p:cNvPr>
              <p:cNvGrpSpPr/>
              <p:nvPr/>
            </p:nvGrpSpPr>
            <p:grpSpPr>
              <a:xfrm>
                <a:off x="3144594" y="4454670"/>
                <a:ext cx="159074" cy="633517"/>
                <a:chOff x="3100301" y="4496251"/>
                <a:chExt cx="159074" cy="633517"/>
              </a:xfrm>
            </p:grpSpPr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365D413A-75D6-85E3-1B54-064CE1004238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B8CC218F-CE04-5BD8-289C-A64FA843BC49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C646EB-D22C-A088-A840-F001180980C0}"/>
                  </a:ext>
                </a:extLst>
              </p:cNvPr>
              <p:cNvGrpSpPr/>
              <p:nvPr/>
            </p:nvGrpSpPr>
            <p:grpSpPr>
              <a:xfrm>
                <a:off x="3166964" y="4454670"/>
                <a:ext cx="159074" cy="633517"/>
                <a:chOff x="3100301" y="4496251"/>
                <a:chExt cx="159074" cy="633517"/>
              </a:xfrm>
            </p:grpSpPr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444C799A-33BF-A016-64A9-50AA35ACA87A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44D2DD7D-E2C8-061C-96C6-C6556913A750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85670630-D7E2-705D-0711-9FEEBEA4CB97}"/>
                  </a:ext>
                </a:extLst>
              </p:cNvPr>
              <p:cNvGrpSpPr/>
              <p:nvPr/>
            </p:nvGrpSpPr>
            <p:grpSpPr>
              <a:xfrm>
                <a:off x="3196091" y="4454433"/>
                <a:ext cx="159074" cy="633517"/>
                <a:chOff x="3100301" y="4496251"/>
                <a:chExt cx="159074" cy="633517"/>
              </a:xfrm>
            </p:grpSpPr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7A4318F4-E907-B97E-6863-D0D4B5E275E6}"/>
                    </a:ext>
                  </a:extLst>
                </p:cNvPr>
                <p:cNvSpPr/>
                <p:nvPr/>
              </p:nvSpPr>
              <p:spPr>
                <a:xfrm>
                  <a:off x="3100301" y="4496251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6D3F9C68-09E5-C5B7-FBB7-F1F47A5A5F01}"/>
                    </a:ext>
                  </a:extLst>
                </p:cNvPr>
                <p:cNvSpPr/>
                <p:nvPr/>
              </p:nvSpPr>
              <p:spPr>
                <a:xfrm>
                  <a:off x="3105712" y="4496723"/>
                  <a:ext cx="153663" cy="633045"/>
                </a:xfrm>
                <a:custGeom>
                  <a:avLst/>
                  <a:gdLst>
                    <a:gd name="connsiteX0" fmla="*/ 135267 w 148282"/>
                    <a:gd name="connsiteY0" fmla="*/ 0 h 476137"/>
                    <a:gd name="connsiteX1" fmla="*/ 135267 w 148282"/>
                    <a:gd name="connsiteY1" fmla="*/ 194783 h 476137"/>
                    <a:gd name="connsiteX2" fmla="*/ 0 w 148282"/>
                    <a:gd name="connsiteY2" fmla="*/ 476137 h 476137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0 w 175336"/>
                    <a:gd name="connsiteY2" fmla="*/ 638456 h 638456"/>
                    <a:gd name="connsiteX0" fmla="*/ 162321 w 175336"/>
                    <a:gd name="connsiteY0" fmla="*/ 0 h 638456"/>
                    <a:gd name="connsiteX1" fmla="*/ 162321 w 175336"/>
                    <a:gd name="connsiteY1" fmla="*/ 194783 h 638456"/>
                    <a:gd name="connsiteX2" fmla="*/ 32465 w 175336"/>
                    <a:gd name="connsiteY2" fmla="*/ 340870 h 638456"/>
                    <a:gd name="connsiteX3" fmla="*/ 0 w 175336"/>
                    <a:gd name="connsiteY3" fmla="*/ 638456 h 638456"/>
                    <a:gd name="connsiteX0" fmla="*/ 146089 w 159104"/>
                    <a:gd name="connsiteY0" fmla="*/ 0 h 633045"/>
                    <a:gd name="connsiteX1" fmla="*/ 146089 w 159104"/>
                    <a:gd name="connsiteY1" fmla="*/ 194783 h 633045"/>
                    <a:gd name="connsiteX2" fmla="*/ 16233 w 159104"/>
                    <a:gd name="connsiteY2" fmla="*/ 340870 h 633045"/>
                    <a:gd name="connsiteX3" fmla="*/ 0 w 159104"/>
                    <a:gd name="connsiteY3" fmla="*/ 633045 h 633045"/>
                    <a:gd name="connsiteX0" fmla="*/ 146089 w 156065"/>
                    <a:gd name="connsiteY0" fmla="*/ 0 h 633045"/>
                    <a:gd name="connsiteX1" fmla="*/ 140678 w 156065"/>
                    <a:gd name="connsiteY1" fmla="*/ 270532 h 633045"/>
                    <a:gd name="connsiteX2" fmla="*/ 16233 w 156065"/>
                    <a:gd name="connsiteY2" fmla="*/ 340870 h 633045"/>
                    <a:gd name="connsiteX3" fmla="*/ 0 w 156065"/>
                    <a:gd name="connsiteY3" fmla="*/ 633045 h 633045"/>
                    <a:gd name="connsiteX0" fmla="*/ 146089 w 153663"/>
                    <a:gd name="connsiteY0" fmla="*/ 0 h 633045"/>
                    <a:gd name="connsiteX1" fmla="*/ 135268 w 153663"/>
                    <a:gd name="connsiteY1" fmla="*/ 248890 h 633045"/>
                    <a:gd name="connsiteX2" fmla="*/ 16233 w 153663"/>
                    <a:gd name="connsiteY2" fmla="*/ 340870 h 633045"/>
                    <a:gd name="connsiteX3" fmla="*/ 0 w 153663"/>
                    <a:gd name="connsiteY3" fmla="*/ 633045 h 63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3663" h="633045">
                      <a:moveTo>
                        <a:pt x="146089" y="0"/>
                      </a:moveTo>
                      <a:cubicBezTo>
                        <a:pt x="157361" y="57713"/>
                        <a:pt x="157812" y="169534"/>
                        <a:pt x="135268" y="248890"/>
                      </a:cubicBezTo>
                      <a:cubicBezTo>
                        <a:pt x="121741" y="323737"/>
                        <a:pt x="43286" y="266925"/>
                        <a:pt x="16233" y="340870"/>
                      </a:cubicBezTo>
                      <a:cubicBezTo>
                        <a:pt x="-10820" y="414815"/>
                        <a:pt x="13527" y="601483"/>
                        <a:pt x="0" y="633045"/>
                      </a:cubicBezTo>
                    </a:path>
                  </a:pathLst>
                </a:cu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</p:grpSp>
      <p:sp>
        <p:nvSpPr>
          <p:cNvPr id="190" name="Rectangle 189">
            <a:extLst>
              <a:ext uri="{FF2B5EF4-FFF2-40B4-BE49-F238E27FC236}">
                <a16:creationId xmlns:a16="http://schemas.microsoft.com/office/drawing/2014/main" id="{270CD1E9-C3BE-084F-98F1-48590189E926}"/>
              </a:ext>
            </a:extLst>
          </p:cNvPr>
          <p:cNvSpPr/>
          <p:nvPr/>
        </p:nvSpPr>
        <p:spPr>
          <a:xfrm>
            <a:off x="9093849" y="821307"/>
            <a:ext cx="1440818" cy="71154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DAQ</a:t>
            </a:r>
          </a:p>
        </p:txBody>
      </p:sp>
      <p:cxnSp>
        <p:nvCxnSpPr>
          <p:cNvPr id="194" name="Curved Connector 193">
            <a:extLst>
              <a:ext uri="{FF2B5EF4-FFF2-40B4-BE49-F238E27FC236}">
                <a16:creationId xmlns:a16="http://schemas.microsoft.com/office/drawing/2014/main" id="{D7F85562-2805-8BE9-E87F-E985FAFF308D}"/>
              </a:ext>
            </a:extLst>
          </p:cNvPr>
          <p:cNvCxnSpPr>
            <a:stCxn id="92" idx="3"/>
            <a:endCxn id="190" idx="1"/>
          </p:cNvCxnSpPr>
          <p:nvPr/>
        </p:nvCxnSpPr>
        <p:spPr>
          <a:xfrm>
            <a:off x="8171079" y="818716"/>
            <a:ext cx="922770" cy="358364"/>
          </a:xfrm>
          <a:prstGeom prst="curvedConnector3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7E70FD98-0DB8-4AB7-D58C-3E19E28E191D}"/>
              </a:ext>
            </a:extLst>
          </p:cNvPr>
          <p:cNvSpPr/>
          <p:nvPr/>
        </p:nvSpPr>
        <p:spPr>
          <a:xfrm>
            <a:off x="8855597" y="2439311"/>
            <a:ext cx="875924" cy="43257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LASER</a:t>
            </a:r>
          </a:p>
        </p:txBody>
      </p:sp>
      <p:cxnSp>
        <p:nvCxnSpPr>
          <p:cNvPr id="197" name="Curved Connector 196">
            <a:extLst>
              <a:ext uri="{FF2B5EF4-FFF2-40B4-BE49-F238E27FC236}">
                <a16:creationId xmlns:a16="http://schemas.microsoft.com/office/drawing/2014/main" id="{A74B0BDB-C74F-7A3B-71DB-B8A3ACDF83C9}"/>
              </a:ext>
            </a:extLst>
          </p:cNvPr>
          <p:cNvCxnSpPr>
            <a:cxnSpLocks/>
            <a:stCxn id="195" idx="0"/>
            <a:endCxn id="190" idx="1"/>
          </p:cNvCxnSpPr>
          <p:nvPr/>
        </p:nvCxnSpPr>
        <p:spPr>
          <a:xfrm rot="16200000" flipV="1">
            <a:off x="8562589" y="1708341"/>
            <a:ext cx="1262231" cy="199710"/>
          </a:xfrm>
          <a:prstGeom prst="curvedConnector4">
            <a:avLst>
              <a:gd name="adj1" fmla="val 35907"/>
              <a:gd name="adj2" fmla="val 33376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60EF9B34-D2CB-F557-CBFA-05BD9DFBBA4A}"/>
              </a:ext>
            </a:extLst>
          </p:cNvPr>
          <p:cNvSpPr txBox="1"/>
          <p:nvPr/>
        </p:nvSpPr>
        <p:spPr>
          <a:xfrm>
            <a:off x="9293559" y="1941787"/>
            <a:ext cx="61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Sync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94AC2-8201-C0BD-6310-2780ABD2C2D1}"/>
              </a:ext>
            </a:extLst>
          </p:cNvPr>
          <p:cNvCxnSpPr/>
          <p:nvPr/>
        </p:nvCxnSpPr>
        <p:spPr>
          <a:xfrm>
            <a:off x="6666886" y="5375441"/>
            <a:ext cx="277899" cy="277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25C4661-B6AE-1AC1-2E05-125B12BF8305}"/>
              </a:ext>
            </a:extLst>
          </p:cNvPr>
          <p:cNvSpPr/>
          <p:nvPr/>
        </p:nvSpPr>
        <p:spPr>
          <a:xfrm>
            <a:off x="2047461" y="2545069"/>
            <a:ext cx="587539" cy="52074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D5592F-E3CD-1FF3-5EB9-088721184D18}"/>
              </a:ext>
            </a:extLst>
          </p:cNvPr>
          <p:cNvCxnSpPr>
            <a:cxnSpLocks/>
          </p:cNvCxnSpPr>
          <p:nvPr/>
        </p:nvCxnSpPr>
        <p:spPr>
          <a:xfrm flipH="1">
            <a:off x="840905" y="2545069"/>
            <a:ext cx="1196891" cy="1076141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1ED55F-EA2F-6172-9251-0F546EC6427C}"/>
              </a:ext>
            </a:extLst>
          </p:cNvPr>
          <p:cNvCxnSpPr>
            <a:cxnSpLocks/>
          </p:cNvCxnSpPr>
          <p:nvPr/>
        </p:nvCxnSpPr>
        <p:spPr>
          <a:xfrm>
            <a:off x="2644665" y="2545069"/>
            <a:ext cx="1009876" cy="107614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4BE5EB-B3C5-F992-A1D3-010626F12F1D}"/>
              </a:ext>
            </a:extLst>
          </p:cNvPr>
          <p:cNvSpPr txBox="1"/>
          <p:nvPr/>
        </p:nvSpPr>
        <p:spPr>
          <a:xfrm>
            <a:off x="80590" y="379123"/>
            <a:ext cx="4872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Microscope for the Injection and Emission of Light</a:t>
            </a:r>
          </a:p>
        </p:txBody>
      </p:sp>
    </p:spTree>
    <p:extLst>
      <p:ext uri="{BB962C8B-B14F-4D97-AF65-F5344CB8AC3E}">
        <p14:creationId xmlns:p14="http://schemas.microsoft.com/office/powerpoint/2010/main" val="3348517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40397-05A1-E760-9802-046A2EBA0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116" y="-193626"/>
            <a:ext cx="10515600" cy="1325563"/>
          </a:xfrm>
        </p:spPr>
        <p:txBody>
          <a:bodyPr/>
          <a:lstStyle/>
          <a:p>
            <a:r>
              <a:rPr lang="en-US" dirty="0"/>
              <a:t>MIEL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453EA-C9D4-0816-0F5E-A649F21AE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7914-AC5C-0E44-9436-861A92FE10D6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87BD1-A052-3883-0ECF-50DBB8D09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53" t="26501" r="43168" b="29955"/>
          <a:stretch/>
        </p:blipFill>
        <p:spPr>
          <a:xfrm flipH="1">
            <a:off x="529382" y="1702599"/>
            <a:ext cx="2245515" cy="21299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5F722-EA5B-8E66-372F-A4A81A10E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26" t="10445" r="22540" b="18678"/>
          <a:stretch/>
        </p:blipFill>
        <p:spPr>
          <a:xfrm flipH="1">
            <a:off x="529383" y="4141739"/>
            <a:ext cx="2269234" cy="21825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191BF-FEDA-C1E7-F53F-E2E98DBCAD5A}"/>
              </a:ext>
            </a:extLst>
          </p:cNvPr>
          <p:cNvSpPr txBox="1"/>
          <p:nvPr/>
        </p:nvSpPr>
        <p:spPr>
          <a:xfrm>
            <a:off x="500019" y="1695927"/>
            <a:ext cx="2245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FBK Reflected Light and Laser Spot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7D7D30-804A-F15F-3DDF-EB15B8D8A93A}"/>
              </a:ext>
            </a:extLst>
          </p:cNvPr>
          <p:cNvSpPr txBox="1"/>
          <p:nvPr/>
        </p:nvSpPr>
        <p:spPr>
          <a:xfrm>
            <a:off x="457626" y="6301525"/>
            <a:ext cx="2062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2D Emission Map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646C1E-8590-4D8E-D2C2-5F07E58CE23E}"/>
              </a:ext>
            </a:extLst>
          </p:cNvPr>
          <p:cNvGrpSpPr/>
          <p:nvPr/>
        </p:nvGrpSpPr>
        <p:grpSpPr>
          <a:xfrm>
            <a:off x="3748789" y="359751"/>
            <a:ext cx="3704771" cy="6179161"/>
            <a:chOff x="946281" y="13135354"/>
            <a:chExt cx="8776796" cy="146387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9EEA20B-99E1-291C-889C-373858DE4C52}"/>
                </a:ext>
              </a:extLst>
            </p:cNvPr>
            <p:cNvGrpSpPr/>
            <p:nvPr/>
          </p:nvGrpSpPr>
          <p:grpSpPr>
            <a:xfrm>
              <a:off x="946281" y="13135354"/>
              <a:ext cx="8776796" cy="14638756"/>
              <a:chOff x="924268" y="11499397"/>
              <a:chExt cx="8776796" cy="1463875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5D03E9-4EA9-1585-E3F4-7A6E1433FB97}"/>
                  </a:ext>
                </a:extLst>
              </p:cNvPr>
              <p:cNvSpPr txBox="1"/>
              <p:nvPr/>
            </p:nvSpPr>
            <p:spPr>
              <a:xfrm>
                <a:off x="1263630" y="21053745"/>
                <a:ext cx="3460276" cy="6562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dirty="0">
                    <a:solidFill>
                      <a:srgbClr val="797979"/>
                    </a:solidFill>
                    <a:latin typeface="Helvetica Neue Regular" panose="02000503000000020004" pitchFamily="2" charset="0"/>
                    <a:cs typeface="Helvetica Neue Regular" panose="02000503000000020004" pitchFamily="2" charset="0"/>
                  </a:rPr>
                  <a:t>IX-83 Microscope</a:t>
                </a:r>
                <a:endParaRPr lang="en-US" sz="1200" dirty="0"/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820A912-D45C-DF5D-9DDB-6995EACDC0E6}"/>
                  </a:ext>
                </a:extLst>
              </p:cNvPr>
              <p:cNvGrpSpPr/>
              <p:nvPr/>
            </p:nvGrpSpPr>
            <p:grpSpPr>
              <a:xfrm>
                <a:off x="924268" y="11499397"/>
                <a:ext cx="8776796" cy="14638756"/>
                <a:chOff x="924268" y="11499397"/>
                <a:chExt cx="8776796" cy="14638756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F99A98-A865-4638-8FB7-66E0C881CDAB}"/>
                    </a:ext>
                  </a:extLst>
                </p:cNvPr>
                <p:cNvSpPr/>
                <p:nvPr/>
              </p:nvSpPr>
              <p:spPr>
                <a:xfrm>
                  <a:off x="2559452" y="12089657"/>
                  <a:ext cx="5478259" cy="710247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F1D44F5-A650-7348-0A52-B93794C79265}"/>
                    </a:ext>
                  </a:extLst>
                </p:cNvPr>
                <p:cNvGrpSpPr/>
                <p:nvPr/>
              </p:nvGrpSpPr>
              <p:grpSpPr>
                <a:xfrm>
                  <a:off x="2652637" y="12450918"/>
                  <a:ext cx="5294031" cy="355347"/>
                  <a:chOff x="2636413" y="12531636"/>
                  <a:chExt cx="5294031" cy="355347"/>
                </a:xfrm>
              </p:grpSpPr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DF09E09A-ED20-8AB9-E886-4022E9534C4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812831" y="12531636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D41DA498-5614-E239-8AEE-CCB89A6A51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754025" y="12531636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CBB368E9-82CC-1E24-FF39-5575ECA1CED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930444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59B9EB68-506E-5A6F-46B8-F27F36FC340D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71637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F120D499-B9F7-5974-2765-0B0540B5633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3695219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16EF11AD-6B9F-0AA6-905F-CC1F402B88DE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2636413" y="12537997"/>
                    <a:ext cx="0" cy="34898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4CA177C-EF61-3528-F37B-33F6CD45B831}"/>
                    </a:ext>
                  </a:extLst>
                </p:cNvPr>
                <p:cNvSpPr/>
                <p:nvPr/>
              </p:nvSpPr>
              <p:spPr>
                <a:xfrm>
                  <a:off x="2559451" y="12799904"/>
                  <a:ext cx="5478261" cy="87079"/>
                </a:xfrm>
                <a:prstGeom prst="rect">
                  <a:avLst/>
                </a:prstGeom>
                <a:solidFill>
                  <a:schemeClr val="bg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12F0CA6-844A-8885-9AA5-34124688F82B}"/>
                    </a:ext>
                  </a:extLst>
                </p:cNvPr>
                <p:cNvSpPr txBox="1"/>
                <p:nvPr/>
              </p:nvSpPr>
              <p:spPr>
                <a:xfrm>
                  <a:off x="1100594" y="13654292"/>
                  <a:ext cx="3460276" cy="6562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200">
                      <a:solidFill>
                        <a:srgbClr val="797979"/>
                      </a:solidFill>
                      <a:latin typeface="Helvetica Neue Regular" panose="02000503000000020004" pitchFamily="2" charset="0"/>
                      <a:cs typeface="Helvetica Neue Regular" panose="02000503000000020004" pitchFamily="2" charset="0"/>
                    </a:rPr>
                    <a:t>Vacuum Chamber</a:t>
                  </a:r>
                  <a:endParaRPr lang="en-US" sz="1200"/>
                </a:p>
              </p:txBody>
            </p:sp>
            <p:sp>
              <p:nvSpPr>
                <p:cNvPr id="19" name="Text Placeholder 1">
                  <a:extLst>
                    <a:ext uri="{FF2B5EF4-FFF2-40B4-BE49-F238E27FC236}">
                      <a16:creationId xmlns:a16="http://schemas.microsoft.com/office/drawing/2014/main" id="{21521DC4-D289-942F-4434-59911F211C3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749250" y="12349959"/>
                  <a:ext cx="1100803" cy="525101"/>
                </a:xfrm>
                <a:prstGeom prst="rect">
                  <a:avLst/>
                </a:prstGeom>
              </p:spPr>
              <p:txBody>
                <a:bodyPr anchor="b">
                  <a:noAutofit/>
                </a:bodyPr>
                <a:lstStyle>
                  <a:lvl1pPr marL="0" indent="0" algn="l" defTabSz="914400" rtl="0" eaLnBrk="1" latinLnBrk="0" hangingPunct="1">
                    <a:lnSpc>
                      <a:spcPct val="100000"/>
                    </a:lnSpc>
                    <a:spcBef>
                      <a:spcPts val="1000"/>
                    </a:spcBef>
                    <a:buFont typeface="Arial"/>
                    <a:buNone/>
                    <a:defRPr sz="2200" b="0" kern="1200" cap="none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b="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CA" sz="1000">
                      <a:solidFill>
                        <a:schemeClr val="bg1"/>
                      </a:solidFill>
                    </a:rPr>
                    <a:t>SPAD</a:t>
                  </a: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D286ED2-839B-0645-CCAD-4669547E3008}"/>
                    </a:ext>
                  </a:extLst>
                </p:cNvPr>
                <p:cNvSpPr/>
                <p:nvPr/>
              </p:nvSpPr>
              <p:spPr>
                <a:xfrm>
                  <a:off x="2247421" y="11592035"/>
                  <a:ext cx="6102320" cy="497622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Cooled X-Y Stage</a:t>
                  </a: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E8640C0-9064-DB6C-757E-2501AF2B5BD6}"/>
                    </a:ext>
                  </a:extLst>
                </p:cNvPr>
                <p:cNvGrpSpPr/>
                <p:nvPr/>
              </p:nvGrpSpPr>
              <p:grpSpPr>
                <a:xfrm>
                  <a:off x="924268" y="11499397"/>
                  <a:ext cx="8776796" cy="14638756"/>
                  <a:chOff x="924268" y="11499397"/>
                  <a:chExt cx="8776796" cy="14638756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5A67832C-25D3-4C26-D56F-4812CF415420}"/>
                      </a:ext>
                    </a:extLst>
                  </p:cNvPr>
                  <p:cNvGrpSpPr/>
                  <p:nvPr/>
                </p:nvGrpSpPr>
                <p:grpSpPr>
                  <a:xfrm>
                    <a:off x="924268" y="11499397"/>
                    <a:ext cx="8776796" cy="13565370"/>
                    <a:chOff x="924268" y="11499397"/>
                    <a:chExt cx="8776796" cy="13565370"/>
                  </a:xfrm>
                </p:grpSpPr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BB061770-8067-E9F2-BF82-BECBFC1BDE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97242" y="11499397"/>
                      <a:ext cx="7703822" cy="11740504"/>
                      <a:chOff x="1997242" y="11499397"/>
                      <a:chExt cx="7703822" cy="11740504"/>
                    </a:xfrm>
                  </p:grpSpPr>
                  <p:sp>
                    <p:nvSpPr>
                      <p:cNvPr id="35" name="Rectangle 34">
                        <a:extLst>
                          <a:ext uri="{FF2B5EF4-FFF2-40B4-BE49-F238E27FC236}">
                            <a16:creationId xmlns:a16="http://schemas.microsoft.com/office/drawing/2014/main" id="{818E9E49-2BF7-6DA5-AEFB-10DE09D009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97242" y="14538975"/>
                        <a:ext cx="6675608" cy="641152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36" name="Rectangle 35">
                        <a:extLst>
                          <a:ext uri="{FF2B5EF4-FFF2-40B4-BE49-F238E27FC236}">
                            <a16:creationId xmlns:a16="http://schemas.microsoft.com/office/drawing/2014/main" id="{55E4F6D5-BA32-75DB-1CD7-DD2BF148DB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97242" y="11499397"/>
                        <a:ext cx="6675608" cy="206447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grpSp>
                    <p:nvGrpSpPr>
                      <p:cNvPr id="37" name="Group 36">
                        <a:extLst>
                          <a:ext uri="{FF2B5EF4-FFF2-40B4-BE49-F238E27FC236}">
                            <a16:creationId xmlns:a16="http://schemas.microsoft.com/office/drawing/2014/main" id="{86131046-9E88-D2BC-6991-00484D1B9BD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00219" y="12922074"/>
                        <a:ext cx="7600845" cy="10317827"/>
                        <a:chOff x="2100219" y="12922074"/>
                        <a:chExt cx="7600845" cy="10317827"/>
                      </a:xfrm>
                    </p:grpSpPr>
                    <p:grpSp>
                      <p:nvGrpSpPr>
                        <p:cNvPr id="38" name="Group 37">
                          <a:extLst>
                            <a:ext uri="{FF2B5EF4-FFF2-40B4-BE49-F238E27FC236}">
                              <a16:creationId xmlns:a16="http://schemas.microsoft.com/office/drawing/2014/main" id="{827B49C0-C420-3C4D-BEAD-261A2CBB375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00219" y="12922074"/>
                          <a:ext cx="7600845" cy="10317827"/>
                          <a:chOff x="2326920" y="1317164"/>
                          <a:chExt cx="2898203" cy="4958148"/>
                        </a:xfrm>
                      </p:grpSpPr>
                      <p:sp>
                        <p:nvSpPr>
                          <p:cNvPr id="41" name="Rectangle 40">
                            <a:extLst>
                              <a:ext uri="{FF2B5EF4-FFF2-40B4-BE49-F238E27FC236}">
                                <a16:creationId xmlns:a16="http://schemas.microsoft.com/office/drawing/2014/main" id="{21716D5C-1C7F-EA79-39B9-92794C0C98E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700000" flipV="1">
                            <a:off x="2811963" y="3144149"/>
                            <a:ext cx="1483562" cy="48289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CA"/>
                          </a:p>
                        </p:txBody>
                      </p:sp>
                      <p:sp>
                        <p:nvSpPr>
                          <p:cNvPr id="42" name="Rectangle 41">
                            <a:extLst>
                              <a:ext uri="{FF2B5EF4-FFF2-40B4-BE49-F238E27FC236}">
                                <a16:creationId xmlns:a16="http://schemas.microsoft.com/office/drawing/2014/main" id="{B3F88C53-C445-7D7A-C5C4-BEC3C1D616E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932610" y="3912556"/>
                            <a:ext cx="1149292" cy="45719"/>
                          </a:xfrm>
                          <a:prstGeom prst="rect">
                            <a:avLst/>
                          </a:prstGeom>
                          <a:solidFill>
                            <a:schemeClr val="accent2">
                              <a:lumMod val="75000"/>
                            </a:schemeClr>
                          </a:solidFill>
                          <a:ln>
                            <a:solidFill>
                              <a:srgbClr val="FFC000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2">
                            <a:schemeClr val="accent1"/>
                          </a:fillRef>
                          <a:effectRef idx="1">
                            <a:schemeClr val="accent1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CA"/>
                          </a:p>
                        </p:txBody>
                      </p:sp>
                      <p:cxnSp>
                        <p:nvCxnSpPr>
                          <p:cNvPr id="43" name="Straight Arrow Connector 42">
                            <a:extLst>
                              <a:ext uri="{FF2B5EF4-FFF2-40B4-BE49-F238E27FC236}">
                                <a16:creationId xmlns:a16="http://schemas.microsoft.com/office/drawing/2014/main" id="{BD0F4217-66E6-4035-6AF2-CE4FBAA791F4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3721266" y="3168293"/>
                            <a:ext cx="1503857" cy="0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4" name="Straight Arrow Connector 43">
                            <a:extLst>
                              <a:ext uri="{FF2B5EF4-FFF2-40B4-BE49-F238E27FC236}">
                                <a16:creationId xmlns:a16="http://schemas.microsoft.com/office/drawing/2014/main" id="{0A34D057-9C6F-C5DA-97D7-2139C61C40CA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V="1">
                            <a:off x="3702448" y="2247937"/>
                            <a:ext cx="0" cy="885852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5" name="Straight Arrow Connector 44">
                            <a:extLst>
                              <a:ext uri="{FF2B5EF4-FFF2-40B4-BE49-F238E27FC236}">
                                <a16:creationId xmlns:a16="http://schemas.microsoft.com/office/drawing/2014/main" id="{9F8F5313-B39E-C676-9685-E876D023D4B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366391" y="2247937"/>
                            <a:ext cx="0" cy="4027375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</p:spPr>
                        <p:style>
                          <a:lnRef idx="1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0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sp>
                        <p:nvSpPr>
                          <p:cNvPr id="46" name="Text Placeholder 1">
                            <a:extLst>
                              <a:ext uri="{FF2B5EF4-FFF2-40B4-BE49-F238E27FC236}">
                                <a16:creationId xmlns:a16="http://schemas.microsoft.com/office/drawing/2014/main" id="{C88F74B6-D40A-FF5C-C862-C834044B9324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2326920" y="1376817"/>
                            <a:ext cx="1314976" cy="252333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200"/>
                              <a:t>Vacuum Window</a:t>
                            </a:r>
                          </a:p>
                        </p:txBody>
                      </p:sp>
                      <p:sp>
                        <p:nvSpPr>
                          <p:cNvPr id="47" name="Text Placeholder 1">
                            <a:extLst>
                              <a:ext uri="{FF2B5EF4-FFF2-40B4-BE49-F238E27FC236}">
                                <a16:creationId xmlns:a16="http://schemas.microsoft.com/office/drawing/2014/main" id="{3CE73221-7039-0839-B3B0-CFDE69575A52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2561642" y="2695673"/>
                            <a:ext cx="710815" cy="515007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400"/>
                              <a:t>Dichroic Mirror</a:t>
                            </a:r>
                          </a:p>
                        </p:txBody>
                      </p:sp>
                      <p:sp>
                        <p:nvSpPr>
                          <p:cNvPr id="48" name="Text Placeholder 1">
                            <a:extLst>
                              <a:ext uri="{FF2B5EF4-FFF2-40B4-BE49-F238E27FC236}">
                                <a16:creationId xmlns:a16="http://schemas.microsoft.com/office/drawing/2014/main" id="{18D708A6-7F09-BA0A-B2FC-224894B7D1FD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2477244" y="4012150"/>
                            <a:ext cx="976568" cy="484086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400"/>
                              <a:t>Emission Filter </a:t>
                            </a:r>
                          </a:p>
                        </p:txBody>
                      </p:sp>
                      <p:sp>
                        <p:nvSpPr>
                          <p:cNvPr id="49" name="Text Placeholder 1">
                            <a:extLst>
                              <a:ext uri="{FF2B5EF4-FFF2-40B4-BE49-F238E27FC236}">
                                <a16:creationId xmlns:a16="http://schemas.microsoft.com/office/drawing/2014/main" id="{330521A7-94E8-3323-3015-D9A1FB167A74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3404333" y="4760844"/>
                            <a:ext cx="924615" cy="252333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800"/>
                              <a:t>Emitted Light</a:t>
                            </a:r>
                          </a:p>
                        </p:txBody>
                      </p:sp>
                      <p:sp>
                        <p:nvSpPr>
                          <p:cNvPr id="50" name="Text Placeholder 1">
                            <a:extLst>
                              <a:ext uri="{FF2B5EF4-FFF2-40B4-BE49-F238E27FC236}">
                                <a16:creationId xmlns:a16="http://schemas.microsoft.com/office/drawing/2014/main" id="{0A3ABDE1-FE27-D9ED-A5BB-DDE39B40226A}"/>
                              </a:ext>
                            </a:extLst>
                          </p:cNvPr>
                          <p:cNvSpPr txBox="1">
                            <a:spLocks/>
                          </p:cNvSpPr>
                          <p:nvPr/>
                        </p:nvSpPr>
                        <p:spPr>
                          <a:xfrm>
                            <a:off x="3889765" y="1317164"/>
                            <a:ext cx="924615" cy="252333"/>
                          </a:xfrm>
                          <a:prstGeom prst="rect">
                            <a:avLst/>
                          </a:prstGeom>
                        </p:spPr>
                        <p:txBody>
                          <a:bodyPr anchor="b">
                            <a:noAutofit/>
                          </a:bodyPr>
                          <a:lstStyle>
                            <a:lvl1pPr marL="0" indent="0" algn="l" defTabSz="914400" rtl="0" eaLnBrk="1" latinLnBrk="0" hangingPunct="1">
                              <a:lnSpc>
                                <a:spcPct val="100000"/>
                              </a:lnSpc>
                              <a:spcBef>
                                <a:spcPts val="1000"/>
                              </a:spcBef>
                              <a:buFont typeface="Arial"/>
                              <a:buNone/>
                              <a:defRPr sz="2200" b="0" kern="1200" cap="none" baseline="0">
                                <a:solidFill>
                                  <a:srgbClr val="00B0F0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20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8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indent="0" algn="l" defTabSz="914400" rtl="0" eaLnBrk="1" latinLnBrk="0" hangingPunct="1">
                              <a:lnSpc>
                                <a:spcPct val="90000"/>
                              </a:lnSpc>
                              <a:spcBef>
                                <a:spcPts val="500"/>
                              </a:spcBef>
                              <a:buFont typeface="Arial"/>
                              <a:buNone/>
                              <a:defRPr sz="1600" b="1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r>
                              <a:rPr lang="en-CA" sz="1100"/>
                              <a:t>SiPM Surface</a:t>
                            </a:r>
                          </a:p>
                        </p:txBody>
                      </p:sp>
                      <p:sp>
                        <p:nvSpPr>
                          <p:cNvPr id="51" name="Rectangle 50">
                            <a:extLst>
                              <a:ext uri="{FF2B5EF4-FFF2-40B4-BE49-F238E27FC236}">
                                <a16:creationId xmlns:a16="http://schemas.microsoft.com/office/drawing/2014/main" id="{68DB4C18-FEB1-E195-9120-4CBCDE98E0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2997316" y="1607341"/>
                            <a:ext cx="1149292" cy="45719"/>
                          </a:xfrm>
                          <a:prstGeom prst="rect">
                            <a:avLst/>
                          </a:prstGeom>
                        </p:spPr>
                        <p:style>
                          <a:lnRef idx="1">
                            <a:schemeClr val="accent3"/>
                          </a:lnRef>
                          <a:fillRef idx="2">
                            <a:schemeClr val="accent3"/>
                          </a:fillRef>
                          <a:effectRef idx="1">
                            <a:schemeClr val="accent3"/>
                          </a:effectRef>
                          <a:fontRef idx="minor">
                            <a:schemeClr val="dk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CA"/>
                          </a:p>
                        </p:txBody>
                      </p:sp>
                      <p:cxnSp>
                        <p:nvCxnSpPr>
                          <p:cNvPr id="52" name="Straight Arrow Connector 51">
                            <a:extLst>
                              <a:ext uri="{FF2B5EF4-FFF2-40B4-BE49-F238E27FC236}">
                                <a16:creationId xmlns:a16="http://schemas.microsoft.com/office/drawing/2014/main" id="{A6644B87-4FBA-AB4D-B77D-B26425B4124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 flipV="1">
                            <a:off x="3553744" y="1369598"/>
                            <a:ext cx="148704" cy="597282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3" name="Straight Arrow Connector 52">
                            <a:extLst>
                              <a:ext uri="{FF2B5EF4-FFF2-40B4-BE49-F238E27FC236}">
                                <a16:creationId xmlns:a16="http://schemas.microsoft.com/office/drawing/2014/main" id="{116BB391-66AF-6945-5AB4-51FC0A79BB8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 flipH="1">
                            <a:off x="3361251" y="1369598"/>
                            <a:ext cx="159439" cy="631422"/>
                          </a:xfrm>
                          <a:prstGeom prst="straightConnector1">
                            <a:avLst/>
                          </a:prstGeom>
                          <a:ln w="38100">
                            <a:tailEnd type="triangle"/>
                          </a:ln>
                        </p:spPr>
                        <p:style>
                          <a:lnRef idx="1">
                            <a:schemeClr val="accent2"/>
                          </a:lnRef>
                          <a:fillRef idx="0">
                            <a:schemeClr val="accent2"/>
                          </a:fillRef>
                          <a:effectRef idx="0">
                            <a:schemeClr val="accent2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sp>
                      <p:nvSpPr>
                        <p:cNvPr id="39" name="Text Placeholder 1">
                          <a:extLst>
                            <a:ext uri="{FF2B5EF4-FFF2-40B4-BE49-F238E27FC236}">
                              <a16:creationId xmlns:a16="http://schemas.microsoft.com/office/drawing/2014/main" id="{1BD53D46-E469-62BF-28F2-C26AD8325AEC}"/>
                            </a:ext>
                          </a:extLst>
                        </p:cNvPr>
                        <p:cNvSpPr txBox="1">
                          <a:spLocks/>
                        </p:cNvSpPr>
                        <p:nvPr/>
                      </p:nvSpPr>
                      <p:spPr>
                        <a:xfrm>
                          <a:off x="6313209" y="14222592"/>
                          <a:ext cx="2075111" cy="321428"/>
                        </a:xfrm>
                        <a:prstGeom prst="rect">
                          <a:avLst/>
                        </a:prstGeom>
                      </p:spPr>
                      <p:txBody>
                        <a:bodyPr anchor="b">
                          <a:noAutofit/>
                        </a:bodyPr>
                        <a:lstStyle>
                          <a:lvl1pPr marL="0" indent="0" algn="l" defTabSz="914400" rtl="0" eaLnBrk="1" latinLnBrk="0" hangingPunct="1">
                            <a:lnSpc>
                              <a:spcPct val="100000"/>
                            </a:lnSpc>
                            <a:spcBef>
                              <a:spcPts val="1000"/>
                            </a:spcBef>
                            <a:buFont typeface="Arial"/>
                            <a:buNone/>
                            <a:defRPr sz="2200" b="0" kern="1200" cap="none" baseline="0">
                              <a:solidFill>
                                <a:srgbClr val="00B0F0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1pPr>
                          <a:lvl2pPr marL="4572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20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2pPr>
                          <a:lvl3pPr marL="9144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8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3pPr>
                          <a:lvl4pPr marL="13716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4pPr>
                          <a:lvl5pPr marL="18288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5pPr>
                          <a:lvl6pPr marL="22860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6pPr>
                          <a:lvl7pPr marL="27432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7pPr>
                          <a:lvl8pPr marL="32004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8pPr>
                          <a:lvl9pPr marL="3657600" indent="0" algn="l" defTabSz="914400" rtl="0" eaLnBrk="1" latinLnBrk="0" hangingPunct="1">
                            <a:lnSpc>
                              <a:spcPct val="90000"/>
                            </a:lnSpc>
                            <a:spcBef>
                              <a:spcPts val="500"/>
                            </a:spcBef>
                            <a:buFont typeface="Arial"/>
                            <a:buNone/>
                            <a:defRPr sz="1600" b="1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defRPr>
                          </a:lvl9pPr>
                        </a:lstStyle>
                        <a:p>
                          <a:r>
                            <a:rPr lang="en-CA" sz="1200"/>
                            <a:t>Objective</a:t>
                          </a:r>
                        </a:p>
                      </p:txBody>
                    </p:sp>
                    <p:sp>
                      <p:nvSpPr>
                        <p:cNvPr id="40" name="Oval 39">
                          <a:extLst>
                            <a:ext uri="{FF2B5EF4-FFF2-40B4-BE49-F238E27FC236}">
                              <a16:creationId xmlns:a16="http://schemas.microsoft.com/office/drawing/2014/main" id="{EA4CCDAB-DE4D-0C0C-6F0D-B36C83B78D7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206455" y="14395682"/>
                          <a:ext cx="2253842" cy="269273"/>
                        </a:xfrm>
                        <a:prstGeom prst="ellipse">
                          <a:avLst/>
                        </a:prstGeom>
                        <a:solidFill>
                          <a:schemeClr val="bg1"/>
                        </a:solidFill>
                      </p:spPr>
                      <p:style>
                        <a:lnRef idx="2">
                          <a:schemeClr val="dk1"/>
                        </a:lnRef>
                        <a:fillRef idx="1">
                          <a:schemeClr val="lt1"/>
                        </a:fillRef>
                        <a:effectRef idx="0">
                          <a:schemeClr val="dk1"/>
                        </a:effectRef>
                        <a:fontRef idx="minor">
                          <a:schemeClr val="dk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CA"/>
                        </a:p>
                      </p:txBody>
                    </p:sp>
                  </p:grpSp>
                </p:grpSp>
                <p:sp>
                  <p:nvSpPr>
                    <p:cNvPr id="25" name="Triangle 24">
                      <a:extLst>
                        <a:ext uri="{FF2B5EF4-FFF2-40B4-BE49-F238E27FC236}">
                          <a16:creationId xmlns:a16="http://schemas.microsoft.com/office/drawing/2014/main" id="{11BF4E5E-B512-D086-623B-1E5EFB81D1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479382" y="22152692"/>
                      <a:ext cx="1326034" cy="2398072"/>
                    </a:xfrm>
                    <a:prstGeom prst="triangle">
                      <a:avLst>
                        <a:gd name="adj" fmla="val 48546"/>
                      </a:avLst>
                    </a:prstGeom>
                    <a:gradFill flip="none" rotWithShape="1">
                      <a:gsLst>
                        <a:gs pos="29000">
                          <a:srgbClr val="00B050"/>
                        </a:gs>
                        <a:gs pos="13000">
                          <a:schemeClr val="accent1"/>
                        </a:gs>
                        <a:gs pos="0">
                          <a:srgbClr val="7030A0"/>
                        </a:gs>
                        <a:gs pos="86000">
                          <a:srgbClr val="FF0000"/>
                        </a:gs>
                        <a:gs pos="73000">
                          <a:srgbClr val="FFC000"/>
                        </a:gs>
                        <a:gs pos="56000">
                          <a:srgbClr val="FFFF00"/>
                        </a:gs>
                        <a:gs pos="42000">
                          <a:srgbClr val="92D050"/>
                        </a:gs>
                        <a:gs pos="99000">
                          <a:srgbClr val="C00000"/>
                        </a:gs>
                      </a:gsLst>
                      <a:lin ang="0" scaled="1"/>
                      <a:tileRect/>
                    </a:gradFill>
                    <a:ln>
                      <a:solidFill>
                        <a:srgbClr val="008F3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1221EF2-538E-28D9-C6ED-C850EFC10C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7242" y="21985333"/>
                      <a:ext cx="6675608" cy="3043608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42C0E6A7-BFA6-8443-3BCB-52FBDEDE39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73205" y="24421220"/>
                      <a:ext cx="1700282" cy="12533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28" name="Text Placeholder 1">
                      <a:extLst>
                        <a:ext uri="{FF2B5EF4-FFF2-40B4-BE49-F238E27FC236}">
                          <a16:creationId xmlns:a16="http://schemas.microsoft.com/office/drawing/2014/main" id="{218BD80E-8A0D-971A-5925-71748F9BA5EA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6285222" y="24174877"/>
                      <a:ext cx="2424904" cy="525101"/>
                    </a:xfrm>
                    <a:prstGeom prst="rect">
                      <a:avLst/>
                    </a:prstGeom>
                  </p:spPr>
                  <p:txBody>
                    <a:bodyPr anchor="b">
                      <a:noAutofit/>
                    </a:bodyPr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Arial"/>
                        <a:buNone/>
                        <a:defRPr sz="2200" b="0" kern="1200" cap="none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CA" sz="1200"/>
                        <a:t>Spectroscopy</a:t>
                      </a:r>
                    </a:p>
                  </p:txBody>
                </p:sp>
                <p:cxnSp>
                  <p:nvCxnSpPr>
                    <p:cNvPr id="29" name="Straight Arrow Connector 28">
                      <a:extLst>
                        <a:ext uri="{FF2B5EF4-FFF2-40B4-BE49-F238E27FC236}">
                          <a16:creationId xmlns:a16="http://schemas.microsoft.com/office/drawing/2014/main" id="{873C73C5-73EA-5AE3-4302-957FC308E7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12873" y="23898258"/>
                      <a:ext cx="0" cy="458617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accent2"/>
                    </a:lnRef>
                    <a:fillRef idx="0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AA098E6F-765C-43E9-869F-F4C63F8A1A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690874" y="23319261"/>
                      <a:ext cx="1700282" cy="125336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3"/>
                    </a:lnRef>
                    <a:fillRef idx="2">
                      <a:schemeClr val="accent3"/>
                    </a:fillRef>
                    <a:effectRef idx="1">
                      <a:schemeClr val="accent3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A"/>
                    </a:p>
                  </p:txBody>
                </p:sp>
                <p:sp>
                  <p:nvSpPr>
                    <p:cNvPr id="31" name="Text Placeholder 1">
                      <a:extLst>
                        <a:ext uri="{FF2B5EF4-FFF2-40B4-BE49-F238E27FC236}">
                          <a16:creationId xmlns:a16="http://schemas.microsoft.com/office/drawing/2014/main" id="{0F9B3BCF-3BD2-7CF7-CE13-7369BB97767D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4120924" y="24539666"/>
                      <a:ext cx="2424904" cy="525101"/>
                    </a:xfrm>
                    <a:prstGeom prst="rect">
                      <a:avLst/>
                    </a:prstGeom>
                  </p:spPr>
                  <p:txBody>
                    <a:bodyPr anchor="b">
                      <a:noAutofit/>
                    </a:bodyPr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Arial"/>
                        <a:buNone/>
                        <a:defRPr sz="2200" b="0" kern="1200" cap="none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CA" sz="1000"/>
                        <a:t>Imaging</a:t>
                      </a:r>
                    </a:p>
                  </p:txBody>
                </p:sp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01AD3AF8-BC10-1993-2D42-DA551FDED60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53144" y="23626598"/>
                      <a:ext cx="1242111" cy="6562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A)</a:t>
                      </a:r>
                    </a:p>
                  </p:txBody>
                </p:sp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3567B131-9567-DE69-9CB1-76CEFB8CA3F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05551" y="22454223"/>
                      <a:ext cx="1303626" cy="6562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200" dirty="0"/>
                        <a:t>B)</a:t>
                      </a:r>
                    </a:p>
                  </p:txBody>
                </p:sp>
                <p:sp>
                  <p:nvSpPr>
                    <p:cNvPr id="34" name="Text Placeholder 1">
                      <a:extLst>
                        <a:ext uri="{FF2B5EF4-FFF2-40B4-BE49-F238E27FC236}">
                          <a16:creationId xmlns:a16="http://schemas.microsoft.com/office/drawing/2014/main" id="{F56AA504-AB25-42D9-590C-81713A920BCF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924268" y="22323022"/>
                      <a:ext cx="3381967" cy="1200328"/>
                    </a:xfrm>
                    <a:prstGeom prst="rect">
                      <a:avLst/>
                    </a:prstGeom>
                  </p:spPr>
                  <p:txBody>
                    <a:bodyPr anchor="b">
                      <a:noAutofit/>
                    </a:bodyPr>
                    <a:lstStyle>
                      <a:lvl1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1000"/>
                        </a:spcBef>
                        <a:buFont typeface="Arial"/>
                        <a:buNone/>
                        <a:defRPr sz="2200" b="0" kern="1200" cap="none" baseline="0">
                          <a:solidFill>
                            <a:srgbClr val="00B0F0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20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 algn="l" defTabSz="914400" rtl="0" eaLnBrk="1" latinLnBrk="0" hangingPunct="1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/>
                        <a:buNone/>
                        <a:defRPr sz="16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CA" sz="1200"/>
                        <a:t>Diffraction </a:t>
                      </a:r>
                    </a:p>
                    <a:p>
                      <a:pPr algn="r"/>
                      <a:r>
                        <a:rPr lang="en-CA" sz="1200"/>
                        <a:t>Grating</a:t>
                      </a:r>
                    </a:p>
                  </p:txBody>
                </p:sp>
              </p:grp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2976460F-1573-4C38-EE6B-06667D7A10CE}"/>
                      </a:ext>
                    </a:extLst>
                  </p:cNvPr>
                  <p:cNvSpPr txBox="1"/>
                  <p:nvPr/>
                </p:nvSpPr>
                <p:spPr>
                  <a:xfrm>
                    <a:off x="1997242" y="25044444"/>
                    <a:ext cx="6856697" cy="10937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797979"/>
                        </a:solidFill>
                        <a:latin typeface="Helvetica Neue Regular" panose="02000503000000020004" pitchFamily="2" charset="0"/>
                        <a:cs typeface="Helvetica Neue Regular" panose="02000503000000020004" pitchFamily="2" charset="0"/>
                      </a:rPr>
                      <a:t>Spectrometer and Cryogenically Cooled Camera</a:t>
                    </a:r>
                    <a:endParaRPr lang="en-US" sz="1200" dirty="0"/>
                  </a:p>
                </p:txBody>
              </p:sp>
            </p:grpSp>
          </p:grpSp>
        </p:grpSp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195710C8-9A94-CA43-ACAC-0B9CEC3DCB57}"/>
                </a:ext>
              </a:extLst>
            </p:cNvPr>
            <p:cNvSpPr txBox="1">
              <a:spLocks/>
            </p:cNvSpPr>
            <p:nvPr/>
          </p:nvSpPr>
          <p:spPr>
            <a:xfrm>
              <a:off x="6881024" y="18682251"/>
              <a:ext cx="2424905" cy="525100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None/>
                <a:defRPr sz="2200" b="0" kern="1200" cap="none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400" dirty="0"/>
                <a:t>(405 nm)</a:t>
              </a:r>
            </a:p>
          </p:txBody>
        </p:sp>
        <p:sp>
          <p:nvSpPr>
            <p:cNvPr id="12" name="Text Placeholder 1">
              <a:extLst>
                <a:ext uri="{FF2B5EF4-FFF2-40B4-BE49-F238E27FC236}">
                  <a16:creationId xmlns:a16="http://schemas.microsoft.com/office/drawing/2014/main" id="{A2CDAF03-9753-D900-C227-15D12D01DBB6}"/>
                </a:ext>
              </a:extLst>
            </p:cNvPr>
            <p:cNvSpPr txBox="1">
              <a:spLocks/>
            </p:cNvSpPr>
            <p:nvPr/>
          </p:nvSpPr>
          <p:spPr>
            <a:xfrm>
              <a:off x="7082929" y="17884461"/>
              <a:ext cx="2424905" cy="525100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/>
                <a:buNone/>
                <a:defRPr sz="2200" b="0" kern="1200" cap="none" baseline="0">
                  <a:solidFill>
                    <a:srgbClr val="00B0F0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CA" sz="1400" dirty="0"/>
                <a:t>Laser 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C9334A3-3E65-D87F-AEAC-63E4C81BF31B}"/>
              </a:ext>
            </a:extLst>
          </p:cNvPr>
          <p:cNvSpPr txBox="1"/>
          <p:nvPr/>
        </p:nvSpPr>
        <p:spPr>
          <a:xfrm>
            <a:off x="95363" y="1305396"/>
            <a:ext cx="524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88F39A2-0FE9-F517-28AF-8140EC7FEA20}"/>
              </a:ext>
            </a:extLst>
          </p:cNvPr>
          <p:cNvSpPr/>
          <p:nvPr/>
        </p:nvSpPr>
        <p:spPr>
          <a:xfrm>
            <a:off x="67490" y="1283656"/>
            <a:ext cx="3219407" cy="5437819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2290A82-83E4-A588-4702-FD89D8A872A3}"/>
              </a:ext>
            </a:extLst>
          </p:cNvPr>
          <p:cNvSpPr/>
          <p:nvPr/>
        </p:nvSpPr>
        <p:spPr>
          <a:xfrm>
            <a:off x="4915685" y="5528322"/>
            <a:ext cx="903461" cy="54238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E72C15C6-9A02-600B-0A89-800EE60C0360}"/>
              </a:ext>
            </a:extLst>
          </p:cNvPr>
          <p:cNvCxnSpPr/>
          <p:nvPr/>
        </p:nvCxnSpPr>
        <p:spPr>
          <a:xfrm flipH="1" flipV="1">
            <a:off x="3286897" y="1283656"/>
            <a:ext cx="2532249" cy="4244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BBDE5F3-889B-00AC-8C01-9B1813005E8F}"/>
              </a:ext>
            </a:extLst>
          </p:cNvPr>
          <p:cNvCxnSpPr>
            <a:cxnSpLocks/>
          </p:cNvCxnSpPr>
          <p:nvPr/>
        </p:nvCxnSpPr>
        <p:spPr>
          <a:xfrm flipH="1">
            <a:off x="3277528" y="6070702"/>
            <a:ext cx="2541618" cy="65077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388D7BD4-6B58-E684-4DDA-17BE083E9F24}"/>
              </a:ext>
            </a:extLst>
          </p:cNvPr>
          <p:cNvSpPr/>
          <p:nvPr/>
        </p:nvSpPr>
        <p:spPr>
          <a:xfrm>
            <a:off x="5983980" y="4888210"/>
            <a:ext cx="1051296" cy="1061081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C002C80-C461-ADCF-C27A-FA400124EB60}"/>
              </a:ext>
            </a:extLst>
          </p:cNvPr>
          <p:cNvCxnSpPr>
            <a:cxnSpLocks/>
          </p:cNvCxnSpPr>
          <p:nvPr/>
        </p:nvCxnSpPr>
        <p:spPr>
          <a:xfrm flipV="1">
            <a:off x="5988204" y="3657337"/>
            <a:ext cx="2247402" cy="122755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7D952DA-3FFF-0598-921D-DB7CA4A22277}"/>
              </a:ext>
            </a:extLst>
          </p:cNvPr>
          <p:cNvCxnSpPr>
            <a:cxnSpLocks/>
          </p:cNvCxnSpPr>
          <p:nvPr/>
        </p:nvCxnSpPr>
        <p:spPr>
          <a:xfrm>
            <a:off x="5973634" y="5949291"/>
            <a:ext cx="2277707" cy="11808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7CF7A631-4BDF-05E3-1C68-32E259E1EEF2}"/>
              </a:ext>
            </a:extLst>
          </p:cNvPr>
          <p:cNvSpPr txBox="1"/>
          <p:nvPr/>
        </p:nvSpPr>
        <p:spPr>
          <a:xfrm>
            <a:off x="67490" y="608905"/>
            <a:ext cx="2317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Two basic modes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BB15849-E6A6-1468-6D72-2C5FEF6D4465}"/>
              </a:ext>
            </a:extLst>
          </p:cNvPr>
          <p:cNvSpPr txBox="1"/>
          <p:nvPr/>
        </p:nvSpPr>
        <p:spPr>
          <a:xfrm>
            <a:off x="8134517" y="855219"/>
            <a:ext cx="550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13FD30-856E-A6D2-113D-D6E2634F21C2}"/>
              </a:ext>
            </a:extLst>
          </p:cNvPr>
          <p:cNvCxnSpPr/>
          <p:nvPr/>
        </p:nvCxnSpPr>
        <p:spPr>
          <a:xfrm>
            <a:off x="5233191" y="5243878"/>
            <a:ext cx="277899" cy="277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>
            <a:extLst>
              <a:ext uri="{FF2B5EF4-FFF2-40B4-BE49-F238E27FC236}">
                <a16:creationId xmlns:a16="http://schemas.microsoft.com/office/drawing/2014/main" id="{F392EE85-445C-49E4-AE99-7855702AA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41" y="3657337"/>
            <a:ext cx="3299217" cy="24124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E4B7722E-C455-2628-38D3-9EBFD909E4B5}"/>
              </a:ext>
            </a:extLst>
          </p:cNvPr>
          <p:cNvSpPr/>
          <p:nvPr/>
        </p:nvSpPr>
        <p:spPr>
          <a:xfrm>
            <a:off x="9218815" y="3752785"/>
            <a:ext cx="1246909" cy="2324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ight Arrow 82">
            <a:extLst>
              <a:ext uri="{FF2B5EF4-FFF2-40B4-BE49-F238E27FC236}">
                <a16:creationId xmlns:a16="http://schemas.microsoft.com/office/drawing/2014/main" id="{C9FBC15E-D5E4-7660-30B6-5334667696F8}"/>
              </a:ext>
            </a:extLst>
          </p:cNvPr>
          <p:cNvSpPr/>
          <p:nvPr/>
        </p:nvSpPr>
        <p:spPr>
          <a:xfrm rot="16200000">
            <a:off x="9665580" y="3544159"/>
            <a:ext cx="357938" cy="1753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68" name="Picture 7167">
            <a:extLst>
              <a:ext uri="{FF2B5EF4-FFF2-40B4-BE49-F238E27FC236}">
                <a16:creationId xmlns:a16="http://schemas.microsoft.com/office/drawing/2014/main" id="{527A5BEE-2817-B3C9-E379-FAEA7BBCE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042" y="908707"/>
            <a:ext cx="2566860" cy="233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481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4B529-2696-2294-5E03-493445C0F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48" y="340260"/>
            <a:ext cx="6381307" cy="1325563"/>
          </a:xfrm>
        </p:spPr>
        <p:txBody>
          <a:bodyPr/>
          <a:lstStyle/>
          <a:p>
            <a:r>
              <a:rPr lang="en-US" dirty="0"/>
              <a:t>Cross-talk. Light production and transport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DED2768-3AA9-870F-881C-0D5CA54376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2" y="1825625"/>
            <a:ext cx="5244633" cy="473643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F6757-11F4-7F70-F1F0-DFF0FD937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6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4DD69-DAC4-1219-19D3-A904359D2CE0}"/>
              </a:ext>
            </a:extLst>
          </p:cNvPr>
          <p:cNvSpPr txBox="1"/>
          <p:nvPr/>
        </p:nvSpPr>
        <p:spPr>
          <a:xfrm>
            <a:off x="1252029" y="1506022"/>
            <a:ext cx="449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FBK VUV-HD3 emitted photon within NA&lt;0.45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DAF052-0CEF-97CD-A2AE-7DC723568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12" y="-1126"/>
            <a:ext cx="3475165" cy="33338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46F818-58BA-49A1-73C8-F522F1697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3145134"/>
            <a:ext cx="5181600" cy="3576341"/>
          </a:xfrm>
        </p:spPr>
        <p:txBody>
          <a:bodyPr/>
          <a:lstStyle/>
          <a:p>
            <a:r>
              <a:rPr lang="en-US" dirty="0"/>
              <a:t>Cross-talk is the dominant correlated nuisance</a:t>
            </a:r>
          </a:p>
          <a:p>
            <a:r>
              <a:rPr lang="en-US" dirty="0"/>
              <a:t>We estimate that every avalanche emits 1-3 photons back in the liquid</a:t>
            </a:r>
          </a:p>
          <a:p>
            <a:r>
              <a:rPr lang="en-US" dirty="0"/>
              <a:t>Fortunately the detection efficiency is low in IR (&lt;10%)</a:t>
            </a:r>
          </a:p>
        </p:txBody>
      </p:sp>
    </p:spTree>
    <p:extLst>
      <p:ext uri="{BB962C8B-B14F-4D97-AF65-F5344CB8AC3E}">
        <p14:creationId xmlns:p14="http://schemas.microsoft.com/office/powerpoint/2010/main" val="4019809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4D391D2C-9820-8D83-8892-173FBCE67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7" y="-26841"/>
            <a:ext cx="10861340" cy="68848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24DF7-15D7-2AF3-6316-1D2A0D3D4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4" y="3120517"/>
            <a:ext cx="4892040" cy="1325563"/>
          </a:xfrm>
        </p:spPr>
        <p:txBody>
          <a:bodyPr/>
          <a:lstStyle/>
          <a:p>
            <a:r>
              <a:rPr lang="en-US" dirty="0"/>
              <a:t>DarkSide-20k photon detection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3D598-CA44-F42C-87EC-30B74754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4, 2023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569AA-896F-3E4D-063A-AB7DEAF4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7</a:t>
            </a:fld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9F13E-2BD0-E560-F34F-A7F2047C4DF1}"/>
              </a:ext>
            </a:extLst>
          </p:cNvPr>
          <p:cNvSpPr txBox="1"/>
          <p:nvPr/>
        </p:nvSpPr>
        <p:spPr>
          <a:xfrm>
            <a:off x="8146341" y="6536809"/>
            <a:ext cx="40456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Taken from </a:t>
            </a:r>
            <a:r>
              <a:rPr lang="en-CA" dirty="0" err="1"/>
              <a:t>Rafał</a:t>
            </a:r>
            <a:r>
              <a:rPr lang="en-CA" dirty="0"/>
              <a:t> </a:t>
            </a:r>
            <a:r>
              <a:rPr lang="en-CA" dirty="0" err="1"/>
              <a:t>Wojaczyński</a:t>
            </a:r>
            <a:r>
              <a:rPr lang="en-CA" dirty="0"/>
              <a:t> (</a:t>
            </a:r>
            <a:r>
              <a:rPr lang="en-CA" dirty="0" err="1"/>
              <a:t>Astrocent</a:t>
            </a:r>
            <a:r>
              <a:rPr lang="en-CA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562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DBAF3CE-BD16-C37C-0F22-15BFCCB98C56}"/>
              </a:ext>
            </a:extLst>
          </p:cNvPr>
          <p:cNvSpPr/>
          <p:nvPr/>
        </p:nvSpPr>
        <p:spPr>
          <a:xfrm>
            <a:off x="838200" y="731449"/>
            <a:ext cx="2015310" cy="2611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333C9-485A-ECA5-4237-DFB77AB7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307" y="136525"/>
            <a:ext cx="6751893" cy="1325563"/>
          </a:xfrm>
        </p:spPr>
        <p:txBody>
          <a:bodyPr/>
          <a:lstStyle/>
          <a:p>
            <a:r>
              <a:rPr lang="en-US" dirty="0"/>
              <a:t>Moving away from DS analog scheme?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27AAA-BB4A-6FE9-C095-1393DE252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4, 2023</a:t>
            </a:r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08198E-FAF8-71A3-8992-DB06D259E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8</a:t>
            </a:fld>
            <a:endParaRPr lang="de-DE"/>
          </a:p>
        </p:txBody>
      </p:sp>
      <p:sp>
        <p:nvSpPr>
          <p:cNvPr id="6" name="Isosceles Triangle 46">
            <a:extLst>
              <a:ext uri="{FF2B5EF4-FFF2-40B4-BE49-F238E27FC236}">
                <a16:creationId xmlns:a16="http://schemas.microsoft.com/office/drawing/2014/main" id="{5997F205-42F2-A7A8-DDFE-BD51EFBD4380}"/>
              </a:ext>
            </a:extLst>
          </p:cNvPr>
          <p:cNvSpPr/>
          <p:nvPr/>
        </p:nvSpPr>
        <p:spPr>
          <a:xfrm>
            <a:off x="1100640" y="1400979"/>
            <a:ext cx="255494" cy="221876"/>
          </a:xfrm>
          <a:prstGeom prst="triangle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3CDB7B-7A6A-A0C2-0079-27978CE6ADE8}"/>
              </a:ext>
            </a:extLst>
          </p:cNvPr>
          <p:cNvCxnSpPr/>
          <p:nvPr/>
        </p:nvCxnSpPr>
        <p:spPr>
          <a:xfrm>
            <a:off x="1100640" y="1400979"/>
            <a:ext cx="255494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2DA89A-0340-7A09-2603-5BEBB2E65A4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228387" y="889991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479FDB-EA7F-158F-E8D6-4A09C33E1691}"/>
              </a:ext>
            </a:extLst>
          </p:cNvPr>
          <p:cNvCxnSpPr/>
          <p:nvPr/>
        </p:nvCxnSpPr>
        <p:spPr>
          <a:xfrm flipV="1">
            <a:off x="1228387" y="1622855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1C46D7-4108-CA08-D8B2-D5FE4C753272}"/>
              </a:ext>
            </a:extLst>
          </p:cNvPr>
          <p:cNvSpPr/>
          <p:nvPr/>
        </p:nvSpPr>
        <p:spPr>
          <a:xfrm>
            <a:off x="1100640" y="2127121"/>
            <a:ext cx="255494" cy="58398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D2F304-44A5-3C9F-3CC4-39EE9F95EF7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1228387" y="2711107"/>
            <a:ext cx="0" cy="39957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39">
            <a:extLst>
              <a:ext uri="{FF2B5EF4-FFF2-40B4-BE49-F238E27FC236}">
                <a16:creationId xmlns:a16="http://schemas.microsoft.com/office/drawing/2014/main" id="{4B1CF518-FE29-EA76-85F1-A432A32C31C3}"/>
              </a:ext>
            </a:extLst>
          </p:cNvPr>
          <p:cNvSpPr/>
          <p:nvPr/>
        </p:nvSpPr>
        <p:spPr>
          <a:xfrm>
            <a:off x="1566145" y="1419032"/>
            <a:ext cx="255494" cy="221876"/>
          </a:xfrm>
          <a:prstGeom prst="triangle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B24972-0A6A-5B49-C874-FE08AEC3168B}"/>
              </a:ext>
            </a:extLst>
          </p:cNvPr>
          <p:cNvCxnSpPr>
            <a:cxnSpLocks/>
          </p:cNvCxnSpPr>
          <p:nvPr/>
        </p:nvCxnSpPr>
        <p:spPr>
          <a:xfrm flipH="1">
            <a:off x="2347317" y="889991"/>
            <a:ext cx="9911" cy="8622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70F108-BF42-9A1F-F5DB-C118A04926B1}"/>
              </a:ext>
            </a:extLst>
          </p:cNvPr>
          <p:cNvCxnSpPr>
            <a:cxnSpLocks/>
          </p:cNvCxnSpPr>
          <p:nvPr/>
        </p:nvCxnSpPr>
        <p:spPr>
          <a:xfrm>
            <a:off x="2136006" y="1744567"/>
            <a:ext cx="42262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9120DB-CB48-AADE-A0B0-0E24D8A2E5BE}"/>
              </a:ext>
            </a:extLst>
          </p:cNvPr>
          <p:cNvCxnSpPr>
            <a:cxnSpLocks/>
          </p:cNvCxnSpPr>
          <p:nvPr/>
        </p:nvCxnSpPr>
        <p:spPr>
          <a:xfrm>
            <a:off x="2145917" y="1843606"/>
            <a:ext cx="422622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46A6D99-9E99-7E5D-F936-EF4BFAF9DD52}"/>
              </a:ext>
            </a:extLst>
          </p:cNvPr>
          <p:cNvCxnSpPr>
            <a:cxnSpLocks/>
          </p:cNvCxnSpPr>
          <p:nvPr/>
        </p:nvCxnSpPr>
        <p:spPr>
          <a:xfrm>
            <a:off x="2357228" y="1843606"/>
            <a:ext cx="0" cy="126707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62C1E5-E09D-0992-9D36-0389A2E7C12C}"/>
              </a:ext>
            </a:extLst>
          </p:cNvPr>
          <p:cNvCxnSpPr/>
          <p:nvPr/>
        </p:nvCxnSpPr>
        <p:spPr>
          <a:xfrm>
            <a:off x="1566145" y="1400979"/>
            <a:ext cx="255494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E48BB-26AE-0B1D-B6E7-C89000507C78}"/>
              </a:ext>
            </a:extLst>
          </p:cNvPr>
          <p:cNvCxnSpPr>
            <a:cxnSpLocks/>
          </p:cNvCxnSpPr>
          <p:nvPr/>
        </p:nvCxnSpPr>
        <p:spPr>
          <a:xfrm flipV="1">
            <a:off x="1693892" y="889991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0C9F733-2323-45D4-494B-AFC211CBE34D}"/>
              </a:ext>
            </a:extLst>
          </p:cNvPr>
          <p:cNvCxnSpPr/>
          <p:nvPr/>
        </p:nvCxnSpPr>
        <p:spPr>
          <a:xfrm flipV="1">
            <a:off x="1693892" y="1622855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77E9EAC-489B-8FE1-77B8-C22DE867200B}"/>
              </a:ext>
            </a:extLst>
          </p:cNvPr>
          <p:cNvSpPr/>
          <p:nvPr/>
        </p:nvSpPr>
        <p:spPr>
          <a:xfrm>
            <a:off x="1566145" y="2127121"/>
            <a:ext cx="255494" cy="58398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44C52FF-0CE8-8392-EF3A-D764264D9333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1693892" y="2711107"/>
            <a:ext cx="0" cy="39957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B127584-5F7F-A674-7623-C8758E1B6438}"/>
              </a:ext>
            </a:extLst>
          </p:cNvPr>
          <p:cNvCxnSpPr>
            <a:cxnSpLocks/>
          </p:cNvCxnSpPr>
          <p:nvPr/>
        </p:nvCxnSpPr>
        <p:spPr>
          <a:xfrm>
            <a:off x="1215701" y="889991"/>
            <a:ext cx="1631898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3C8A0DA-9A20-C06B-777E-EFEE4D8F7EED}"/>
              </a:ext>
            </a:extLst>
          </p:cNvPr>
          <p:cNvCxnSpPr>
            <a:cxnSpLocks/>
          </p:cNvCxnSpPr>
          <p:nvPr/>
        </p:nvCxnSpPr>
        <p:spPr>
          <a:xfrm>
            <a:off x="1227708" y="3110677"/>
            <a:ext cx="1696731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D04D57D-0C1C-E795-522C-83758A7F490D}"/>
              </a:ext>
            </a:extLst>
          </p:cNvPr>
          <p:cNvSpPr/>
          <p:nvPr/>
        </p:nvSpPr>
        <p:spPr>
          <a:xfrm>
            <a:off x="2857510" y="816646"/>
            <a:ext cx="146688" cy="1466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786899-11F9-43FE-73A9-AE0239F71F0A}"/>
              </a:ext>
            </a:extLst>
          </p:cNvPr>
          <p:cNvSpPr txBox="1"/>
          <p:nvPr/>
        </p:nvSpPr>
        <p:spPr>
          <a:xfrm rot="16200000">
            <a:off x="1508202" y="2247191"/>
            <a:ext cx="138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~0.1nF/mm</a:t>
            </a:r>
            <a:r>
              <a:rPr lang="en-US" baseline="30000" dirty="0">
                <a:solidFill>
                  <a:schemeClr val="bg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2" name="Triangle 31">
            <a:extLst>
              <a:ext uri="{FF2B5EF4-FFF2-40B4-BE49-F238E27FC236}">
                <a16:creationId xmlns:a16="http://schemas.microsoft.com/office/drawing/2014/main" id="{A81BFA5A-B6D3-0F04-B231-BD322DD02015}"/>
              </a:ext>
            </a:extLst>
          </p:cNvPr>
          <p:cNvSpPr/>
          <p:nvPr/>
        </p:nvSpPr>
        <p:spPr>
          <a:xfrm rot="5400000">
            <a:off x="2905585" y="2809020"/>
            <a:ext cx="641022" cy="603315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0607FDA-EAF9-7164-822F-234E112F21B3}"/>
              </a:ext>
            </a:extLst>
          </p:cNvPr>
          <p:cNvCxnSpPr>
            <a:cxnSpLocks/>
          </p:cNvCxnSpPr>
          <p:nvPr/>
        </p:nvCxnSpPr>
        <p:spPr>
          <a:xfrm>
            <a:off x="3527754" y="3110677"/>
            <a:ext cx="430172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4403AAFB-6C7B-4467-B138-7A4732556161}"/>
              </a:ext>
            </a:extLst>
          </p:cNvPr>
          <p:cNvSpPr/>
          <p:nvPr/>
        </p:nvSpPr>
        <p:spPr>
          <a:xfrm>
            <a:off x="3957926" y="1703603"/>
            <a:ext cx="1876720" cy="19109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C26D018-214D-C2CB-64CF-C72B90ED7823}"/>
              </a:ext>
            </a:extLst>
          </p:cNvPr>
          <p:cNvSpPr txBox="1"/>
          <p:nvPr/>
        </p:nvSpPr>
        <p:spPr>
          <a:xfrm>
            <a:off x="4070795" y="1703603"/>
            <a:ext cx="1763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Analog to Digital </a:t>
            </a:r>
          </a:p>
          <a:p>
            <a:r>
              <a:rPr lang="en-US" b="1" dirty="0"/>
              <a:t>Conversion</a:t>
            </a:r>
          </a:p>
          <a:p>
            <a:r>
              <a:rPr lang="en-US" dirty="0"/>
              <a:t>Comparator (more power)</a:t>
            </a:r>
          </a:p>
          <a:p>
            <a:r>
              <a:rPr lang="en-US" dirty="0"/>
              <a:t>Waveform digitizer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05D504-0F20-BA56-EDA1-6ECC3DF09D9B}"/>
              </a:ext>
            </a:extLst>
          </p:cNvPr>
          <p:cNvSpPr txBox="1"/>
          <p:nvPr/>
        </p:nvSpPr>
        <p:spPr>
          <a:xfrm>
            <a:off x="2716650" y="1653945"/>
            <a:ext cx="1340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Amplifier</a:t>
            </a:r>
          </a:p>
          <a:p>
            <a:r>
              <a:rPr lang="en-US" dirty="0"/>
              <a:t>Need power</a:t>
            </a:r>
          </a:p>
          <a:p>
            <a:r>
              <a:rPr lang="en-US" dirty="0"/>
              <a:t>to buffer </a:t>
            </a:r>
          </a:p>
          <a:p>
            <a:r>
              <a:rPr lang="en-US" dirty="0"/>
              <a:t>capacitance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23F5B87-FA5E-0EF3-95B7-0030C50AF26B}"/>
              </a:ext>
            </a:extLst>
          </p:cNvPr>
          <p:cNvSpPr/>
          <p:nvPr/>
        </p:nvSpPr>
        <p:spPr>
          <a:xfrm>
            <a:off x="6139218" y="1743454"/>
            <a:ext cx="2312684" cy="18899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6960E5-2D86-F671-0F46-67AC78FFE09D}"/>
              </a:ext>
            </a:extLst>
          </p:cNvPr>
          <p:cNvSpPr txBox="1"/>
          <p:nvPr/>
        </p:nvSpPr>
        <p:spPr>
          <a:xfrm>
            <a:off x="6159572" y="1756001"/>
            <a:ext cx="2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Photon search engine </a:t>
            </a:r>
          </a:p>
          <a:p>
            <a:r>
              <a:rPr lang="en-US" dirty="0"/>
              <a:t>In software or firmware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422CC3-6413-0C49-AA87-E2213A6174F2}"/>
              </a:ext>
            </a:extLst>
          </p:cNvPr>
          <p:cNvCxnSpPr>
            <a:cxnSpLocks/>
          </p:cNvCxnSpPr>
          <p:nvPr/>
        </p:nvCxnSpPr>
        <p:spPr>
          <a:xfrm>
            <a:off x="5834646" y="3101062"/>
            <a:ext cx="304572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ight Arrow 42">
            <a:extLst>
              <a:ext uri="{FF2B5EF4-FFF2-40B4-BE49-F238E27FC236}">
                <a16:creationId xmlns:a16="http://schemas.microsoft.com/office/drawing/2014/main" id="{00BE0186-71A7-4C36-23A4-23FD4D69AB8D}"/>
              </a:ext>
            </a:extLst>
          </p:cNvPr>
          <p:cNvSpPr/>
          <p:nvPr/>
        </p:nvSpPr>
        <p:spPr>
          <a:xfrm>
            <a:off x="8451902" y="2600835"/>
            <a:ext cx="1841620" cy="1019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Photon time stamp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1A795A-921C-4E99-20F1-7734C465A6E1}"/>
              </a:ext>
            </a:extLst>
          </p:cNvPr>
          <p:cNvSpPr txBox="1"/>
          <p:nvPr/>
        </p:nvSpPr>
        <p:spPr>
          <a:xfrm>
            <a:off x="9576451" y="1803923"/>
            <a:ext cx="2335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performance </a:t>
            </a:r>
          </a:p>
          <a:p>
            <a:r>
              <a:rPr lang="en-US" dirty="0"/>
              <a:t>Limited by size</a:t>
            </a:r>
          </a:p>
          <a:p>
            <a:r>
              <a:rPr lang="en-US" dirty="0"/>
              <a:t>Large pulse very messy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D8906E2-A141-3C83-C833-DD6FBD845E22}"/>
              </a:ext>
            </a:extLst>
          </p:cNvPr>
          <p:cNvSpPr/>
          <p:nvPr/>
        </p:nvSpPr>
        <p:spPr>
          <a:xfrm>
            <a:off x="832289" y="3597272"/>
            <a:ext cx="2015309" cy="2611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444B5DA6-86BB-C1BA-7F55-A2B54697C4C3}"/>
              </a:ext>
            </a:extLst>
          </p:cNvPr>
          <p:cNvSpPr/>
          <p:nvPr/>
        </p:nvSpPr>
        <p:spPr>
          <a:xfrm>
            <a:off x="1135789" y="4255025"/>
            <a:ext cx="255494" cy="221876"/>
          </a:xfrm>
          <a:prstGeom prst="triangle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940CAC0-312E-14FB-BCD8-F4788BC266D4}"/>
              </a:ext>
            </a:extLst>
          </p:cNvPr>
          <p:cNvCxnSpPr/>
          <p:nvPr/>
        </p:nvCxnSpPr>
        <p:spPr>
          <a:xfrm>
            <a:off x="1135789" y="4255025"/>
            <a:ext cx="255494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27CB7D0-4CFC-5EFC-E837-5BB470180AF0}"/>
              </a:ext>
            </a:extLst>
          </p:cNvPr>
          <p:cNvCxnSpPr>
            <a:cxnSpLocks/>
            <a:stCxn id="47" idx="0"/>
          </p:cNvCxnSpPr>
          <p:nvPr/>
        </p:nvCxnSpPr>
        <p:spPr>
          <a:xfrm flipV="1">
            <a:off x="1263536" y="3744037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2F0142E-ABC3-02F2-DBB7-13CE9F027318}"/>
              </a:ext>
            </a:extLst>
          </p:cNvPr>
          <p:cNvCxnSpPr/>
          <p:nvPr/>
        </p:nvCxnSpPr>
        <p:spPr>
          <a:xfrm flipV="1">
            <a:off x="1263536" y="4476901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30D28A1-7838-7DEF-F46F-9B83123DB166}"/>
              </a:ext>
            </a:extLst>
          </p:cNvPr>
          <p:cNvSpPr/>
          <p:nvPr/>
        </p:nvSpPr>
        <p:spPr>
          <a:xfrm>
            <a:off x="976790" y="4992944"/>
            <a:ext cx="573492" cy="58398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AQ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5488FA-FDB7-2C8F-8F23-294AB3309B82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1263536" y="5576930"/>
            <a:ext cx="0" cy="399569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Isosceles Triangle 39">
            <a:extLst>
              <a:ext uri="{FF2B5EF4-FFF2-40B4-BE49-F238E27FC236}">
                <a16:creationId xmlns:a16="http://schemas.microsoft.com/office/drawing/2014/main" id="{977AFE4C-AF6B-23B7-0CBD-38AA9B318520}"/>
              </a:ext>
            </a:extLst>
          </p:cNvPr>
          <p:cNvSpPr/>
          <p:nvPr/>
        </p:nvSpPr>
        <p:spPr>
          <a:xfrm>
            <a:off x="2118795" y="4276426"/>
            <a:ext cx="255494" cy="221876"/>
          </a:xfrm>
          <a:prstGeom prst="triangle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F02BDBD-B9F5-1685-D60A-92007E8846AD}"/>
              </a:ext>
            </a:extLst>
          </p:cNvPr>
          <p:cNvCxnSpPr/>
          <p:nvPr/>
        </p:nvCxnSpPr>
        <p:spPr>
          <a:xfrm>
            <a:off x="2118795" y="4258373"/>
            <a:ext cx="255494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C1BB470-6D41-75A9-8FBC-16AD12405349}"/>
              </a:ext>
            </a:extLst>
          </p:cNvPr>
          <p:cNvCxnSpPr>
            <a:cxnSpLocks/>
          </p:cNvCxnSpPr>
          <p:nvPr/>
        </p:nvCxnSpPr>
        <p:spPr>
          <a:xfrm flipV="1">
            <a:off x="2246542" y="3747385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5CAFB52-F410-BB71-8F80-8946248F20B0}"/>
              </a:ext>
            </a:extLst>
          </p:cNvPr>
          <p:cNvCxnSpPr/>
          <p:nvPr/>
        </p:nvCxnSpPr>
        <p:spPr>
          <a:xfrm flipV="1">
            <a:off x="2246542" y="4480249"/>
            <a:ext cx="0" cy="510988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F7F84769-FD53-4216-4874-797D5DA5C2BE}"/>
              </a:ext>
            </a:extLst>
          </p:cNvPr>
          <p:cNvSpPr/>
          <p:nvPr/>
        </p:nvSpPr>
        <p:spPr>
          <a:xfrm>
            <a:off x="1693892" y="4986153"/>
            <a:ext cx="1105300" cy="583986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Active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Quench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1AFC6BD-810A-4965-658F-BD950482FDC4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2246542" y="5570139"/>
            <a:ext cx="0" cy="40636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3B8C56F-C81D-FE64-38DE-536E3F42E796}"/>
              </a:ext>
            </a:extLst>
          </p:cNvPr>
          <p:cNvCxnSpPr>
            <a:cxnSpLocks/>
          </p:cNvCxnSpPr>
          <p:nvPr/>
        </p:nvCxnSpPr>
        <p:spPr>
          <a:xfrm>
            <a:off x="1263536" y="3755814"/>
            <a:ext cx="1571073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FB2CA42-E0BB-99C3-B42E-48B040B39ABA}"/>
              </a:ext>
            </a:extLst>
          </p:cNvPr>
          <p:cNvCxnSpPr>
            <a:cxnSpLocks/>
          </p:cNvCxnSpPr>
          <p:nvPr/>
        </p:nvCxnSpPr>
        <p:spPr>
          <a:xfrm>
            <a:off x="1263536" y="5976500"/>
            <a:ext cx="1647913" cy="0"/>
          </a:xfrm>
          <a:prstGeom prst="line">
            <a:avLst/>
          </a:prstGeom>
          <a:ln w="22225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796C8DFC-715E-CAE3-6EE7-12C3D93DDED6}"/>
              </a:ext>
            </a:extLst>
          </p:cNvPr>
          <p:cNvSpPr/>
          <p:nvPr/>
        </p:nvSpPr>
        <p:spPr>
          <a:xfrm>
            <a:off x="2844520" y="3682469"/>
            <a:ext cx="146688" cy="14668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B871AEA-012F-E128-0D8B-678F1511EB53}"/>
              </a:ext>
            </a:extLst>
          </p:cNvPr>
          <p:cNvSpPr/>
          <p:nvPr/>
        </p:nvSpPr>
        <p:spPr>
          <a:xfrm>
            <a:off x="2903928" y="5537356"/>
            <a:ext cx="2312684" cy="8742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9DF4C53-04C2-6EF4-5E07-9AFC34C68EC1}"/>
              </a:ext>
            </a:extLst>
          </p:cNvPr>
          <p:cNvSpPr txBox="1"/>
          <p:nvPr/>
        </p:nvSpPr>
        <p:spPr>
          <a:xfrm>
            <a:off x="2930854" y="5700394"/>
            <a:ext cx="2596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Digital processing</a:t>
            </a:r>
          </a:p>
        </p:txBody>
      </p:sp>
      <p:sp>
        <p:nvSpPr>
          <p:cNvPr id="75" name="Right Arrow 74">
            <a:extLst>
              <a:ext uri="{FF2B5EF4-FFF2-40B4-BE49-F238E27FC236}">
                <a16:creationId xmlns:a16="http://schemas.microsoft.com/office/drawing/2014/main" id="{82292846-DE35-4A91-5A53-D2FE6BE56CC9}"/>
              </a:ext>
            </a:extLst>
          </p:cNvPr>
          <p:cNvSpPr/>
          <p:nvPr/>
        </p:nvSpPr>
        <p:spPr>
          <a:xfrm>
            <a:off x="5216612" y="5464659"/>
            <a:ext cx="1841620" cy="1019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Photon time stamp</a:t>
            </a:r>
          </a:p>
        </p:txBody>
      </p:sp>
      <p:sp>
        <p:nvSpPr>
          <p:cNvPr id="77" name="Right Arrow 76">
            <a:extLst>
              <a:ext uri="{FF2B5EF4-FFF2-40B4-BE49-F238E27FC236}">
                <a16:creationId xmlns:a16="http://schemas.microsoft.com/office/drawing/2014/main" id="{A2BD599F-C4B6-2D96-F466-8DE11367E2E9}"/>
              </a:ext>
            </a:extLst>
          </p:cNvPr>
          <p:cNvSpPr/>
          <p:nvPr/>
        </p:nvSpPr>
        <p:spPr>
          <a:xfrm>
            <a:off x="-17074" y="1041998"/>
            <a:ext cx="1162061" cy="1019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Photon</a:t>
            </a:r>
          </a:p>
        </p:txBody>
      </p:sp>
      <p:sp>
        <p:nvSpPr>
          <p:cNvPr id="84" name="Right Arrow 83">
            <a:extLst>
              <a:ext uri="{FF2B5EF4-FFF2-40B4-BE49-F238E27FC236}">
                <a16:creationId xmlns:a16="http://schemas.microsoft.com/office/drawing/2014/main" id="{2EB9E60D-A7E0-BDD3-9F52-DAC9DF96A34E}"/>
              </a:ext>
            </a:extLst>
          </p:cNvPr>
          <p:cNvSpPr/>
          <p:nvPr/>
        </p:nvSpPr>
        <p:spPr>
          <a:xfrm>
            <a:off x="-46364" y="3938139"/>
            <a:ext cx="1162061" cy="10196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02860-22C9-5412-9157-C47CCF8FF8BE}"/>
              </a:ext>
            </a:extLst>
          </p:cNvPr>
          <p:cNvSpPr txBox="1"/>
          <p:nvPr/>
        </p:nvSpPr>
        <p:spPr>
          <a:xfrm>
            <a:off x="7162968" y="5537356"/>
            <a:ext cx="2763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Tag for every photon</a:t>
            </a:r>
          </a:p>
          <a:p>
            <a:r>
              <a:rPr lang="en-US" dirty="0"/>
              <a:t>Or some simpler aggregate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517949-631D-2A46-D7D6-9417BD73F658}"/>
              </a:ext>
            </a:extLst>
          </p:cNvPr>
          <p:cNvSpPr txBox="1"/>
          <p:nvPr/>
        </p:nvSpPr>
        <p:spPr>
          <a:xfrm>
            <a:off x="2991208" y="659971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353A29-0978-601F-2BE2-2DD28E8D3BF4}"/>
              </a:ext>
            </a:extLst>
          </p:cNvPr>
          <p:cNvSpPr txBox="1"/>
          <p:nvPr/>
        </p:nvSpPr>
        <p:spPr>
          <a:xfrm>
            <a:off x="2962356" y="3594227"/>
            <a:ext cx="562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Bias</a:t>
            </a:r>
          </a:p>
        </p:txBody>
      </p:sp>
    </p:spTree>
    <p:extLst>
      <p:ext uri="{BB962C8B-B14F-4D97-AF65-F5344CB8AC3E}">
        <p14:creationId xmlns:p14="http://schemas.microsoft.com/office/powerpoint/2010/main" val="182690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449207-6AE5-D578-6835-74FA72E54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28" y="1316819"/>
            <a:ext cx="11170343" cy="484663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09BB9C0-78E8-8CE4-EFAD-84AC3D1A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28" y="366823"/>
            <a:ext cx="11170342" cy="1325563"/>
          </a:xfrm>
        </p:spPr>
        <p:txBody>
          <a:bodyPr>
            <a:normAutofit/>
          </a:bodyPr>
          <a:lstStyle/>
          <a:p>
            <a:r>
              <a:rPr lang="en-CA" dirty="0"/>
              <a:t>A </a:t>
            </a:r>
            <a:r>
              <a:rPr lang="en-CA" i="1" dirty="0"/>
              <a:t>simpler</a:t>
            </a:r>
            <a:r>
              <a:rPr lang="en-CA" dirty="0"/>
              <a:t> solution: Photon to Digital Converter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BBDBBE7-8410-3543-23B1-BC3A57C8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A7F8E3F6-DE14-48B2-B2BC-6FABA9630FB8}" type="slidenum">
              <a:rPr lang="fr-CA" smtClean="0"/>
              <a:pPr algn="r"/>
              <a:t>9</a:t>
            </a:fld>
            <a:endParaRPr lang="fr-CA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EE6AAC7-5681-758A-F4A3-69BF1B5FBD00}"/>
              </a:ext>
            </a:extLst>
          </p:cNvPr>
          <p:cNvGrpSpPr/>
          <p:nvPr/>
        </p:nvGrpSpPr>
        <p:grpSpPr>
          <a:xfrm>
            <a:off x="0" y="6260634"/>
            <a:ext cx="2743200" cy="649925"/>
            <a:chOff x="1397869" y="6208075"/>
            <a:chExt cx="2743200" cy="6499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1234C24-8B0C-36E3-DA8F-024394305D59}"/>
                </a:ext>
              </a:extLst>
            </p:cNvPr>
            <p:cNvSpPr/>
            <p:nvPr/>
          </p:nvSpPr>
          <p:spPr>
            <a:xfrm>
              <a:off x="1397869" y="6208075"/>
              <a:ext cx="2743200" cy="649925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Image 6">
              <a:extLst>
                <a:ext uri="{FF2B5EF4-FFF2-40B4-BE49-F238E27FC236}">
                  <a16:creationId xmlns:a16="http://schemas.microsoft.com/office/drawing/2014/main" id="{F40CEB83-3FC4-2C0C-5785-C50E29059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170989" y="6338106"/>
              <a:ext cx="1840179" cy="422716"/>
            </a:xfrm>
            <a:prstGeom prst="rect">
              <a:avLst/>
            </a:prstGeom>
          </p:spPr>
        </p:pic>
        <p:pic>
          <p:nvPicPr>
            <p:cNvPr id="8" name="Image 19" descr="Une image contenant flèche&#10;&#10;Description générée automatiquement">
              <a:extLst>
                <a:ext uri="{FF2B5EF4-FFF2-40B4-BE49-F238E27FC236}">
                  <a16:creationId xmlns:a16="http://schemas.microsoft.com/office/drawing/2014/main" id="{C7234A49-5603-901C-CDBD-FDB4A27EE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7869" y="6262981"/>
              <a:ext cx="695652" cy="577012"/>
            </a:xfrm>
            <a:prstGeom prst="rect">
              <a:avLst/>
            </a:prstGeom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4C04B8-6DDF-6F35-42EC-746CCDB82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CA"/>
              <a:t>April 4, 2023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024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120504</TotalTime>
  <Words>1138</Words>
  <Application>Microsoft Macintosh PowerPoint</Application>
  <PresentationFormat>Widescreen</PresentationFormat>
  <Paragraphs>266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DIN Alternate</vt:lpstr>
      <vt:lpstr>Helvetica Neue</vt:lpstr>
      <vt:lpstr>Helvetica Neue Regular</vt:lpstr>
      <vt:lpstr>Times</vt:lpstr>
      <vt:lpstr>Wingdings</vt:lpstr>
      <vt:lpstr>Tema di Office</vt:lpstr>
      <vt:lpstr>Digital SPAD array for many things</vt:lpstr>
      <vt:lpstr>Single Photon Avalanche diode</vt:lpstr>
      <vt:lpstr>SPAD in astro-particle physics</vt:lpstr>
      <vt:lpstr>MIEL</vt:lpstr>
      <vt:lpstr>MIEL</vt:lpstr>
      <vt:lpstr>Cross-talk. Light production and transport</vt:lpstr>
      <vt:lpstr>DarkSide-20k photon detection</vt:lpstr>
      <vt:lpstr>Moving away from DS analog scheme?</vt:lpstr>
      <vt:lpstr>A simpler solution: Photon to Digital Converter</vt:lpstr>
      <vt:lpstr>TDC integrated in each Single Photon Avalanche Diode (SPAD)</vt:lpstr>
      <vt:lpstr>3D integration and FSI vs BSI configuration</vt:lpstr>
      <vt:lpstr>BSI for other things than photon detection</vt:lpstr>
      <vt:lpstr>Beyond physics - Is it possible to prevent / control major fire with a sensor network?</vt:lpstr>
      <vt:lpstr>Single photon air analyser – open path</vt:lpstr>
      <vt:lpstr>SPAA – enclosed sensor</vt:lpstr>
      <vt:lpstr>2nd generation based on analog SiPM</vt:lpstr>
      <vt:lpstr>On-of smoke measurements</vt:lpstr>
      <vt:lpstr>Summary and outlook – A bright future for digital SPADs</vt:lpstr>
      <vt:lpstr>Supporting General Fusion</vt:lpstr>
      <vt:lpstr>The end </vt:lpstr>
      <vt:lpstr>Dark noise</vt:lpstr>
      <vt:lpstr>Single Photon Timing Resolution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Fabrice Retiere</cp:lastModifiedBy>
  <cp:revision>168</cp:revision>
  <cp:lastPrinted>2018-06-13T13:14:08Z</cp:lastPrinted>
  <dcterms:modified xsi:type="dcterms:W3CDTF">2024-06-27T00:32:02Z</dcterms:modified>
</cp:coreProperties>
</file>